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9"/>
  </p:notesMasterIdLst>
  <p:sldIdLst>
    <p:sldId id="256" r:id="rId2"/>
    <p:sldId id="257" r:id="rId3"/>
    <p:sldId id="258" r:id="rId4"/>
    <p:sldId id="260" r:id="rId5"/>
    <p:sldId id="273" r:id="rId6"/>
    <p:sldId id="275" r:id="rId7"/>
    <p:sldId id="276" r:id="rId8"/>
    <p:sldId id="277" r:id="rId9"/>
    <p:sldId id="278" r:id="rId10"/>
    <p:sldId id="279" r:id="rId11"/>
    <p:sldId id="280" r:id="rId12"/>
    <p:sldId id="282" r:id="rId13"/>
    <p:sldId id="283" r:id="rId14"/>
    <p:sldId id="293" r:id="rId15"/>
    <p:sldId id="294" r:id="rId16"/>
    <p:sldId id="295" r:id="rId17"/>
    <p:sldId id="284" r:id="rId1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1" d="100"/>
          <a:sy n="71" d="100"/>
        </p:scale>
        <p:origin x="12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5C0880C-C639-498A-AD39-131DF4C7D365}" type="datetimeFigureOut">
              <a:rPr lang="en-US" smtClean="0"/>
              <a:t>5/28/2018</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7AE83AB-D634-4CDB-B56B-EF5C5553F681}" type="slidenum">
              <a:rPr lang="en-US" smtClean="0"/>
              <a:t>‹#›</a:t>
            </a:fld>
            <a:endParaRPr lang="en-US"/>
          </a:p>
        </p:txBody>
      </p:sp>
    </p:spTree>
    <p:extLst>
      <p:ext uri="{BB962C8B-B14F-4D97-AF65-F5344CB8AC3E}">
        <p14:creationId xmlns:p14="http://schemas.microsoft.com/office/powerpoint/2010/main" val="220117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7AE83AB-D634-4CDB-B56B-EF5C5553F681}" type="slidenum">
              <a:rPr lang="en-US" smtClean="0"/>
              <a:t>1</a:t>
            </a:fld>
            <a:endParaRPr lang="en-US"/>
          </a:p>
        </p:txBody>
      </p:sp>
    </p:spTree>
    <p:extLst>
      <p:ext uri="{BB962C8B-B14F-4D97-AF65-F5344CB8AC3E}">
        <p14:creationId xmlns:p14="http://schemas.microsoft.com/office/powerpoint/2010/main" val="213958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key activities are those that are required to enable a value proposition and make use of the key resources in order to offer them to customers. These activities can be to produce a physical asset, which is typical for manufacturing business models. They can also be problem solving, which is often the case if a company is offering a service as a value proposition. Consulting and training activities are common key activities in these cases. The third type of key activities are platforms to enable a value proposition. For example, the way credit card companies require activities related to their transaction platform connecting merchants, customers and banks. </a:t>
            </a:r>
            <a:endParaRPr lang="ar-SA" sz="1200" b="0" i="0" u="none" strike="noStrike" kern="1200" baseline="0" dirty="0" smtClean="0">
              <a:solidFill>
                <a:schemeClr val="tx1"/>
              </a:solidFill>
              <a:latin typeface="+mn-lt"/>
              <a:ea typeface="+mn-ea"/>
              <a:cs typeface="+mn-cs"/>
            </a:endParaRPr>
          </a:p>
          <a:p>
            <a:endParaRPr lang="ar-SA" sz="1200" b="0" i="0" u="none" strike="noStrike" kern="1200" baseline="0" dirty="0" smtClean="0">
              <a:solidFill>
                <a:schemeClr val="tx1"/>
              </a:solidFill>
              <a:effectLst/>
              <a:latin typeface="+mn-lt"/>
              <a:ea typeface="+mn-ea"/>
              <a:cs typeface="+mn-cs"/>
            </a:endParaRPr>
          </a:p>
          <a:p>
            <a:r>
              <a:rPr lang="ar-SA" sz="1200" kern="1200" dirty="0" smtClean="0">
                <a:solidFill>
                  <a:schemeClr val="tx1"/>
                </a:solidFill>
                <a:effectLst/>
                <a:latin typeface="+mn-lt"/>
                <a:ea typeface="+mn-ea"/>
                <a:cs typeface="+mn-cs"/>
              </a:rPr>
              <a:t>يعتبر بند الأنشطة الرئيسية ضروريا لاستغلال</a:t>
            </a:r>
            <a:r>
              <a:rPr lang="ar-SA" sz="1200" kern="1200" baseline="0" dirty="0" smtClean="0">
                <a:solidFill>
                  <a:schemeClr val="tx1"/>
                </a:solidFill>
                <a:effectLst/>
                <a:latin typeface="+mn-lt"/>
                <a:ea typeface="+mn-ea"/>
                <a:cs typeface="+mn-cs"/>
              </a:rPr>
              <a:t> الموارد الأساسية وتكوين قيم مقدمة للعملاء. باستطاعة هذه الأنشطة توليد  موجودات مادية والتي تعتمد عليها نماذج الاعمال الصناعية بشكل خاص، وتوليد موجودات معنوية مثل إيجاد حلول للمشاكل، أو مثل تقديم خدمات استشارية أو إجراء أنشطة تدريبية والتي تعتمد عليها الشركات التي تقدم خدمات للعملاء. كما قد تتخذ هذه الأنشطة شكل منصات لتوفير القيمة المقدمة وإيصالها، مثل الأنشطة التي تتبعها شركات البطاقات الاعتمادية والتي تتعلق بإيجاد منصة تربط العملاء والتجار والبنوك مع بعضهم البعض.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model the activity perspective, start with the question - what activities does the organisation need to do in order to deliver products and services to its customers? In terms of our business model, activities enable the value propositions to be delivered by putting the rest of the organisation to work. Look out for different types of activity. In production environments, activities may generate physical products; in service environments, activities may include training, consultancy and problem-solving. </a:t>
            </a:r>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السؤال</a:t>
            </a:r>
            <a:r>
              <a:rPr lang="ar-SA" sz="1200" kern="1200" baseline="0" dirty="0" smtClean="0">
                <a:solidFill>
                  <a:schemeClr val="tx1"/>
                </a:solidFill>
                <a:effectLst/>
                <a:latin typeface="+mn-lt"/>
                <a:ea typeface="+mn-ea"/>
                <a:cs typeface="+mn-cs"/>
              </a:rPr>
              <a:t> الذي يجب أن نطرحه هنا هو: ما نوع الأنشطة الرئيسية التي تحتاج المؤسسة القيام بها لإيصال المنتج أو الخدمة إلى زبائنها؟</a:t>
            </a:r>
          </a:p>
          <a:p>
            <a:endParaRPr lang="ar-SA" sz="1200" kern="1200" baseline="0" dirty="0" smtClean="0">
              <a:solidFill>
                <a:schemeClr val="tx1"/>
              </a:solidFill>
              <a:effectLst/>
              <a:latin typeface="+mn-lt"/>
              <a:ea typeface="+mn-ea"/>
              <a:cs typeface="+mn-cs"/>
            </a:endParaRPr>
          </a:p>
          <a:p>
            <a:pPr algn="r" rtl="1"/>
            <a:r>
              <a:rPr lang="ar-SA" sz="1200" kern="1200" baseline="0" dirty="0" smtClean="0">
                <a:solidFill>
                  <a:schemeClr val="tx1"/>
                </a:solidFill>
                <a:effectLst/>
                <a:latin typeface="+mn-lt"/>
                <a:ea typeface="+mn-ea"/>
                <a:cs typeface="+mn-cs"/>
              </a:rPr>
              <a:t> في حالتنا، فإننا بحاجة إلى أنشطة تتضمن عمل جميع وحدات المؤسسة معاً لإيصال القيمة المقدمة للعملاء. وكما ذكرنا سابقاً فإننا يجب ان نراعي نوع الخدمة المقدمة وبيئة العمل لتحديد الأنشطة اللازمة؛ في بيئة العمل الانتاجي من الممكن أن تولد الأنشطة منتج مادي، بينما في بيئة العمل الخدماتي من الممكن أن تولد خدمات استشارية أو تدريب أو حلول. </a:t>
            </a:r>
            <a:endParaRPr lang="ar-SA"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 The key activities performed by our RDO comprise long-term preservation activities, and the coordination of infrastructure services such as policies, contracts, and service-level agreements (SLAs).</a:t>
            </a:r>
          </a:p>
          <a:p>
            <a:endParaRPr lang="ar-SA" dirty="0" smtClean="0"/>
          </a:p>
          <a:p>
            <a:endParaRPr lang="ar-SA" dirty="0" smtClean="0"/>
          </a:p>
          <a:p>
            <a:pPr algn="r" rtl="1"/>
            <a:r>
              <a:rPr lang="ar-SA" dirty="0" smtClean="0"/>
              <a:t>مثال </a:t>
            </a:r>
            <a:r>
              <a:rPr lang="ar-SA" baseline="0" dirty="0" smtClean="0"/>
              <a:t>: تهدف الأنشطة الرئيسية المتبعة في المستودعات الرقمية الى الحفاظ على البيانات على مدى طويل و تنسيق البينة التحتية وخدماتها مثل إنشاء العقود ووضع السياسات الضرورية.</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10</a:t>
            </a:fld>
            <a:endParaRPr lang="en-GB"/>
          </a:p>
        </p:txBody>
      </p:sp>
    </p:spTree>
    <p:extLst>
      <p:ext uri="{BB962C8B-B14F-4D97-AF65-F5344CB8AC3E}">
        <p14:creationId xmlns:p14="http://schemas.microsoft.com/office/powerpoint/2010/main" val="179910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building block key resources deals with resources that are required to offer a certain value proposition. Key resources can be physical (such as buildings or machines), intellectual (such as patents or partnerships), human (such as researchers or software developer), or financial (such as a budget large enough to conduct long-term studies for pharmaceutical research and development). </a:t>
            </a:r>
            <a:endParaRPr lang="en-GB" sz="1200" kern="1200" dirty="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r>
              <a:rPr lang="ar-SA" sz="1200" kern="1200" dirty="0" smtClean="0">
                <a:solidFill>
                  <a:schemeClr val="tx1"/>
                </a:solidFill>
                <a:effectLst/>
                <a:latin typeface="+mn-lt"/>
                <a:ea typeface="+mn-ea"/>
                <a:cs typeface="+mn-cs"/>
              </a:rPr>
              <a:t>تم تخصيص بند</a:t>
            </a:r>
            <a:r>
              <a:rPr lang="ar-SA" sz="1200" kern="1200" baseline="0" dirty="0" smtClean="0">
                <a:solidFill>
                  <a:schemeClr val="tx1"/>
                </a:solidFill>
                <a:effectLst/>
                <a:latin typeface="+mn-lt"/>
                <a:ea typeface="+mn-ea"/>
                <a:cs typeface="+mn-cs"/>
              </a:rPr>
              <a:t> الموارد </a:t>
            </a:r>
            <a:r>
              <a:rPr lang="ar-SA" sz="1200" kern="1200" baseline="0" dirty="0" err="1" smtClean="0">
                <a:solidFill>
                  <a:schemeClr val="tx1"/>
                </a:solidFill>
                <a:effectLst/>
                <a:latin typeface="+mn-lt"/>
                <a:ea typeface="+mn-ea"/>
                <a:cs typeface="+mn-cs"/>
              </a:rPr>
              <a:t>االرئيسية</a:t>
            </a:r>
            <a:r>
              <a:rPr lang="ar-SA" sz="1200" kern="1200" baseline="0" dirty="0" smtClean="0">
                <a:solidFill>
                  <a:schemeClr val="tx1"/>
                </a:solidFill>
                <a:effectLst/>
                <a:latin typeface="+mn-lt"/>
                <a:ea typeface="+mn-ea"/>
                <a:cs typeface="+mn-cs"/>
              </a:rPr>
              <a:t> في البرنامج لإدراج الموارد اللازمة لتوفير قيمة مقدمة معينة. من الممكن أن تكون هذه الموارد مادية مثل المرافق والأجهزة، او فكرية مثل بناء شراكات، او بشرية مثل توفر الباحثين والمبرمجين، او مالية مثل توفر الميزانيات والتمويل.</a:t>
            </a:r>
          </a:p>
          <a:p>
            <a:r>
              <a:rPr lang="ar-SA" sz="1200" kern="1200" baseline="0" dirty="0" smtClean="0">
                <a:solidFill>
                  <a:schemeClr val="tx1"/>
                </a:solidFill>
                <a:effectLst/>
                <a:latin typeface="+mn-lt"/>
                <a:ea typeface="+mn-ea"/>
                <a:cs typeface="+mn-cs"/>
              </a:rPr>
              <a:t> </a:t>
            </a:r>
            <a:endParaRPr lang="ar-SA"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next question is - what assets need to be in place within the organisation in order to perform these activities</a:t>
            </a:r>
            <a:r>
              <a:rPr lang="en-GB" sz="1200" kern="1200" dirty="0" smtClean="0">
                <a:solidFill>
                  <a:schemeClr val="tx1"/>
                </a:solidFill>
                <a:effectLst/>
                <a:latin typeface="+mn-lt"/>
                <a:ea typeface="+mn-ea"/>
                <a:cs typeface="+mn-cs"/>
              </a:rPr>
              <a:t>?</a:t>
            </a:r>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السؤال</a:t>
            </a:r>
            <a:r>
              <a:rPr lang="ar-SA" sz="1200" kern="1200" baseline="0" dirty="0" smtClean="0">
                <a:solidFill>
                  <a:schemeClr val="tx1"/>
                </a:solidFill>
                <a:effectLst/>
                <a:latin typeface="+mn-lt"/>
                <a:ea typeface="+mn-ea"/>
                <a:cs typeface="+mn-cs"/>
              </a:rPr>
              <a:t> الذي يجب أن نطرحه هنا هو: ما هي الموارد التي يجب توافرها في المؤسسة لتنفيذ عملها وأنشطتها بالشكل السليم؟ كما ذكرنا سابقاً يجب أن تتناسب الموارد مع عمل المؤسسة</a:t>
            </a:r>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 Key staff assets required to support the activities of our RDO are the specialist skills of archivists and librarians. A key physical asset is the technical infrastructure that enables the repository to offer its services.</a:t>
            </a:r>
          </a:p>
          <a:p>
            <a:endParaRPr lang="ar-SA" dirty="0" smtClean="0"/>
          </a:p>
          <a:p>
            <a:pPr algn="r" rtl="1"/>
            <a:r>
              <a:rPr lang="ar-SA" dirty="0" smtClean="0"/>
              <a:t>مثال: من إحدى الموارد</a:t>
            </a:r>
            <a:r>
              <a:rPr lang="ar-SA" baseline="0" dirty="0" smtClean="0"/>
              <a:t> البشرية التي نحتاجها في عملنا لتشغيل المستودعات الرقمية هي توفر احترافيين متخصصين مثل أمناء المكتبات والأرشيف. وإذا أردنا إعطاء مثال على إحدى الموارد المادية الضرورية لعمل المستودعات الرقمية وخدماتها بالشكل السليم فهي توفر البنية التحتية التكنولوجية المناسبة.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11</a:t>
            </a:fld>
            <a:endParaRPr lang="en-GB"/>
          </a:p>
        </p:txBody>
      </p:sp>
    </p:spTree>
    <p:extLst>
      <p:ext uri="{BB962C8B-B14F-4D97-AF65-F5344CB8AC3E}">
        <p14:creationId xmlns:p14="http://schemas.microsoft.com/office/powerpoint/2010/main" val="224242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There are three basic motivations for creating key partnerships. The first reason is that a business model requires a specific activity that cannot be performed by the company on its own, when a key resource is missing or not sufficiently available—such as specialised knowledge or a technical infrastructure. Another motivation is the economy of scale to reduce costs and to optimize the use of resources. Sharing infrastructure and outsourcing are effects of these optimising partnerships. The third reason is risk reduction and reduction of uncertainties where partnerships are formed even between market competitors to collaborate and develop new offers. The high financial risk is shared among the partners, and they create new potential products or services such as large software solutions or new standards. </a:t>
            </a:r>
            <a:endParaRPr lang="en-GB" sz="1200" kern="1200" dirty="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r>
              <a:rPr lang="ar-SA" sz="1200" kern="1200" dirty="0" smtClean="0">
                <a:solidFill>
                  <a:schemeClr val="tx1"/>
                </a:solidFill>
                <a:effectLst/>
                <a:latin typeface="+mn-lt"/>
                <a:ea typeface="+mn-ea"/>
                <a:cs typeface="+mn-cs"/>
              </a:rPr>
              <a:t>هنالك ثلاثة دوافع</a:t>
            </a:r>
            <a:r>
              <a:rPr lang="ar-SA" sz="1200" kern="1200" baseline="0" dirty="0" smtClean="0">
                <a:solidFill>
                  <a:schemeClr val="tx1"/>
                </a:solidFill>
                <a:effectLst/>
                <a:latin typeface="+mn-lt"/>
                <a:ea typeface="+mn-ea"/>
                <a:cs typeface="+mn-cs"/>
              </a:rPr>
              <a:t> لبناء علاقات مع شركاء رئيسيين؛ يتمثل الدافع الأول بعدم توفر إحدى الموارد الرئيسية المطلوبة في المؤسسة واللازمة لتنفيذ نشاط معين، مما يستدعي لجوء المؤسسة إلى بناء علاقات مع شركاء  يملكون هذه الموارد؛ الدافع الآخر يتمثل بالرغبة في تقليل التكاليف والاستخدام الأمثل للموارد، حيث مشاطرة البينة التحتية مع شركاء آخرين والاستعانة بمصادر خارجية يقلل الأعباء المالية في المؤسسة؛ ينشئ الدافع الثالث من رغبة المؤسسات بالحد من المخاطر وخلق بيئة عمل مستقرة، وذلك عن طريق خلق شراكات تعاونية لمواجهة هذه المخاطر، وخصوصا المخاطر المالية، وابتكار خدمات أو معايير جديدة. </a:t>
            </a:r>
          </a:p>
          <a:p>
            <a:r>
              <a:rPr lang="ar-SA" sz="1200" kern="1200" baseline="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Consider </a:t>
            </a:r>
            <a:r>
              <a:rPr lang="en-GB" sz="1200" kern="1200" dirty="0">
                <a:solidFill>
                  <a:schemeClr val="tx1"/>
                </a:solidFill>
                <a:effectLst/>
                <a:latin typeface="+mn-lt"/>
                <a:ea typeface="+mn-ea"/>
                <a:cs typeface="+mn-cs"/>
              </a:rPr>
              <a:t>- are there any gaps in organisational capabilities that limit the ability to deliver the value proposition? Gaps, in this sense, could be a lack of resource or an inability to perform certain activities. If so, look at the potential to strike partnerships that can fill these gaps. </a:t>
            </a:r>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يجب أن تتساءل إذا ما كان هنالك موارد أو قدرات </a:t>
            </a:r>
            <a:r>
              <a:rPr lang="ar-SA" sz="1200" kern="1200" baseline="0" dirty="0" smtClean="0">
                <a:solidFill>
                  <a:schemeClr val="tx1"/>
                </a:solidFill>
                <a:effectLst/>
                <a:latin typeface="+mn-lt"/>
                <a:ea typeface="+mn-ea"/>
                <a:cs typeface="+mn-cs"/>
              </a:rPr>
              <a:t> غير متوفرة في المؤسسة والتي تحد من قدرتها على إيصال الخدمات أو القيمة المقدمة لزبائنها، حيث في هذه الحالة يجب البحث عن شركاء يملكون هذه الموارد لخلق علاقات تعاونية بين الطرفين. </a:t>
            </a:r>
            <a:r>
              <a:rPr lang="ar-SA" sz="1200" kern="1200" dirty="0" smtClean="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 </a:t>
            </a:r>
            <a:r>
              <a:rPr lang="en-GB" sz="1200" b="0" i="0" u="none" strike="noStrike" kern="1200" baseline="0" dirty="0">
                <a:solidFill>
                  <a:schemeClr val="tx1"/>
                </a:solidFill>
                <a:latin typeface="+mn-lt"/>
                <a:ea typeface="+mn-ea"/>
                <a:cs typeface="+mn-cs"/>
              </a:rPr>
              <a:t>Repositories can collaborate within research projects and therefore universities and other research organisations are often key partners. Additional key partners are third party vendors who provide commercial solutions for the keys activities, for example, outsourced curation activities like digitisation. They can also provide support for the key resources, for example, consulting services for certification of digital repositories or outsourced technical infrastructure such as storage. A </a:t>
            </a:r>
            <a:r>
              <a:rPr lang="en-GB" sz="1200" b="0" i="0" u="none" strike="noStrike" kern="1200" baseline="0" dirty="0" smtClean="0">
                <a:solidFill>
                  <a:schemeClr val="tx1"/>
                </a:solidFill>
                <a:latin typeface="+mn-lt"/>
                <a:ea typeface="+mn-ea"/>
                <a:cs typeface="+mn-cs"/>
              </a:rPr>
              <a:t>third </a:t>
            </a:r>
            <a:r>
              <a:rPr lang="en-GB" sz="1200" b="0" i="0" u="none" strike="noStrike" kern="1200" baseline="0" dirty="0">
                <a:solidFill>
                  <a:schemeClr val="tx1"/>
                </a:solidFill>
                <a:latin typeface="+mn-lt"/>
                <a:ea typeface="+mn-ea"/>
                <a:cs typeface="+mn-cs"/>
              </a:rPr>
              <a:t>group of key partners are the other research data repositories, which can share parts of the infrastructure and which can exchange knowledge and provide access to a wider selection of digital asset. </a:t>
            </a:r>
            <a:endParaRPr lang="ar-SA" sz="1200" b="0" i="0" u="none" strike="noStrike" kern="1200" baseline="0" dirty="0" smtClean="0">
              <a:solidFill>
                <a:schemeClr val="tx1"/>
              </a:solidFill>
              <a:latin typeface="+mn-lt"/>
              <a:ea typeface="+mn-ea"/>
              <a:cs typeface="+mn-cs"/>
            </a:endParaRPr>
          </a:p>
          <a:p>
            <a:endParaRPr lang="ar-SA" sz="1200" b="0" i="0" u="none" strike="noStrike" kern="1200" baseline="0" dirty="0" smtClean="0">
              <a:solidFill>
                <a:schemeClr val="tx1"/>
              </a:solidFill>
              <a:latin typeface="+mn-lt"/>
              <a:ea typeface="+mn-ea"/>
              <a:cs typeface="+mn-cs"/>
            </a:endParaRPr>
          </a:p>
          <a:p>
            <a:pPr algn="r" rtl="1"/>
            <a:r>
              <a:rPr lang="ar-SA" sz="1200" b="0" i="0" u="none" strike="noStrike" kern="1200" baseline="0" dirty="0" smtClean="0">
                <a:solidFill>
                  <a:schemeClr val="tx1"/>
                </a:solidFill>
                <a:latin typeface="+mn-lt"/>
                <a:ea typeface="+mn-ea"/>
                <a:cs typeface="+mn-cs"/>
              </a:rPr>
              <a:t>مثال:  باستطاعة المستودعات الرقمية التعاون فيما بينها ضمن اطار مشروع بحثي مشترك وبذلك تعتبر الجامعات والمراكز البحثية إحدى الشركاء الرئيسيون في هذا المشروع. ويمكن خلق شراكات مع البائعين والشركات الاخرى للاستعانة بمصادر خارجية لتقديم خدمات وحلول تجارية، مثل إدارة ومعالجة البيانات. بجانب دعم الشركاء للأنشطة الرئيسية في المؤسسات، فإن باستطاعتهم أيضاً المساهمة بتوفير موارد رئيسية، مثل الخدمات الاستشارية المتعلقة باعتماد المستودعات والبينة التقنية التحتية اللازمة لتخزين البيانات. كما من الممكن اعتبار المستودعات الرقمية الأخرى شركاء رئيسيون، وبذلك باستطاعة المؤسسات تشاطر البينة التحتية وتبادل المعرفة والخبرات وتوفير قاعدة بيانات مشتركة وغنية بالمعلومات.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12</a:t>
            </a:fld>
            <a:endParaRPr lang="en-GB"/>
          </a:p>
        </p:txBody>
      </p:sp>
    </p:spTree>
    <p:extLst>
      <p:ext uri="{BB962C8B-B14F-4D97-AF65-F5344CB8AC3E}">
        <p14:creationId xmlns:p14="http://schemas.microsoft.com/office/powerpoint/2010/main" val="147181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cost structure lists the most significant cost elements of a business model. This could be the most expensive key activities or key resources. A more detailed evaluation of costs structures is best undertaken using cost models as this is not the aim of this business model canvas. </a:t>
            </a:r>
            <a:endParaRPr lang="ar-SA" sz="1200" b="0" i="0" u="none" strike="noStrike" kern="1200" baseline="0" dirty="0" smtClean="0">
              <a:solidFill>
                <a:schemeClr val="tx1"/>
              </a:solidFill>
              <a:latin typeface="+mn-lt"/>
              <a:ea typeface="+mn-ea"/>
              <a:cs typeface="+mn-cs"/>
            </a:endParaRPr>
          </a:p>
          <a:p>
            <a:endParaRPr lang="ar-SA" sz="1200" b="0" i="0" u="none" strike="noStrike" kern="1200" baseline="0" dirty="0" smtClean="0">
              <a:solidFill>
                <a:schemeClr val="tx1"/>
              </a:solidFill>
              <a:effectLst/>
              <a:latin typeface="+mn-lt"/>
              <a:ea typeface="+mn-ea"/>
              <a:cs typeface="+mn-cs"/>
            </a:endParaRPr>
          </a:p>
          <a:p>
            <a:pPr algn="r" rtl="1"/>
            <a:r>
              <a:rPr lang="ar-SA" sz="1200" b="0" i="0" u="none" strike="noStrike" kern="1200" baseline="0" dirty="0" smtClean="0">
                <a:solidFill>
                  <a:schemeClr val="tx1"/>
                </a:solidFill>
                <a:effectLst/>
                <a:latin typeface="+mn-lt"/>
                <a:ea typeface="+mn-ea"/>
                <a:cs typeface="+mn-cs"/>
              </a:rPr>
              <a:t>يحتوي بند هيكل التكاليف على أهم التكاليف المالية في نموذج العمل ومن الممكن أن يتكون هذا البند من أكثر الأنشطة أو الموارد تكلفة. ومن المهم الإشارة إلى أن هذا البند لا يحتوي على تقييم تفصيلي للتكاليف وإنما نظرة عامة . لإدراج مزيد من التفاصيل يُستعمل برنامج «نموذج التكلفة».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Cost structure examines how the key activities drive the costs being incurred by the organisation, and importantly whether these costs align with the value proposition. Keep in mind that costs may be fixed or may be scalable. </a:t>
            </a:r>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يوضح بند هيكل التكاليف</a:t>
            </a:r>
            <a:r>
              <a:rPr lang="ar-SA" sz="1200" kern="1200" baseline="0" dirty="0" smtClean="0">
                <a:solidFill>
                  <a:schemeClr val="tx1"/>
                </a:solidFill>
                <a:effectLst/>
                <a:latin typeface="+mn-lt"/>
                <a:ea typeface="+mn-ea"/>
                <a:cs typeface="+mn-cs"/>
              </a:rPr>
              <a:t> كيفية تكبد المؤسسات بالمصاريف المالية التي تنشأ من القيام بالأنشطة الرئيسية، ويبين ما إذا كانت هذه التكاليف تتوافق مع القيمة المقدمة. يجب الأخذ بعين الاعتبار أن هذه التكاليف قد تكون ثابتة أو متغيرة. </a:t>
            </a:r>
          </a:p>
          <a:p>
            <a:r>
              <a:rPr lang="ar-SA" sz="1200" kern="1200" baseline="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 </a:t>
            </a:r>
            <a:r>
              <a:rPr lang="en-GB" sz="1200" b="0" i="0" u="none" strike="noStrike" kern="1200" baseline="0" dirty="0">
                <a:solidFill>
                  <a:schemeClr val="tx1"/>
                </a:solidFill>
                <a:latin typeface="+mn-lt"/>
                <a:ea typeface="+mn-ea"/>
                <a:cs typeface="+mn-cs"/>
              </a:rPr>
              <a:t>The revenue stream is generally mainly through public funding and can be extended with usage fees, such as depositing fees in relation to the volume of curated research data or fees for accessing deposited data. As part of the public mission most repositories are keen to enable access for a large user community and would not like to restrict the access by introducing fees for accessing and using the deposited research data. </a:t>
            </a:r>
            <a:endParaRPr lang="ar-SA" sz="1200" b="0" i="0" u="none" strike="noStrike" kern="1200" baseline="0" dirty="0" smtClean="0">
              <a:solidFill>
                <a:schemeClr val="tx1"/>
              </a:solidFill>
              <a:latin typeface="+mn-lt"/>
              <a:ea typeface="+mn-ea"/>
              <a:cs typeface="+mn-cs"/>
            </a:endParaRPr>
          </a:p>
          <a:p>
            <a:endParaRPr lang="ar-SA" sz="1200" b="0" i="0" u="none" strike="noStrike" kern="1200" baseline="0" dirty="0" smtClean="0">
              <a:solidFill>
                <a:schemeClr val="tx1"/>
              </a:solidFill>
              <a:latin typeface="+mn-lt"/>
              <a:ea typeface="+mn-ea"/>
              <a:cs typeface="+mn-cs"/>
            </a:endParaRPr>
          </a:p>
          <a:p>
            <a:pPr algn="r" rtl="1"/>
            <a:r>
              <a:rPr lang="ar-SA" sz="1200" b="0" i="0" u="none" strike="noStrike" kern="1200" baseline="0" dirty="0" smtClean="0">
                <a:solidFill>
                  <a:schemeClr val="tx1"/>
                </a:solidFill>
                <a:latin typeface="+mn-lt"/>
                <a:ea typeface="+mn-ea"/>
                <a:cs typeface="+mn-cs"/>
              </a:rPr>
              <a:t>مثال: في حالة المستودعات الرقمية فإن مصادر الإيرادات تنبع من التمويل الحكومي و من الممكن تعويضها عن طريق فرض رسوم على إيداع البيانات او الوصول اليها. ومع ذلك تفضل المستودعات الرقمية عدم فرض أي رسوم تتيح الوصول إلى البيانات الرقمية، لإفادة أكبر شريحة ممكنة من القراء، بصفتها جزءاً من مهمة الحكومات في خدمة عامة الناس والمجتمعات.</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13</a:t>
            </a:fld>
            <a:endParaRPr lang="en-GB"/>
          </a:p>
        </p:txBody>
      </p:sp>
    </p:spTree>
    <p:extLst>
      <p:ext uri="{BB962C8B-B14F-4D97-AF65-F5344CB8AC3E}">
        <p14:creationId xmlns:p14="http://schemas.microsoft.com/office/powerpoint/2010/main" val="358594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AE83AB-D634-4CDB-B56B-EF5C5553F681}" type="slidenum">
              <a:rPr lang="en-US" smtClean="0"/>
              <a:t>14</a:t>
            </a:fld>
            <a:endParaRPr lang="en-US"/>
          </a:p>
        </p:txBody>
      </p:sp>
    </p:spTree>
    <p:extLst>
      <p:ext uri="{BB962C8B-B14F-4D97-AF65-F5344CB8AC3E}">
        <p14:creationId xmlns:p14="http://schemas.microsoft.com/office/powerpoint/2010/main" val="242245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7AE83AB-D634-4CDB-B56B-EF5C5553F681}" type="slidenum">
              <a:rPr lang="en-US" smtClean="0"/>
              <a:t>15</a:t>
            </a:fld>
            <a:endParaRPr lang="en-US"/>
          </a:p>
        </p:txBody>
      </p:sp>
    </p:spTree>
    <p:extLst>
      <p:ext uri="{BB962C8B-B14F-4D97-AF65-F5344CB8AC3E}">
        <p14:creationId xmlns:p14="http://schemas.microsoft.com/office/powerpoint/2010/main" val="275103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7AE83AB-D634-4CDB-B56B-EF5C5553F681}" type="slidenum">
              <a:rPr lang="en-US" smtClean="0"/>
              <a:t>16</a:t>
            </a:fld>
            <a:endParaRPr lang="en-US"/>
          </a:p>
        </p:txBody>
      </p:sp>
    </p:spTree>
    <p:extLst>
      <p:ext uri="{BB962C8B-B14F-4D97-AF65-F5344CB8AC3E}">
        <p14:creationId xmlns:p14="http://schemas.microsoft.com/office/powerpoint/2010/main" val="815378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Keep in mind that the business model you use now is unlikely to remain a perfect fit for your organisation over the longer term. Changes in legislation, evolving stakeholder needs, and potential new revenue streams necessitate the ongoing evaluation and refinement of your business model to ensure that your operations remain viable over time</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algn="r" rtl="1"/>
            <a:r>
              <a:rPr lang="ar-SA" dirty="0" smtClean="0"/>
              <a:t>خذ بعي</a:t>
            </a:r>
            <a:r>
              <a:rPr lang="ar-SA" baseline="0" dirty="0" smtClean="0"/>
              <a:t>ن الاعتبار</a:t>
            </a:r>
            <a:r>
              <a:rPr lang="ar-EG" dirty="0" smtClean="0"/>
              <a:t> أن نموذج العمل الذي تستخدمه </a:t>
            </a:r>
            <a:r>
              <a:rPr lang="ar-SA" dirty="0" smtClean="0"/>
              <a:t>في الوقت الراهن</a:t>
            </a:r>
            <a:r>
              <a:rPr lang="ar-EG" dirty="0" smtClean="0"/>
              <a:t> </a:t>
            </a:r>
            <a:r>
              <a:rPr lang="ar-SA" dirty="0" smtClean="0"/>
              <a:t>قد لا يبقى</a:t>
            </a:r>
            <a:r>
              <a:rPr lang="ar-EG" dirty="0" smtClean="0"/>
              <a:t> مناسبًا </a:t>
            </a:r>
            <a:r>
              <a:rPr lang="ar-SA" dirty="0" smtClean="0"/>
              <a:t>لمؤسستك</a:t>
            </a:r>
            <a:r>
              <a:rPr lang="ar-EG" dirty="0" smtClean="0"/>
              <a:t> </a:t>
            </a:r>
            <a:r>
              <a:rPr lang="ar-SA" dirty="0" smtClean="0"/>
              <a:t>في المستقبل؛ من المهم  مراجعة وتقييم وإعادة</a:t>
            </a:r>
            <a:r>
              <a:rPr lang="ar-SA" baseline="0" dirty="0" smtClean="0"/>
              <a:t> هيكلة </a:t>
            </a:r>
            <a:r>
              <a:rPr lang="ar-SA" dirty="0" smtClean="0"/>
              <a:t>نموذج العمل بشكل مستمر في ظل تغير </a:t>
            </a:r>
            <a:r>
              <a:rPr lang="ar-EG" dirty="0" smtClean="0"/>
              <a:t>التشريعات</a:t>
            </a:r>
            <a:r>
              <a:rPr lang="ar-SA" dirty="0" smtClean="0"/>
              <a:t> والقوانين</a:t>
            </a:r>
            <a:r>
              <a:rPr lang="ar-EG" dirty="0" smtClean="0"/>
              <a:t> </a:t>
            </a:r>
            <a:r>
              <a:rPr lang="ar-SA" dirty="0" smtClean="0"/>
              <a:t>و</a:t>
            </a:r>
            <a:r>
              <a:rPr lang="ar-EG" dirty="0" smtClean="0"/>
              <a:t>احتياجات </a:t>
            </a:r>
            <a:r>
              <a:rPr lang="ar-SA" dirty="0" smtClean="0"/>
              <a:t>العملاء</a:t>
            </a:r>
            <a:r>
              <a:rPr lang="ar-EG" dirty="0" smtClean="0"/>
              <a:t> </a:t>
            </a:r>
            <a:r>
              <a:rPr lang="ar-SA" dirty="0" smtClean="0"/>
              <a:t>وتدفق</a:t>
            </a:r>
            <a:r>
              <a:rPr lang="ar-SA" baseline="0" dirty="0" smtClean="0"/>
              <a:t> إيرادات ج</a:t>
            </a:r>
            <a:r>
              <a:rPr lang="ar-EG" dirty="0" err="1" smtClean="0"/>
              <a:t>ديدة</a:t>
            </a:r>
            <a:r>
              <a:rPr lang="ar-EG" dirty="0" smtClean="0"/>
              <a:t> ،</a:t>
            </a:r>
            <a:r>
              <a:rPr lang="ar-SA" dirty="0" smtClean="0"/>
              <a:t>وذلك</a:t>
            </a:r>
            <a:r>
              <a:rPr lang="ar-EG" dirty="0" smtClean="0"/>
              <a:t> لضمان </a:t>
            </a:r>
            <a:r>
              <a:rPr lang="ar-SA" dirty="0" smtClean="0"/>
              <a:t>عمل المؤسسة بالشكل السليم.</a:t>
            </a:r>
            <a:endParaRPr lang="en-US" dirty="0" smtClean="0"/>
          </a:p>
          <a:p>
            <a:r>
              <a:rPr lang="en-GB" dirty="0"/>
              <a:t/>
            </a:r>
            <a:br>
              <a:rPr lang="en-GB" dirty="0"/>
            </a:br>
            <a:r>
              <a:rPr lang="en-GB" sz="1200" b="0" i="0" kern="1200" dirty="0">
                <a:solidFill>
                  <a:schemeClr val="tx1"/>
                </a:solidFill>
                <a:effectLst/>
                <a:latin typeface="+mn-lt"/>
                <a:ea typeface="+mn-ea"/>
                <a:cs typeface="+mn-cs"/>
              </a:rPr>
              <a:t>It is important to set aside time and effort to actively monitor your business model. By doing so you put yourself in a better position both to respond in a more agile manner to evolving organisational context and stakeholder needs, and to reassess how you deliver services </a:t>
            </a:r>
            <a:r>
              <a:rPr lang="en-GB" sz="1200" b="0" i="0" kern="1200" dirty="0" smtClean="0">
                <a:solidFill>
                  <a:schemeClr val="tx1"/>
                </a:solidFill>
                <a:effectLst/>
                <a:latin typeface="+mn-lt"/>
                <a:ea typeface="+mn-ea"/>
                <a:cs typeface="+mn-cs"/>
              </a:rPr>
              <a:t>and </a:t>
            </a:r>
            <a:r>
              <a:rPr lang="en-GB" sz="1200" b="0" i="0" kern="1200" dirty="0">
                <a:solidFill>
                  <a:schemeClr val="tx1"/>
                </a:solidFill>
                <a:effectLst/>
                <a:latin typeface="+mn-lt"/>
                <a:ea typeface="+mn-ea"/>
                <a:cs typeface="+mn-cs"/>
              </a:rPr>
              <a:t>activities in the face of evolving resources and cost drivers</a:t>
            </a:r>
            <a:r>
              <a:rPr lang="en-GB" sz="1200" b="0" i="0" kern="1200" dirty="0" smtClean="0">
                <a:solidFill>
                  <a:schemeClr val="tx1"/>
                </a:solidFill>
                <a:effectLst/>
                <a:latin typeface="+mn-lt"/>
                <a:ea typeface="+mn-ea"/>
                <a:cs typeface="+mn-cs"/>
              </a:rPr>
              <a:t>.</a:t>
            </a:r>
            <a:endParaRPr lang="ar-SA" sz="1200" b="0" i="0" kern="1200" dirty="0" smtClean="0">
              <a:solidFill>
                <a:schemeClr val="tx1"/>
              </a:solidFill>
              <a:effectLst/>
              <a:latin typeface="+mn-lt"/>
              <a:ea typeface="+mn-ea"/>
              <a:cs typeface="+mn-cs"/>
            </a:endParaRPr>
          </a:p>
          <a:p>
            <a:endParaRPr lang="ar-SA" sz="1200" b="0" i="0" kern="1200" dirty="0" smtClean="0">
              <a:solidFill>
                <a:schemeClr val="tx1"/>
              </a:solidFill>
              <a:effectLst/>
              <a:latin typeface="+mn-lt"/>
              <a:ea typeface="+mn-ea"/>
              <a:cs typeface="+mn-cs"/>
            </a:endParaRPr>
          </a:p>
          <a:p>
            <a:pPr algn="r" rtl="1"/>
            <a:r>
              <a:rPr lang="ar-SA" sz="1200" b="0" i="0" kern="1200" dirty="0" smtClean="0">
                <a:solidFill>
                  <a:schemeClr val="tx1"/>
                </a:solidFill>
                <a:effectLst/>
                <a:latin typeface="+mn-lt"/>
                <a:ea typeface="+mn-ea"/>
                <a:cs typeface="+mn-cs"/>
              </a:rPr>
              <a:t>من</a:t>
            </a:r>
            <a:r>
              <a:rPr lang="ar-SA" sz="1200" b="0" i="0" kern="1200" baseline="0" dirty="0" smtClean="0">
                <a:solidFill>
                  <a:schemeClr val="tx1"/>
                </a:solidFill>
                <a:effectLst/>
                <a:latin typeface="+mn-lt"/>
                <a:ea typeface="+mn-ea"/>
                <a:cs typeface="+mn-cs"/>
              </a:rPr>
              <a:t> المهم مراقبة نموذج العمل بشكل مستمر لضمان الاستجابة الفعالة للتغيرات في الأطر </a:t>
            </a:r>
            <a:r>
              <a:rPr lang="ar-SA" sz="1200" b="0" i="0" kern="1200" baseline="0" dirty="0" err="1" smtClean="0">
                <a:solidFill>
                  <a:schemeClr val="tx1"/>
                </a:solidFill>
                <a:effectLst/>
                <a:latin typeface="+mn-lt"/>
                <a:ea typeface="+mn-ea"/>
                <a:cs typeface="+mn-cs"/>
              </a:rPr>
              <a:t>المنظمية</a:t>
            </a:r>
            <a:r>
              <a:rPr lang="ar-SA" sz="1200" b="0" i="0" kern="1200" baseline="0" dirty="0" smtClean="0">
                <a:solidFill>
                  <a:schemeClr val="tx1"/>
                </a:solidFill>
                <a:effectLst/>
                <a:latin typeface="+mn-lt"/>
                <a:ea typeface="+mn-ea"/>
                <a:cs typeface="+mn-cs"/>
              </a:rPr>
              <a:t> واحتياجات العملاء، ولإعادة التفكير في كيفية تقديم الخدمات في ظل ظهور تكاليف أو موارد جديدة.  </a:t>
            </a:r>
            <a:endParaRPr lang="ar-SA"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17</a:t>
            </a:fld>
            <a:endParaRPr lang="en-GB"/>
          </a:p>
        </p:txBody>
      </p:sp>
    </p:spTree>
    <p:extLst>
      <p:ext uri="{BB962C8B-B14F-4D97-AF65-F5344CB8AC3E}">
        <p14:creationId xmlns:p14="http://schemas.microsoft.com/office/powerpoint/2010/main" val="390572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7AE83AB-D634-4CDB-B56B-EF5C5553F681}" type="slidenum">
              <a:rPr lang="en-US" smtClean="0"/>
              <a:t>2</a:t>
            </a:fld>
            <a:endParaRPr lang="en-US"/>
          </a:p>
        </p:txBody>
      </p:sp>
    </p:spTree>
    <p:extLst>
      <p:ext uri="{BB962C8B-B14F-4D97-AF65-F5344CB8AC3E}">
        <p14:creationId xmlns:p14="http://schemas.microsoft.com/office/powerpoint/2010/main" val="119253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7AE83AB-D634-4CDB-B56B-EF5C5553F681}" type="slidenum">
              <a:rPr lang="en-US" smtClean="0"/>
              <a:t>3</a:t>
            </a:fld>
            <a:endParaRPr lang="en-US"/>
          </a:p>
        </p:txBody>
      </p:sp>
    </p:spTree>
    <p:extLst>
      <p:ext uri="{BB962C8B-B14F-4D97-AF65-F5344CB8AC3E}">
        <p14:creationId xmlns:p14="http://schemas.microsoft.com/office/powerpoint/2010/main" val="174302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ROM </a:t>
            </a:r>
            <a:r>
              <a:rPr lang="en-GB" dirty="0"/>
              <a:t>services are not a single entity but instead are spread across the institution and involve many different operational units. In this respect, it is very difficult to come up with an accurate picture of the RDM as a whole without looking at the individual RDM service elements to see how costs are incurred and covered across the portfolio of services.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لا تعتمد</a:t>
            </a:r>
            <a:r>
              <a:rPr lang="ar-SA" baseline="0" dirty="0" smtClean="0"/>
              <a:t> خدمات </a:t>
            </a:r>
            <a:r>
              <a:rPr lang="en-US" baseline="0" dirty="0" smtClean="0"/>
              <a:t> ROM </a:t>
            </a:r>
            <a:r>
              <a:rPr lang="ar-SA" baseline="0" dirty="0" smtClean="0"/>
              <a:t>على وحدة عمل واحدة في المؤسسة بل تعتمد على مجموعات مختلفة من العمليات و تتطلب جهود كافة فريق عمل المؤسسة. لذلك من الصعب أن نرسم صورة توضيحية دقيقة ل </a:t>
            </a:r>
            <a:r>
              <a:rPr lang="en-US" baseline="0" dirty="0" smtClean="0"/>
              <a:t>RDM </a:t>
            </a:r>
            <a:r>
              <a:rPr lang="ar-SA" baseline="0" dirty="0" smtClean="0"/>
              <a:t> من دون النظر إلى المكونات الفرعية لخدماته، لتقييم كيفية التكبد بالتكاليف وكيفية تغطيتها عبر حزمة الخدمات المقدمة.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BCM is a strategic planning template. It is widely used and can provide you with the building blocks for developing a business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BMC</a:t>
            </a:r>
            <a:r>
              <a:rPr lang="en-US" baseline="0" dirty="0" smtClean="0"/>
              <a:t> </a:t>
            </a:r>
            <a:r>
              <a:rPr lang="ar-SA" baseline="0" dirty="0" smtClean="0"/>
              <a:t> هو عبارة عن نموذج للتخطيط الاستراتيجي واستعماله منتشر بشكل واسع حيث يوفر وحدات البناء الاساسية</a:t>
            </a:r>
          </a:p>
          <a:p>
            <a:pPr marL="0" marR="0" indent="0" algn="r" defTabSz="914400" rtl="1" eaLnBrk="1" fontAlgn="auto" latinLnBrk="0" hangingPunct="1">
              <a:lnSpc>
                <a:spcPct val="100000"/>
              </a:lnSpc>
              <a:spcBef>
                <a:spcPts val="0"/>
              </a:spcBef>
              <a:spcAft>
                <a:spcPts val="0"/>
              </a:spcAft>
              <a:buClrTx/>
              <a:buSzTx/>
              <a:buFontTx/>
              <a:buNone/>
              <a:tabLst/>
              <a:defRPr/>
            </a:pPr>
            <a:r>
              <a:rPr lang="ar-SA" baseline="0" dirty="0" smtClean="0"/>
              <a:t> اللازمة لتطوير نموذج عمل للمؤسسة.</a:t>
            </a:r>
          </a:p>
          <a:p>
            <a:pPr marL="0" marR="0" indent="0" algn="r" defTabSz="914400" rtl="1"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business model canvas is a visual tool for strategic planning and therefore does not require in detailed knowledge of all cost items, but insightful estimates for expenses. This improves the usability beyond the domain of cost model specialists and allows a high-level view of the digital curation services and solutions. </a:t>
            </a:r>
          </a:p>
          <a:p>
            <a:pPr marL="0" marR="0" indent="0" algn="l"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يعتبر مخطط</a:t>
            </a:r>
            <a:r>
              <a:rPr lang="ar-SA" baseline="0" dirty="0" smtClean="0"/>
              <a:t> نموذج العمل وسيلة مرئية للتخطيط الاستراتيجي ولا يتطلب تفاصيل حول النفقات والتكاليف بل تقديرا عاما لها.  وهذا من شأنه أن يوسع نطاق المستخدمين لهذا البرنامج ويوفر خدمات وحلول رقمية عالية المستوى.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smtClean="0"/>
              <a:t>ease </a:t>
            </a:r>
            <a:r>
              <a:rPr lang="en-GB" dirty="0"/>
              <a:t>of use of a Business Model Canvas (BMC) template and the </a:t>
            </a:r>
            <a:r>
              <a:rPr lang="en-GB" dirty="0" smtClean="0"/>
              <a:t>visual representation of </a:t>
            </a:r>
            <a:r>
              <a:rPr lang="en-GB" dirty="0"/>
              <a:t>essential building blocks makes it suitable for strategic discussions of digital curation business models. A BMC provides an effective approach to identify and meet supply and demand side requirements through associating the identified customer segments with appropriate value propositions.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الاستخدام السهل لهذا</a:t>
            </a:r>
            <a:r>
              <a:rPr lang="ar-SA" baseline="0" dirty="0" smtClean="0"/>
              <a:t> البرنامج والتصوير المرئي لمكوناته الرئيسية تجعله مناسبا للتخطيط الاستراتيجي لنماذج الاعمال التي تعنى بالمعالجة الرقمية. كما يمتلك وسيلة فعالة للتعرف على متطلبات الطلب والعرض وسدها من خلال ربط الشرائح المختلفة من العملاء مع القيمة المقدمة المناسبة لهم.</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a:t>
            </a:r>
            <a:r>
              <a:rPr lang="en-GB" dirty="0"/>
              <a:t>Business Model Canvas should ‘be printed out on a large surface so groups of people can jointly start sketching and discussing business model elements with post-it note notes or board markers. It is a hands-on tool that fosters understanding, discussion, creativity, and analysis’. https://en.wikipedia.org/wiki/Business_Model_Canvas</a:t>
            </a:r>
            <a:r>
              <a:rPr lang="en-GB" baseline="0" dirty="0"/>
              <a:t> </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ar-S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من الممكن طباعة الوجهة التفاعلية للبرنامج</a:t>
            </a:r>
            <a:r>
              <a:rPr lang="ar-SA" baseline="0" dirty="0" smtClean="0"/>
              <a:t> على لوح كبير ليتمكن الاخرون من المشاركة في التخطيط والمناقشة حول كيفية تشكيل عناصر نموذج العمل، كما بإمكان المشاركون لصق بعض الملاحظات عليه او كتابة بعض الملاحظات عليه. يعتبر البرنامج وسيلة عملية لتعزيز النقاش والابداع والتخطيط والتحليل</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BMC is meant to be completed collaboratively to allow different view points to be captured. It is recommended that you use post</a:t>
            </a:r>
            <a:r>
              <a:rPr lang="en-GB" baseline="0" dirty="0"/>
              <a:t> its to jot down ideas for each section so that these can be moved around as needed. You’ll be giving this a go as we move through the day. </a:t>
            </a:r>
          </a:p>
          <a:p>
            <a:pPr marL="0" marR="0" indent="0" algn="l" defTabSz="914400" rtl="0" eaLnBrk="1" fontAlgn="auto" latinLnBrk="0" hangingPunct="1">
              <a:lnSpc>
                <a:spcPct val="100000"/>
              </a:lnSpc>
              <a:spcBef>
                <a:spcPts val="0"/>
              </a:spcBef>
              <a:spcAft>
                <a:spcPts val="0"/>
              </a:spcAft>
              <a:buClrTx/>
              <a:buSzTx/>
              <a:buFontTx/>
              <a:buNone/>
              <a:tabLst/>
              <a:defRPr/>
            </a:pPr>
            <a:endParaRPr lang="ar-S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ar-SA" baseline="0" dirty="0" smtClean="0"/>
              <a:t>من المفترض استعمال البرنامج بشكل جماعي وتعاوني لاحتواء جميع  وجهات النظر  وينصح باستعمال أوراق الملاحظات اللاصقة على كل قسم ليتمكن المشاركون من تغيير اماكنها على اللوح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a nutshell, the BMC is completed by:</a:t>
            </a:r>
            <a:endParaRPr lang="en-GB" dirty="0"/>
          </a:p>
          <a:p>
            <a:endParaRPr lang="ar-SA" dirty="0" smtClean="0"/>
          </a:p>
          <a:p>
            <a:r>
              <a:rPr lang="ar-SA" dirty="0" smtClean="0"/>
              <a:t>يمكن</a:t>
            </a:r>
            <a:r>
              <a:rPr lang="ar-SA" baseline="0" dirty="0" smtClean="0"/>
              <a:t> استعمال البرنامج من خلال الخطوات التالية:</a:t>
            </a:r>
          </a:p>
          <a:p>
            <a:endParaRPr lang="en-GB" dirty="0"/>
          </a:p>
          <a:p>
            <a:r>
              <a:rPr lang="en-GB" dirty="0"/>
              <a:t>Considering your </a:t>
            </a:r>
            <a:r>
              <a:rPr lang="en-GB" b="1" dirty="0"/>
              <a:t>customers</a:t>
            </a:r>
            <a:r>
              <a:rPr lang="en-GB" baseline="0" dirty="0"/>
              <a:t> – who is the service for? </a:t>
            </a:r>
          </a:p>
          <a:p>
            <a:endParaRPr lang="ar-SA" baseline="0" dirty="0" smtClean="0"/>
          </a:p>
          <a:p>
            <a:r>
              <a:rPr lang="ar-SA" baseline="0" dirty="0" smtClean="0"/>
              <a:t>يجب أولا تحديد شريحة العملاء (المستهلكين)</a:t>
            </a:r>
          </a:p>
          <a:p>
            <a:endParaRPr lang="en-GB" baseline="0" dirty="0"/>
          </a:p>
          <a:p>
            <a:r>
              <a:rPr lang="en-GB" b="0" baseline="0" dirty="0"/>
              <a:t>Thinking about </a:t>
            </a:r>
            <a:r>
              <a:rPr lang="en-GB" b="1" baseline="0" dirty="0"/>
              <a:t>the value</a:t>
            </a:r>
            <a:r>
              <a:rPr lang="en-GB" baseline="0" dirty="0"/>
              <a:t> proposition – what value will the service deliver to your customers? </a:t>
            </a:r>
          </a:p>
          <a:p>
            <a:endParaRPr lang="ar-SA" baseline="0" dirty="0" smtClean="0"/>
          </a:p>
          <a:p>
            <a:r>
              <a:rPr lang="ar-SA" baseline="0" dirty="0" smtClean="0"/>
              <a:t>يجب تحديد نوع الخدمة او القيمة المقدمة للزبائن</a:t>
            </a:r>
          </a:p>
          <a:p>
            <a:endParaRPr lang="en-GB" baseline="0" dirty="0"/>
          </a:p>
          <a:p>
            <a:r>
              <a:rPr lang="en-GB" baseline="0" dirty="0"/>
              <a:t>Assessing how you build a </a:t>
            </a:r>
            <a:r>
              <a:rPr lang="en-GB" b="1" baseline="0" dirty="0"/>
              <a:t>relationship</a:t>
            </a:r>
            <a:r>
              <a:rPr lang="en-GB" baseline="0" dirty="0"/>
              <a:t> with your customers (i.e., how do you communicate your services and values to your customers).</a:t>
            </a:r>
          </a:p>
          <a:p>
            <a:endParaRPr lang="ar-SA" baseline="0" dirty="0" smtClean="0"/>
          </a:p>
          <a:p>
            <a:r>
              <a:rPr lang="ar-SA" baseline="0" dirty="0" smtClean="0"/>
              <a:t>يجب تحديد آلية التواصل وبناء علاقات مع الزبائن مثل كيفية الترويج للخدمات المقدمة  </a:t>
            </a:r>
          </a:p>
          <a:p>
            <a:endParaRPr lang="en-GB" baseline="0" dirty="0"/>
          </a:p>
          <a:p>
            <a:r>
              <a:rPr lang="en-GB" baseline="0" dirty="0"/>
              <a:t>Considering what </a:t>
            </a:r>
            <a:r>
              <a:rPr lang="en-GB" b="1" baseline="0" dirty="0"/>
              <a:t>channels</a:t>
            </a:r>
            <a:r>
              <a:rPr lang="en-GB" baseline="0" dirty="0"/>
              <a:t> are provided to allow your customers to communicate their needs and satisfaction with the service to you</a:t>
            </a:r>
            <a:r>
              <a:rPr lang="en-GB" baseline="0" dirty="0" smtClean="0"/>
              <a:t>.</a:t>
            </a:r>
            <a:endParaRPr lang="ar-SA" baseline="0" dirty="0" smtClean="0"/>
          </a:p>
          <a:p>
            <a:endParaRPr lang="ar-SA" baseline="0" dirty="0" smtClean="0"/>
          </a:p>
          <a:p>
            <a:r>
              <a:rPr lang="ar-SA" baseline="0" dirty="0" smtClean="0"/>
              <a:t>يجب تحديد قنوات التواصل والتوزيع المناسبة التي تتيح للزبائن رفد المؤسسة بالتغذية الراجعة</a:t>
            </a:r>
            <a:endParaRPr lang="en-GB" baseline="0" dirty="0"/>
          </a:p>
          <a:p>
            <a:endParaRPr lang="en-GB" baseline="0" dirty="0"/>
          </a:p>
          <a:p>
            <a:r>
              <a:rPr lang="en-GB" baseline="0" dirty="0"/>
              <a:t>Identifying the </a:t>
            </a:r>
            <a:r>
              <a:rPr lang="en-GB" b="1" baseline="0" dirty="0"/>
              <a:t>key activitie</a:t>
            </a:r>
            <a:r>
              <a:rPr lang="en-GB" baseline="0" dirty="0"/>
              <a:t>s involved in delivering the service</a:t>
            </a:r>
            <a:r>
              <a:rPr lang="en-GB" baseline="0" dirty="0" smtClean="0"/>
              <a:t>.</a:t>
            </a:r>
            <a:endParaRPr lang="ar-SA" baseline="0" dirty="0" smtClean="0"/>
          </a:p>
          <a:p>
            <a:endParaRPr lang="ar-SA" baseline="0" dirty="0" smtClean="0"/>
          </a:p>
          <a:p>
            <a:r>
              <a:rPr lang="ar-SA" baseline="0" dirty="0" smtClean="0"/>
              <a:t>يجب تحديد الأنشطة والعمليات الرئيسية التي تتعلق بتقديم الخدمات</a:t>
            </a:r>
            <a:endParaRPr lang="en-GB" baseline="0" dirty="0"/>
          </a:p>
          <a:p>
            <a:endParaRPr lang="en-GB" baseline="0" dirty="0"/>
          </a:p>
          <a:p>
            <a:r>
              <a:rPr lang="en-GB" baseline="0" dirty="0"/>
              <a:t>Considering the </a:t>
            </a:r>
            <a:r>
              <a:rPr lang="en-GB" b="1" baseline="0" dirty="0"/>
              <a:t>resources</a:t>
            </a:r>
            <a:r>
              <a:rPr lang="en-GB" baseline="0" dirty="0"/>
              <a:t> needed to deliver the service (human, financial, technical). </a:t>
            </a:r>
            <a:endParaRPr lang="ar-SA" baseline="0" dirty="0" smtClean="0"/>
          </a:p>
          <a:p>
            <a:endParaRPr lang="ar-SA" baseline="0" dirty="0" smtClean="0"/>
          </a:p>
          <a:p>
            <a:r>
              <a:rPr lang="ar-SA" baseline="0" dirty="0" smtClean="0"/>
              <a:t>يجب تحديد الموارد التي تحتاجها المؤسسة لتقديم الخدمة بالشكل المناسب  (موارد مالية، بشرية، تقنية)</a:t>
            </a:r>
            <a:endParaRPr lang="en-GB" baseline="0" dirty="0"/>
          </a:p>
          <a:p>
            <a:endParaRPr lang="en-GB" baseline="0" dirty="0"/>
          </a:p>
          <a:p>
            <a:r>
              <a:rPr lang="en-GB" baseline="0" dirty="0"/>
              <a:t>Identifying any </a:t>
            </a:r>
            <a:r>
              <a:rPr lang="en-GB" b="1" baseline="0" dirty="0"/>
              <a:t>partnerships</a:t>
            </a:r>
            <a:r>
              <a:rPr lang="en-GB" baseline="0" dirty="0"/>
              <a:t> that might be needed to deliver the service (other operational units, third party service providers, research project partners). </a:t>
            </a:r>
          </a:p>
          <a:p>
            <a:endParaRPr lang="ar-SA" baseline="0" dirty="0" smtClean="0"/>
          </a:p>
          <a:p>
            <a:r>
              <a:rPr lang="ar-SA" baseline="0" dirty="0" smtClean="0"/>
              <a:t>يجب تحديد الشراكات اللازمة لتقديم الخدمات بالشكل المناسب (خدمة مزودة من طرف ثالث، شركاء في أنشطة بحثية، وحدات تشغيلية أخرى)</a:t>
            </a:r>
          </a:p>
          <a:p>
            <a:endParaRPr lang="en-GB" baseline="0" dirty="0"/>
          </a:p>
          <a:p>
            <a:r>
              <a:rPr lang="en-GB" baseline="0" dirty="0"/>
              <a:t>Identifying the range of </a:t>
            </a:r>
            <a:r>
              <a:rPr lang="en-GB" b="1" baseline="0" dirty="0"/>
              <a:t>costs</a:t>
            </a:r>
            <a:r>
              <a:rPr lang="en-GB" baseline="0" dirty="0"/>
              <a:t> incurred through delivering a given service.  </a:t>
            </a:r>
          </a:p>
          <a:p>
            <a:endParaRPr lang="ar-SA" baseline="0" dirty="0" smtClean="0"/>
          </a:p>
          <a:p>
            <a:r>
              <a:rPr lang="ar-SA" baseline="0" dirty="0" smtClean="0"/>
              <a:t>يجب تحديد التكاليف  اللازمة لتقديم خدمة معينة</a:t>
            </a:r>
          </a:p>
          <a:p>
            <a:endParaRPr lang="en-GB" baseline="0" dirty="0"/>
          </a:p>
          <a:p>
            <a:r>
              <a:rPr lang="en-GB" baseline="0" dirty="0"/>
              <a:t>Understanding how the costs incurred are recovered through </a:t>
            </a:r>
            <a:r>
              <a:rPr lang="en-GB" b="1" baseline="0" dirty="0"/>
              <a:t>revenue streams. </a:t>
            </a:r>
            <a:r>
              <a:rPr lang="en-GB" baseline="0" dirty="0"/>
              <a:t>Are services charged or are they covered through indirect funding? </a:t>
            </a:r>
            <a:endParaRPr lang="en-GB" dirty="0"/>
          </a:p>
          <a:p>
            <a:endParaRPr lang="ar-SA" dirty="0" smtClean="0"/>
          </a:p>
          <a:p>
            <a:r>
              <a:rPr lang="ar-SA" dirty="0" smtClean="0"/>
              <a:t>يجب معرفة كيفية تغطية هذه التكاليف من خلال مصادر</a:t>
            </a:r>
            <a:r>
              <a:rPr lang="ar-SA" baseline="0" dirty="0" smtClean="0"/>
              <a:t> </a:t>
            </a:r>
            <a:r>
              <a:rPr lang="ar-SA" dirty="0" smtClean="0"/>
              <a:t>الإيرادات، مثلا هل هنالك  رسوم مقابل الخدمة أم أن</a:t>
            </a:r>
            <a:r>
              <a:rPr lang="ar-SA" baseline="0" dirty="0" smtClean="0"/>
              <a:t> هنالك تمويل غير مباشر </a:t>
            </a:r>
          </a:p>
          <a:p>
            <a:endParaRPr lang="en-GB" dirty="0"/>
          </a:p>
          <a:p>
            <a:r>
              <a:rPr lang="en-GB" baseline="0" dirty="0"/>
              <a:t>Important to be clear that completing a BMC </a:t>
            </a:r>
            <a:r>
              <a:rPr lang="en-GB" b="1" baseline="0" dirty="0"/>
              <a:t>will not give you a business plan</a:t>
            </a:r>
            <a:r>
              <a:rPr lang="en-GB" baseline="0" dirty="0"/>
              <a:t> but it will provide you with the building blocks to develop a more realistic and feasible business </a:t>
            </a:r>
            <a:r>
              <a:rPr lang="en-GB" baseline="0" dirty="0" smtClean="0"/>
              <a:t>plan</a:t>
            </a:r>
            <a:endParaRPr lang="ar-SA" baseline="0" dirty="0" smtClean="0"/>
          </a:p>
          <a:p>
            <a:endParaRPr lang="ar-SA" baseline="0" dirty="0" smtClean="0"/>
          </a:p>
          <a:p>
            <a:r>
              <a:rPr lang="ar-SA" baseline="0" dirty="0" smtClean="0"/>
              <a:t>من المهم أن نوضح أن هذا البرنامج لن يزودك بخطة عمل جاهزة بل سيعطيك وحدات البناء الأساسية </a:t>
            </a:r>
          </a:p>
          <a:p>
            <a:r>
              <a:rPr lang="ar-SA" baseline="0" dirty="0" smtClean="0"/>
              <a:t> لتطوير خطة عمل تناسب احتياجات مؤسستك</a:t>
            </a:r>
            <a:endParaRPr lang="en-GB" baseline="0" dirty="0"/>
          </a:p>
          <a:p>
            <a:endParaRPr lang="en-GB" baseline="0" dirty="0"/>
          </a:p>
          <a:p>
            <a:endParaRPr lang="ar-SA" baseline="0" dirty="0" smtClean="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4</a:t>
            </a:fld>
            <a:endParaRPr lang="en-GB"/>
          </a:p>
        </p:txBody>
      </p:sp>
    </p:spTree>
    <p:extLst>
      <p:ext uri="{BB962C8B-B14F-4D97-AF65-F5344CB8AC3E}">
        <p14:creationId xmlns:p14="http://schemas.microsoft.com/office/powerpoint/2010/main" val="277632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central building block of the canvas is the value proposition. It can be seen as the qualities of the product that are offered to the customers considered in the business model. It describes the key reasons why customers use a specific product or a service of a business. A value proposition aims at solving the problems or needs of the customers, and therefore is seen by them as something that provides an additional value. </a:t>
            </a:r>
            <a:endParaRPr lang="en-GB" sz="1200" kern="1200" dirty="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وحدة البناء</a:t>
            </a:r>
            <a:r>
              <a:rPr lang="ar-SA" sz="1200" kern="1200" baseline="0" dirty="0" smtClean="0">
                <a:solidFill>
                  <a:schemeClr val="tx1"/>
                </a:solidFill>
                <a:effectLst/>
                <a:latin typeface="+mn-lt"/>
                <a:ea typeface="+mn-ea"/>
                <a:cs typeface="+mn-cs"/>
              </a:rPr>
              <a:t> المركزية  في البرنامج هي  القيمة المقدمة و من الممكن اعتبارها بانها مواصفات المنتج المقدمة للعملاء وتوضح هذه القيمة  الدوافع الرئيسية لاستخدام العملاء لمنتج معين. تهدف القيمة المقدمة إلى تقديم حلول لمشاكل المستهلكين وسد احتياجاتهم لذلك تعتبر قيمة مضافة.</a:t>
            </a:r>
            <a:endParaRPr lang="ar-SA" sz="1200" kern="1200" dirty="0" smtClean="0">
              <a:solidFill>
                <a:schemeClr val="tx1"/>
              </a:solidFill>
              <a:effectLst/>
              <a:latin typeface="+mn-lt"/>
              <a:ea typeface="+mn-ea"/>
              <a:cs typeface="+mn-cs"/>
            </a:endParaRPr>
          </a:p>
          <a:p>
            <a:r>
              <a:rPr lang="ar-SA" sz="1200" kern="1200" baseline="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Questions to consider - why do these customers choose to make use of the services offered by this specific organisation? In essence, we are looking for the key reasons why customers use the specific products/service offered by this organisation over its competitors. These are the value propositions, and they form the central building block of any business model </a:t>
            </a:r>
            <a:r>
              <a:rPr lang="en-GB" sz="1200" kern="1200" dirty="0" smtClean="0">
                <a:solidFill>
                  <a:schemeClr val="tx1"/>
                </a:solidFill>
                <a:effectLst/>
                <a:latin typeface="+mn-lt"/>
                <a:ea typeface="+mn-ea"/>
                <a:cs typeface="+mn-cs"/>
              </a:rPr>
              <a:t>canvas</a:t>
            </a:r>
            <a:endParaRPr lang="en-GB" sz="1200" kern="1200" dirty="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يجب أن نجيب</a:t>
            </a:r>
            <a:r>
              <a:rPr lang="ar-SA" sz="1200" kern="1200" baseline="0" dirty="0" smtClean="0">
                <a:solidFill>
                  <a:schemeClr val="tx1"/>
                </a:solidFill>
                <a:effectLst/>
                <a:latin typeface="+mn-lt"/>
                <a:ea typeface="+mn-ea"/>
                <a:cs typeface="+mn-cs"/>
              </a:rPr>
              <a:t> على السؤال التالي،</a:t>
            </a:r>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 لما</a:t>
            </a:r>
            <a:r>
              <a:rPr lang="ar-SA" sz="1200" kern="1200" baseline="0" dirty="0" smtClean="0">
                <a:solidFill>
                  <a:schemeClr val="tx1"/>
                </a:solidFill>
                <a:effectLst/>
                <a:latin typeface="+mn-lt"/>
                <a:ea typeface="+mn-ea"/>
                <a:cs typeface="+mn-cs"/>
              </a:rPr>
              <a:t> يتوجب على الزبائن اختيار خدمات مؤسسة معينة؟ </a:t>
            </a:r>
          </a:p>
          <a:p>
            <a:pPr algn="r" rtl="1"/>
            <a:r>
              <a:rPr lang="ar-SA" sz="1200" kern="1200" baseline="0" dirty="0" smtClean="0">
                <a:solidFill>
                  <a:schemeClr val="tx1"/>
                </a:solidFill>
                <a:effectLst/>
                <a:latin typeface="+mn-lt"/>
                <a:ea typeface="+mn-ea"/>
                <a:cs typeface="+mn-cs"/>
              </a:rPr>
              <a:t>اذا يجب أن نبحث عن الأسباب الرئيسية التي تدفع المستهلك الى اختيار خدمات شركة معينة.  وهذه الأسباب هي نفسها القيم المقدمة و بدورها تعتبر المكون الرئيسي المركزي للبرنامج.</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 Typical value propositions for an organisation such as our RDO include increased discoverability of research data, reusability of research data, and the </a:t>
            </a:r>
            <a:r>
              <a:rPr lang="en-GB" sz="1200" kern="1200" dirty="0" smtClean="0">
                <a:solidFill>
                  <a:schemeClr val="tx1"/>
                </a:solidFill>
                <a:effectLst/>
                <a:latin typeface="+mn-lt"/>
                <a:ea typeface="+mn-ea"/>
                <a:cs typeface="+mn-cs"/>
              </a:rPr>
              <a:t>public mission. </a:t>
            </a:r>
            <a:r>
              <a:rPr lang="en-GB" sz="1200" kern="1200" dirty="0">
                <a:solidFill>
                  <a:schemeClr val="tx1"/>
                </a:solidFill>
                <a:effectLst/>
                <a:latin typeface="+mn-lt"/>
                <a:ea typeface="+mn-ea"/>
                <a:cs typeface="+mn-cs"/>
              </a:rPr>
              <a:t>Data needs to be discoverable in order to be reused, so issues such as data management, support for data producers, data archiving and documentation need to be addressed. Reusability produces new opportunities for innovation and for new data users, whilst reducing the costs of duplicated research effort. Research results often originate from publicly funded projects, and research data repositories can serve the public mission in several ways. The value may also be for </a:t>
            </a:r>
            <a:r>
              <a:rPr lang="en-GB" sz="1200" kern="1200" dirty="0" err="1">
                <a:solidFill>
                  <a:schemeClr val="tx1"/>
                </a:solidFill>
                <a:effectLst/>
                <a:latin typeface="+mn-lt"/>
                <a:ea typeface="+mn-ea"/>
                <a:cs typeface="+mn-cs"/>
              </a:rPr>
              <a:t>improvied</a:t>
            </a:r>
            <a:r>
              <a:rPr lang="en-GB" sz="1200" kern="1200" dirty="0">
                <a:solidFill>
                  <a:schemeClr val="tx1"/>
                </a:solidFill>
                <a:effectLst/>
                <a:latin typeface="+mn-lt"/>
                <a:ea typeface="+mn-ea"/>
                <a:cs typeface="+mn-cs"/>
              </a:rPr>
              <a:t> transparency and evidence of compliance with funder’s mandates.</a:t>
            </a:r>
            <a:r>
              <a:rPr lang="en-GB" sz="1200" kern="1200" baseline="0" dirty="0">
                <a:solidFill>
                  <a:schemeClr val="tx1"/>
                </a:solidFill>
                <a:effectLst/>
                <a:latin typeface="+mn-lt"/>
                <a:ea typeface="+mn-ea"/>
                <a:cs typeface="+mn-cs"/>
              </a:rPr>
              <a:t> </a:t>
            </a:r>
          </a:p>
          <a:p>
            <a:endParaRPr lang="ar-SA" sz="1200" kern="1200" baseline="0" dirty="0" smtClean="0">
              <a:solidFill>
                <a:schemeClr val="tx1"/>
              </a:solidFill>
              <a:effectLst/>
              <a:latin typeface="+mn-lt"/>
              <a:ea typeface="+mn-ea"/>
              <a:cs typeface="+mn-cs"/>
            </a:endParaRPr>
          </a:p>
          <a:p>
            <a:pPr algn="r" rtl="1"/>
            <a:r>
              <a:rPr lang="ar-SA" sz="1200" kern="1200" baseline="0" dirty="0" smtClean="0">
                <a:solidFill>
                  <a:schemeClr val="tx1"/>
                </a:solidFill>
                <a:effectLst/>
                <a:latin typeface="+mn-lt"/>
                <a:ea typeface="+mn-ea"/>
                <a:cs typeface="+mn-cs"/>
              </a:rPr>
              <a:t>على سبيل المثال:  القيم المقدمة في المؤسسات التي تعنى </a:t>
            </a:r>
            <a:r>
              <a:rPr lang="ar-SA" sz="1200" kern="1200" baseline="0" dirty="0" err="1" smtClean="0">
                <a:solidFill>
                  <a:schemeClr val="tx1"/>
                </a:solidFill>
                <a:effectLst/>
                <a:latin typeface="+mn-lt"/>
                <a:ea typeface="+mn-ea"/>
                <a:cs typeface="+mn-cs"/>
              </a:rPr>
              <a:t>بالارشفة</a:t>
            </a:r>
            <a:r>
              <a:rPr lang="ar-SA" sz="1200" kern="1200" baseline="0" dirty="0" smtClean="0">
                <a:solidFill>
                  <a:schemeClr val="tx1"/>
                </a:solidFill>
                <a:effectLst/>
                <a:latin typeface="+mn-lt"/>
                <a:ea typeface="+mn-ea"/>
                <a:cs typeface="+mn-cs"/>
              </a:rPr>
              <a:t> الرقمية هي تحسين الوصول الى البيانات وإعادة استخدامها و خدمة عامة الناس. فيجب أن يكون بمقدور الأشخاص أولا الوصول الى البيانات واكتشافها قبل إعادة استخدامها، لذلك من المهم الاهتمام بالقضايا التي تتعلق بالوصول الى البيانات، مثل إدارة البيانات ودعم منتجي البيانات وارشفتها وتوثيقها. </a:t>
            </a:r>
          </a:p>
          <a:p>
            <a:pPr algn="r" rtl="1"/>
            <a:endParaRPr lang="ar-SA" sz="1200" kern="1200" baseline="0" dirty="0" smtClean="0">
              <a:solidFill>
                <a:schemeClr val="tx1"/>
              </a:solidFill>
              <a:effectLst/>
              <a:latin typeface="+mn-lt"/>
              <a:ea typeface="+mn-ea"/>
              <a:cs typeface="+mn-cs"/>
            </a:endParaRPr>
          </a:p>
          <a:p>
            <a:pPr algn="r" rtl="1"/>
            <a:r>
              <a:rPr lang="ar-SA" sz="1200" kern="1200" baseline="0" dirty="0" smtClean="0">
                <a:solidFill>
                  <a:schemeClr val="tx1"/>
                </a:solidFill>
                <a:effectLst/>
                <a:latin typeface="+mn-lt"/>
                <a:ea typeface="+mn-ea"/>
                <a:cs typeface="+mn-cs"/>
              </a:rPr>
              <a:t>إعادة استخدام البيانات يعزز الابتكار في المعرفة ويساعد المستخدمين في الحصول على معلومات جديدة، وفي نفس الوقت يقلل من التكبد بأعباء اجراء أبحاث متكررة ومنجزة سابقا.</a:t>
            </a:r>
          </a:p>
          <a:p>
            <a:pPr algn="r" rtl="1"/>
            <a:endParaRPr lang="ar-SA" sz="1200" kern="1200" baseline="0" dirty="0" smtClean="0">
              <a:solidFill>
                <a:schemeClr val="tx1"/>
              </a:solidFill>
              <a:effectLst/>
              <a:latin typeface="+mn-lt"/>
              <a:ea typeface="+mn-ea"/>
              <a:cs typeface="+mn-cs"/>
            </a:endParaRPr>
          </a:p>
          <a:p>
            <a:pPr algn="r" rtl="1"/>
            <a:r>
              <a:rPr lang="ar-SA" sz="1200" kern="1200" baseline="0" dirty="0" smtClean="0">
                <a:solidFill>
                  <a:schemeClr val="tx1"/>
                </a:solidFill>
                <a:effectLst/>
                <a:latin typeface="+mn-lt"/>
                <a:ea typeface="+mn-ea"/>
                <a:cs typeface="+mn-cs"/>
              </a:rPr>
              <a:t> كما قد تنجز الأبحاث بتمويل من </a:t>
            </a:r>
            <a:r>
              <a:rPr lang="ar-SA" sz="1200" kern="1200" baseline="0" dirty="0" err="1" smtClean="0">
                <a:solidFill>
                  <a:schemeClr val="tx1"/>
                </a:solidFill>
                <a:effectLst/>
                <a:latin typeface="+mn-lt"/>
                <a:ea typeface="+mn-ea"/>
                <a:cs typeface="+mn-cs"/>
              </a:rPr>
              <a:t>الجكومات</a:t>
            </a:r>
            <a:r>
              <a:rPr lang="ar-SA" sz="1200" kern="1200" baseline="0" dirty="0" smtClean="0">
                <a:solidFill>
                  <a:schemeClr val="tx1"/>
                </a:solidFill>
                <a:effectLst/>
                <a:latin typeface="+mn-lt"/>
                <a:ea typeface="+mn-ea"/>
                <a:cs typeface="+mn-cs"/>
              </a:rPr>
              <a:t> وباستطاعة المستودعات الرقمية مساندة هذه المشاريع وخدمة العامة. وتستطيع المستودعات أيضاً تعزيز الشفافية في المشاريع وتوفير أدلة على خضوع المشروع لشروط الممولين. </a:t>
            </a:r>
          </a:p>
          <a:p>
            <a:pPr algn="r" rtl="1"/>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Important to note here that the value propositions may be multiple and targeted to particular </a:t>
            </a:r>
            <a:r>
              <a:rPr lang="en-GB" sz="1200" kern="1200" baseline="0" dirty="0" smtClean="0">
                <a:solidFill>
                  <a:schemeClr val="tx1"/>
                </a:solidFill>
                <a:effectLst/>
                <a:latin typeface="+mn-lt"/>
                <a:ea typeface="+mn-ea"/>
                <a:cs typeface="+mn-cs"/>
              </a:rPr>
              <a:t>customers.</a:t>
            </a:r>
            <a:endParaRPr lang="ar-SA" sz="1200" kern="1200" baseline="0" dirty="0" smtClean="0">
              <a:solidFill>
                <a:schemeClr val="tx1"/>
              </a:solidFill>
              <a:effectLst/>
              <a:latin typeface="+mn-lt"/>
              <a:ea typeface="+mn-ea"/>
              <a:cs typeface="+mn-cs"/>
            </a:endParaRPr>
          </a:p>
          <a:p>
            <a:endParaRPr lang="ar-SA" sz="1200" kern="1200" baseline="0" dirty="0" smtClean="0">
              <a:solidFill>
                <a:schemeClr val="tx1"/>
              </a:solidFill>
              <a:effectLst/>
              <a:latin typeface="+mn-lt"/>
              <a:ea typeface="+mn-ea"/>
              <a:cs typeface="+mn-cs"/>
            </a:endParaRPr>
          </a:p>
          <a:p>
            <a:pPr algn="r" rtl="1"/>
            <a:r>
              <a:rPr lang="ar-SA" sz="1200" kern="1200" baseline="0" dirty="0" smtClean="0">
                <a:solidFill>
                  <a:schemeClr val="tx1"/>
                </a:solidFill>
                <a:effectLst/>
                <a:latin typeface="+mn-lt"/>
                <a:ea typeface="+mn-ea"/>
                <a:cs typeface="+mn-cs"/>
              </a:rPr>
              <a:t>من المهم أن نلاحظ أن القيم المقدمة من الممكن أن تكون متعددة وتستهدف جميعها شريحة عملاء واحدة. </a:t>
            </a:r>
            <a:r>
              <a:rPr lang="en-GB" sz="1200" kern="1200" baseline="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5</a:t>
            </a:fld>
            <a:endParaRPr lang="en-GB"/>
          </a:p>
        </p:txBody>
      </p:sp>
    </p:spTree>
    <p:extLst>
      <p:ext uri="{BB962C8B-B14F-4D97-AF65-F5344CB8AC3E}">
        <p14:creationId xmlns:p14="http://schemas.microsoft.com/office/powerpoint/2010/main" val="91890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customers of a business model are listed in the customer segments building block. Here they are divided into separate segments if they have different requirements and if they need to be addressed with a separate offer. Customers are also grouped in separate segments based upon on whether a different channel is used for product distribution or service provision. Other reasons to define a separate customer segment are different types of relationships, profitability and customer interests in different aspects of the offer.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يتم إدراج</a:t>
            </a:r>
            <a:r>
              <a:rPr lang="ar-SA" sz="1200" kern="1200" baseline="0" dirty="0" smtClean="0">
                <a:solidFill>
                  <a:schemeClr val="tx1"/>
                </a:solidFill>
                <a:effectLst/>
                <a:latin typeface="+mn-lt"/>
                <a:ea typeface="+mn-ea"/>
                <a:cs typeface="+mn-cs"/>
              </a:rPr>
              <a:t> الزبائن في  بند شرائح العملاء في برنامج نموذج العمل، ويتم تقسيم العملاء إلى شرائح فرعية مختلفة حسب احتياجاتهم لتقديم الخدمات التي تناسب تطلعاتهم. كما من الممكن تقسيم شرائح العملاء حسب طريقة إيصال الخدمات المطلوبة وقنوات التوزيع. يساعد تقسيم العملاء إلى شرائح على سير العمل بشكل سلس بسبب اختلاف معدلات الربح والعلاقات واهتمامات الزبائن في العروض المقدمة، لذلك يجب ترتيبهم تحت فئات مختلفة. </a:t>
            </a:r>
          </a:p>
          <a:p>
            <a:r>
              <a:rPr lang="ar-SA" sz="1200" kern="1200" baseline="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 For our sample research data repository, t</a:t>
            </a:r>
            <a:r>
              <a:rPr lang="en-GB" sz="1200" b="0" i="0" u="none" strike="noStrike" kern="1200" baseline="0" dirty="0">
                <a:solidFill>
                  <a:schemeClr val="tx1"/>
                </a:solidFill>
                <a:latin typeface="+mn-lt"/>
                <a:ea typeface="+mn-ea"/>
                <a:cs typeface="+mn-cs"/>
              </a:rPr>
              <a:t>here are basically two customer segments, those who want to deposit their research data and the ones who want to access and use deposited research data. The latter may include researchers looking to build upon existing work or it could be </a:t>
            </a:r>
            <a:r>
              <a:rPr lang="en-GB" sz="1200" kern="1200" dirty="0">
                <a:solidFill>
                  <a:schemeClr val="tx1"/>
                </a:solidFill>
                <a:effectLst/>
                <a:latin typeface="+mn-lt"/>
                <a:ea typeface="+mn-ea"/>
                <a:cs typeface="+mn-cs"/>
              </a:rPr>
              <a:t> the HEI wanting to check compliance with funders mandates (e.g., has data been deposited as required at the end of the projects? REF2020?). It may also be something that the funder wishes to be able to confirm. </a:t>
            </a:r>
            <a:endParaRPr lang="ar-SA"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lgn="r" rtl="1"/>
            <a:r>
              <a:rPr lang="ar-SA" dirty="0" smtClean="0"/>
              <a:t> اذا</a:t>
            </a:r>
            <a:r>
              <a:rPr lang="ar-SA" baseline="0" dirty="0" smtClean="0"/>
              <a:t> أردنا تطبيق هذه الخطوة على المستودعات الرقمية، فالعملاء ينقسمون إلى مجموعتين، مجموعة تسعى الى إيداع أبحاثها في المستودع الرقمي، ومجموعة تريد الوصول إلى المعلومات الموجودة في المستودع، أو ابتكار أبحاث جديدة مبنية على أبحاث سابقة، أو قد تكون هذه المجموعة عبارة عن مؤسسات تعليم عالي تسعى إلى التأكد من التزام المشاريع بشروط الممولين، مثل التأكد من إيداع البيانات في المستودعات الرقمية.</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6</a:t>
            </a:fld>
            <a:endParaRPr lang="en-GB"/>
          </a:p>
        </p:txBody>
      </p:sp>
    </p:spTree>
    <p:extLst>
      <p:ext uri="{BB962C8B-B14F-4D97-AF65-F5344CB8AC3E}">
        <p14:creationId xmlns:p14="http://schemas.microsoft.com/office/powerpoint/2010/main" val="334043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channels of a business model canvas describe the interface of a company to its customers. Through this interface a company can raise awareness about its offers, let customers evaluate the company’s value propositions, and make use of the services. It also describes the distribution channels and support activities. </a:t>
            </a:r>
            <a:endParaRPr lang="ar-SA" sz="1200" b="0" i="0" u="none" strike="noStrike" kern="1200" baseline="0" dirty="0" smtClean="0">
              <a:solidFill>
                <a:schemeClr val="tx1"/>
              </a:solidFill>
              <a:latin typeface="+mn-lt"/>
              <a:ea typeface="+mn-ea"/>
              <a:cs typeface="+mn-cs"/>
            </a:endParaRPr>
          </a:p>
          <a:p>
            <a:endParaRPr lang="ar-SA" sz="1200" b="0" i="0" u="none" strike="noStrike" kern="1200" baseline="0" dirty="0" smtClean="0">
              <a:solidFill>
                <a:schemeClr val="tx1"/>
              </a:solidFill>
              <a:effectLst/>
              <a:latin typeface="+mn-lt"/>
              <a:ea typeface="+mn-ea"/>
              <a:cs typeface="+mn-cs"/>
            </a:endParaRPr>
          </a:p>
          <a:p>
            <a:r>
              <a:rPr lang="ar-SA" sz="1200" kern="1200" dirty="0" smtClean="0">
                <a:solidFill>
                  <a:schemeClr val="tx1"/>
                </a:solidFill>
                <a:effectLst/>
                <a:latin typeface="+mn-lt"/>
                <a:ea typeface="+mn-ea"/>
                <a:cs typeface="+mn-cs"/>
              </a:rPr>
              <a:t>يحتوي</a:t>
            </a:r>
            <a:r>
              <a:rPr lang="ar-SA" sz="1200" kern="1200" baseline="0" dirty="0" smtClean="0">
                <a:solidFill>
                  <a:schemeClr val="tx1"/>
                </a:solidFill>
                <a:effectLst/>
                <a:latin typeface="+mn-lt"/>
                <a:ea typeface="+mn-ea"/>
                <a:cs typeface="+mn-cs"/>
              </a:rPr>
              <a:t> بند قنوات التوزيع في البرنامج على وصف للوجهة التفاعلية للشركة التي تستخدمها للتفاعل مع زبائنها، وتستطيع من خلالها إعلام العملاء بالعروض المقدمة  وتحديد قنوات التوزيع المناسبة والدعم الفني المطلوب، بالإضافة الى إتاحة المجال للزبائن بتقييم العروض المقدمة والاستفادة منها.</a:t>
            </a:r>
          </a:p>
          <a:p>
            <a:r>
              <a:rPr lang="ar-SA" sz="1200" kern="1200" baseline="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Consider - which channels are used to communicate to customers? Consider not only the channels through which an organisation sells/delivers its services and products, but also the channels used to promote values and raise awareness. </a:t>
            </a:r>
          </a:p>
          <a:p>
            <a:pPr algn="r" rtl="1"/>
            <a:r>
              <a:rPr lang="ar-SA" sz="1200" kern="1200" dirty="0" smtClean="0">
                <a:solidFill>
                  <a:schemeClr val="tx1"/>
                </a:solidFill>
                <a:effectLst/>
                <a:latin typeface="+mn-lt"/>
                <a:ea typeface="+mn-ea"/>
                <a:cs typeface="+mn-cs"/>
              </a:rPr>
              <a:t>يجب الاخذ بعين الاعتبار قنوات</a:t>
            </a:r>
            <a:r>
              <a:rPr lang="ar-SA" sz="1200" kern="1200" baseline="0" dirty="0" smtClean="0">
                <a:solidFill>
                  <a:schemeClr val="tx1"/>
                </a:solidFill>
                <a:effectLst/>
                <a:latin typeface="+mn-lt"/>
                <a:ea typeface="+mn-ea"/>
                <a:cs typeface="+mn-cs"/>
              </a:rPr>
              <a:t> التوزيع التي تتيح للشركة عرض وإيصال خدماتها للزبائن، كما تتيح أيضا رفع الوعي بقيم الشركة وتعزيزها.</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our example, the research data repository provides an</a:t>
            </a:r>
            <a:r>
              <a:rPr lang="en-GB" sz="1200" kern="1200" baseline="0" dirty="0">
                <a:solidFill>
                  <a:schemeClr val="tx1"/>
                </a:solidFill>
                <a:effectLst/>
                <a:latin typeface="+mn-lt"/>
                <a:ea typeface="+mn-ea"/>
                <a:cs typeface="+mn-cs"/>
              </a:rPr>
              <a:t> web </a:t>
            </a:r>
            <a:r>
              <a:rPr lang="en-GB" sz="1200" kern="1200" dirty="0">
                <a:solidFill>
                  <a:schemeClr val="tx1"/>
                </a:solidFill>
                <a:effectLst/>
                <a:latin typeface="+mn-lt"/>
                <a:ea typeface="+mn-ea"/>
                <a:cs typeface="+mn-cs"/>
              </a:rPr>
              <a:t>interface to its holdings to enable simple access for its customer segments. The repository will also have ongoing communications</a:t>
            </a:r>
            <a:r>
              <a:rPr lang="en-GB" sz="1200" kern="1200" baseline="0" dirty="0">
                <a:solidFill>
                  <a:schemeClr val="tx1"/>
                </a:solidFill>
                <a:effectLst/>
                <a:latin typeface="+mn-lt"/>
                <a:ea typeface="+mn-ea"/>
                <a:cs typeface="+mn-cs"/>
              </a:rPr>
              <a:t> with content creators who will be depositing their data. These might include </a:t>
            </a:r>
            <a:r>
              <a:rPr lang="en-GB" sz="1200" b="0" i="0" u="none" strike="noStrike" kern="1200" baseline="0" dirty="0">
                <a:solidFill>
                  <a:schemeClr val="tx1"/>
                </a:solidFill>
                <a:latin typeface="+mn-lt"/>
                <a:ea typeface="+mn-ea"/>
                <a:cs typeface="+mn-cs"/>
              </a:rPr>
              <a:t>for example individual face-to-face contact, support via telephone, online training material and manuals and workshops and courses promoting sustainable data archiving and reuse of data. </a:t>
            </a:r>
          </a:p>
          <a:p>
            <a:endParaRPr lang="ar-SA" sz="1200" b="0" i="0" u="none" strike="noStrike" kern="1200" baseline="0" dirty="0" smtClean="0">
              <a:solidFill>
                <a:schemeClr val="tx1"/>
              </a:solidFill>
              <a:effectLst/>
              <a:latin typeface="+mn-lt"/>
              <a:ea typeface="+mn-ea"/>
              <a:cs typeface="+mn-cs"/>
            </a:endParaRPr>
          </a:p>
          <a:p>
            <a:pPr algn="r" rtl="1"/>
            <a:r>
              <a:rPr lang="ar-SA" sz="1200" b="0" i="0" u="none" strike="noStrike" kern="1200" baseline="0" dirty="0" smtClean="0">
                <a:solidFill>
                  <a:schemeClr val="tx1"/>
                </a:solidFill>
                <a:effectLst/>
                <a:latin typeface="+mn-lt"/>
                <a:ea typeface="+mn-ea"/>
                <a:cs typeface="+mn-cs"/>
              </a:rPr>
              <a:t>في حالة المستودعات الرقمية، فإن هذه المستودعات توفر وجهة تفاعلية الكترونية لعرض مقتنياتها وإتاحة الوصول إليها من قبل العملاء.  كما توفر هذه المستودعات دعم فني وتواصل مستمر مع منتجي ومودعي المواد، مثل التواصل الوجاهي المباشر أو عن طريق الهاتف، بالإضافة الى توفير مواد تدريبية وتوجيهية وورش ودورات تعزز استخدام البيانات الرقمية و إجراء عملية أرشفة مستدامة لها.</a:t>
            </a:r>
          </a:p>
          <a:p>
            <a:r>
              <a:rPr lang="ar-SA" sz="1200" b="0" i="0" u="none" strike="noStrike" kern="1200" baseline="0" dirty="0" smtClean="0">
                <a:solidFill>
                  <a:schemeClr val="tx1"/>
                </a:solidFill>
                <a:effectLst/>
                <a:latin typeface="+mn-lt"/>
                <a:ea typeface="+mn-ea"/>
                <a:cs typeface="+mn-cs"/>
              </a:rPr>
              <a:t> </a:t>
            </a:r>
            <a:endParaRPr lang="en-GB" sz="1200" b="0" i="0" u="none" strike="noStrike"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Remember to consider your customers here – you should have some channel for reaching each customer you have identified. </a:t>
            </a:r>
            <a:endParaRPr lang="ar-SA" sz="1200" kern="1200" baseline="0" dirty="0" smtClean="0">
              <a:solidFill>
                <a:schemeClr val="tx1"/>
              </a:solidFill>
              <a:effectLst/>
              <a:latin typeface="+mn-lt"/>
              <a:ea typeface="+mn-ea"/>
              <a:cs typeface="+mn-cs"/>
            </a:endParaRPr>
          </a:p>
          <a:p>
            <a:pPr algn="r" rtl="1"/>
            <a:r>
              <a:rPr lang="ar-SA" sz="1200" kern="1200" baseline="0" dirty="0" smtClean="0">
                <a:solidFill>
                  <a:schemeClr val="tx1"/>
                </a:solidFill>
                <a:effectLst/>
                <a:latin typeface="+mn-lt"/>
                <a:ea typeface="+mn-ea"/>
                <a:cs typeface="+mn-cs"/>
              </a:rPr>
              <a:t>يجب الأخذ بعين الاعتبار كل زبون واحتياجاته الخاصة واختيار قناة التوزيع والاتصال المناسبة له</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74B9CD-019F-429E-A44B-7733AD0654ED}" type="slidenum">
              <a:rPr lang="en-GB" smtClean="0"/>
              <a:t>7</a:t>
            </a:fld>
            <a:endParaRPr lang="en-GB"/>
          </a:p>
        </p:txBody>
      </p:sp>
    </p:spTree>
    <p:extLst>
      <p:ext uri="{BB962C8B-B14F-4D97-AF65-F5344CB8AC3E}">
        <p14:creationId xmlns:p14="http://schemas.microsoft.com/office/powerpoint/2010/main" val="216241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customer relationship building block consists of the relations of the company to its customer segments. Relationships are used to acquire new customers and to keep in touch with current customers. They can be personal (where customers interact with real humans), or automated (where customers are using services that do not need direct human interactions). </a:t>
            </a:r>
            <a:endParaRPr lang="ar-SA"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ar-SA"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ar-SA" sz="1200" b="0" i="0" u="none" strike="noStrike" kern="1200" baseline="0" dirty="0" smtClean="0">
                <a:solidFill>
                  <a:schemeClr val="tx1"/>
                </a:solidFill>
                <a:effectLst/>
                <a:latin typeface="+mn-lt"/>
                <a:ea typeface="+mn-ea"/>
                <a:cs typeface="+mn-cs"/>
              </a:rPr>
              <a:t>يتمحور بند العلاقة مع الزبون حول العلاقة بين شرائح العملاء والشركة، حيث من المهم بناء علاقات مع العملاء لاكتساب عملاء جدد أو المحافظة على العملاء الحاليين. من الممكن بناء هذه العلاقات عن طريق تفاعل بشري أو تفاعل آلي مع العملاء(حيث يختار العملاء خدمات لا تحتاج الى تفاعل بشري لاستخدامها والانتفاع بها).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Consider</a:t>
            </a:r>
            <a:r>
              <a:rPr lang="en-GB" sz="1200" kern="1200" dirty="0">
                <a:solidFill>
                  <a:schemeClr val="tx1"/>
                </a:solidFill>
                <a:effectLst/>
                <a:latin typeface="+mn-lt"/>
                <a:ea typeface="+mn-ea"/>
                <a:cs typeface="+mn-cs"/>
              </a:rPr>
              <a:t>, too, interactions across the product lifespan from initial contact with new customers, through to ongoing interaction with existing customers. List these on the business model canvas.</a:t>
            </a:r>
          </a:p>
          <a:p>
            <a:endParaRPr lang="ar-SA" dirty="0" smtClean="0"/>
          </a:p>
          <a:p>
            <a:endParaRPr lang="ar-SA" dirty="0" smtClean="0"/>
          </a:p>
          <a:p>
            <a:pPr algn="r" rtl="1"/>
            <a:r>
              <a:rPr lang="ar-SA" dirty="0" smtClean="0"/>
              <a:t>يجب الأخذ</a:t>
            </a:r>
            <a:r>
              <a:rPr lang="ar-SA" baseline="0" dirty="0" smtClean="0"/>
              <a:t> بعين الاعتبار جميع أنواع التفاعل المحتملة مع العملاء في جميع مراحل تقديم الخدمات المطلوبة، مثل التواصل الأولي مع العملاء الجدد وتوفير الخدمات لهم والتواصل المستمر مع العملاء الحاليين</a:t>
            </a:r>
            <a:endParaRPr lang="ar-SA" dirty="0" smtClean="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Example: </a:t>
            </a:r>
            <a:r>
              <a:rPr lang="en-GB" sz="1200" kern="1200" dirty="0">
                <a:solidFill>
                  <a:schemeClr val="tx1"/>
                </a:solidFill>
                <a:effectLst/>
                <a:latin typeface="+mn-lt"/>
                <a:ea typeface="+mn-ea"/>
                <a:cs typeface="+mn-cs"/>
              </a:rPr>
              <a:t>Our RDO offers individual face-to-face contact and telephone support for research data users. Training is also provided to these users via online training material, online manuals, and presenter-delivered courses in order to promote sustainable data archiving and data reuse. Support and training is also offered to research data depositors via the same range of interactions to ensure any data being considered for deposit complies with the applicable technical, legal and descriptive (metadata) requirements.</a:t>
            </a:r>
          </a:p>
          <a:p>
            <a:endParaRPr lang="ar-SA" dirty="0" smtClean="0"/>
          </a:p>
          <a:p>
            <a:pPr algn="r" rtl="1"/>
            <a:r>
              <a:rPr lang="ar-SA" dirty="0" smtClean="0"/>
              <a:t>في</a:t>
            </a:r>
            <a:r>
              <a:rPr lang="ar-SA" baseline="0" dirty="0" smtClean="0"/>
              <a:t> حالتنا يقوم ال </a:t>
            </a:r>
            <a:r>
              <a:rPr lang="en-US" baseline="0" dirty="0" smtClean="0"/>
              <a:t>RDO </a:t>
            </a:r>
            <a:r>
              <a:rPr lang="ar-SA" baseline="0" dirty="0" smtClean="0"/>
              <a:t>الخاص بنا بتوفير قناة تواصل وجاهي أو تواصل هاتفي لمستخدمي البيانات البحثية. كما نوفر مواد تدريبية وكتيبات إرشادية إلكترونية بالإضافة إلى دورات، كلها متاحة للمستخدمين بهدف تعزيز أرشفة البيانات بطريقة مستدامة وإعادة استخدام البيانات. كما نقدم قنوات اتصال ودعم وتدريب إلى مودعي البيانات البحثية في المستودع الرقمي، للتأكد من أن البيانات المودعة تتماشى مع المتطلبات التقنية والقانونية والوصفية للمستودع. </a:t>
            </a:r>
          </a:p>
          <a:p>
            <a:pPr algn="r" rtl="1"/>
            <a:endParaRPr lang="ar-SA" baseline="0" dirty="0" smtClean="0"/>
          </a:p>
          <a:p>
            <a:pPr algn="r" rtl="1"/>
            <a:endParaRPr lang="ar-SA" dirty="0" smtClean="0"/>
          </a:p>
          <a:p>
            <a:endParaRPr lang="ar-SA" dirty="0" smtClean="0"/>
          </a:p>
          <a:p>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8</a:t>
            </a:fld>
            <a:endParaRPr lang="en-GB"/>
          </a:p>
        </p:txBody>
      </p:sp>
    </p:spTree>
    <p:extLst>
      <p:ext uri="{BB962C8B-B14F-4D97-AF65-F5344CB8AC3E}">
        <p14:creationId xmlns:p14="http://schemas.microsoft.com/office/powerpoint/2010/main" val="337320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revenue streams represent the flow of payments to a company. A successful business model needs to understand for which value proposition its customers are willing to pay. Revenue streams can be one-time payments or periodical payments. There are many different mechanisms to generate revenues. </a:t>
            </a:r>
          </a:p>
          <a:p>
            <a:endParaRPr lang="ar-SA" sz="1200" kern="1200" dirty="0" smtClean="0">
              <a:solidFill>
                <a:schemeClr val="tx1"/>
              </a:solidFill>
              <a:effectLst/>
              <a:latin typeface="+mn-lt"/>
              <a:ea typeface="+mn-ea"/>
              <a:cs typeface="+mn-cs"/>
            </a:endParaRPr>
          </a:p>
          <a:p>
            <a:r>
              <a:rPr lang="ar-SA" sz="1200" kern="1200" dirty="0" smtClean="0">
                <a:solidFill>
                  <a:schemeClr val="tx1"/>
                </a:solidFill>
                <a:effectLst/>
                <a:latin typeface="+mn-lt"/>
                <a:ea typeface="+mn-ea"/>
                <a:cs typeface="+mn-cs"/>
              </a:rPr>
              <a:t>مصادر الإيرادات</a:t>
            </a:r>
            <a:r>
              <a:rPr lang="ar-SA" sz="1200" kern="1200" baseline="0" dirty="0" smtClean="0">
                <a:solidFill>
                  <a:schemeClr val="tx1"/>
                </a:solidFill>
                <a:effectLst/>
                <a:latin typeface="+mn-lt"/>
                <a:ea typeface="+mn-ea"/>
                <a:cs typeface="+mn-cs"/>
              </a:rPr>
              <a:t>  هي عبارة عن التدفقات النقدية الواردة للشركة. ليكون ناجحا ، يجب أن يأخذ نموذج العمل بعين الاعتبار نوع القيم المقدمة التي  يكون المستهلك على استعداد للدفع مقابلها. من الممكن أن تتكون مصادر الإيرادات من دفعة واحدة أو من دفعات متعددة. هنالك الكثير من الآليات التي يمكن اتباعها لتوليد عائدات للشركة.</a:t>
            </a:r>
          </a:p>
          <a:p>
            <a:endParaRPr lang="en-GB" sz="1200" kern="1200" dirty="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a:t>
            </a:r>
            <a:r>
              <a:rPr lang="en-GB" sz="1200" kern="1200" dirty="0">
                <a:solidFill>
                  <a:schemeClr val="tx1"/>
                </a:solidFill>
                <a:effectLst/>
                <a:latin typeface="+mn-lt"/>
                <a:ea typeface="+mn-ea"/>
                <a:cs typeface="+mn-cs"/>
              </a:rPr>
              <a:t>the business model canvas to assess this by linking the revenue streams you identify to both the customers segments and the value propositions already listed on the canvas. Add this to the canvas to complete the customer perspective.</a:t>
            </a: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استخدم مخطط</a:t>
            </a:r>
            <a:r>
              <a:rPr lang="ar-SA" sz="1200" kern="1200" baseline="0" dirty="0" smtClean="0">
                <a:solidFill>
                  <a:schemeClr val="tx1"/>
                </a:solidFill>
                <a:effectLst/>
                <a:latin typeface="+mn-lt"/>
                <a:ea typeface="+mn-ea"/>
                <a:cs typeface="+mn-cs"/>
              </a:rPr>
              <a:t> نموذج العمل التجاري لربط مصادر العائدات مع شريحة العملاء المناسبة والقيم المقدمة المدرجة على البرنامج، وهكذا تكون قد أكملت مكونات منظور العملاء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Public funding forms one revenue stream for our RDO, and this ensures that the expenses for operating and maintaining the repositories are covered. Additional fees could be charged for both data depositors and data users, and allocated for further development of the repository services catering to both customer segments</a:t>
            </a:r>
            <a:r>
              <a:rPr lang="en-GB" sz="1200" kern="1200" dirty="0" smtClean="0">
                <a:solidFill>
                  <a:schemeClr val="tx1"/>
                </a:solidFill>
                <a:effectLst/>
                <a:latin typeface="+mn-lt"/>
                <a:ea typeface="+mn-ea"/>
                <a:cs typeface="+mn-cs"/>
              </a:rPr>
              <a:t>.</a:t>
            </a:r>
            <a:endParaRPr lang="ar-SA" sz="1200" kern="1200" dirty="0" smtClean="0">
              <a:solidFill>
                <a:schemeClr val="tx1"/>
              </a:solidFill>
              <a:effectLst/>
              <a:latin typeface="+mn-lt"/>
              <a:ea typeface="+mn-ea"/>
              <a:cs typeface="+mn-cs"/>
            </a:endParaRPr>
          </a:p>
          <a:p>
            <a:endParaRPr lang="ar-SA" sz="1200" kern="1200" dirty="0" smtClean="0">
              <a:solidFill>
                <a:schemeClr val="tx1"/>
              </a:solidFill>
              <a:effectLst/>
              <a:latin typeface="+mn-lt"/>
              <a:ea typeface="+mn-ea"/>
              <a:cs typeface="+mn-cs"/>
            </a:endParaRPr>
          </a:p>
          <a:p>
            <a:pPr algn="r" rtl="1"/>
            <a:r>
              <a:rPr lang="ar-SA" sz="1200" kern="1200" dirty="0" smtClean="0">
                <a:solidFill>
                  <a:schemeClr val="tx1"/>
                </a:solidFill>
                <a:effectLst/>
                <a:latin typeface="+mn-lt"/>
                <a:ea typeface="+mn-ea"/>
                <a:cs typeface="+mn-cs"/>
              </a:rPr>
              <a:t>في حالتنا(المستودعات الرقمية) فإن الدعم الحكومي يشكل إحدى مصادر ال</a:t>
            </a:r>
            <a:r>
              <a:rPr lang="ar-SA" sz="1200" kern="1200" baseline="0" dirty="0" smtClean="0">
                <a:solidFill>
                  <a:schemeClr val="tx1"/>
                </a:solidFill>
                <a:effectLst/>
                <a:latin typeface="+mn-lt"/>
                <a:ea typeface="+mn-ea"/>
                <a:cs typeface="+mn-cs"/>
              </a:rPr>
              <a:t>إيرادات التي قد تؤمن تغطية نفقات تشغيل المستودع وصيانته، أما بالنسبة للنفقات الأخرى فيمكن تغطيتها عن طريق وضع رسوم ملزمة لمودعي المواد ومستخدمي البيانات، ومن الممكن استخدام هذه الإيرادات لتطوير المستودع بطريقة تخدم هاتين الشريحتين من العملاء.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74B9CD-019F-429E-A44B-7733AD0654ED}" type="slidenum">
              <a:rPr lang="en-GB" smtClean="0"/>
              <a:t>9</a:t>
            </a:fld>
            <a:endParaRPr lang="en-GB"/>
          </a:p>
        </p:txBody>
      </p:sp>
    </p:spTree>
    <p:extLst>
      <p:ext uri="{BB962C8B-B14F-4D97-AF65-F5344CB8AC3E}">
        <p14:creationId xmlns:p14="http://schemas.microsoft.com/office/powerpoint/2010/main" val="21007992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2F2335-4793-4E24-A619-2F9F3E26C0A0}"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35" name="Group 34"/>
          <p:cNvGrpSpPr/>
          <p:nvPr userDrawn="1"/>
        </p:nvGrpSpPr>
        <p:grpSpPr>
          <a:xfrm>
            <a:off x="110184" y="5333999"/>
            <a:ext cx="8915400" cy="1469325"/>
            <a:chOff x="110184" y="5333999"/>
            <a:chExt cx="8915400" cy="1469325"/>
          </a:xfrm>
        </p:grpSpPr>
        <p:sp>
          <p:nvSpPr>
            <p:cNvPr id="32" name="Rectangle 31"/>
            <p:cNvSpPr/>
            <p:nvPr userDrawn="1"/>
          </p:nvSpPr>
          <p:spPr>
            <a:xfrm>
              <a:off x="110184" y="5333999"/>
              <a:ext cx="8915400" cy="1469325"/>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This project has </a:t>
              </a:r>
              <a:r>
                <a:rPr kumimoji="0" lang="en-US" sz="1100" b="1" i="0" u="none" strike="noStrike" kern="1200" cap="none" spc="0" normalizeH="0" baseline="0" noProof="0">
                  <a:ln>
                    <a:noFill/>
                  </a:ln>
                  <a:solidFill>
                    <a:srgbClr val="ACCBF9">
                      <a:lumMod val="25000"/>
                    </a:srgbClr>
                  </a:solidFill>
                  <a:effectLst/>
                  <a:uLnTx/>
                  <a:uFillTx/>
                  <a:latin typeface="+mn-lt"/>
                  <a:ea typeface="+mn-ea"/>
                  <a:cs typeface="+mn-cs"/>
                </a:rPr>
                <a:t>been co-funded </a:t>
              </a: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with support from the European Commission. 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kumimoji="0" lang="en-US" sz="1100" b="1" i="0" u="none" strike="noStrike" kern="1200" cap="none" spc="0" normalizeH="0" baseline="0" noProof="0" dirty="0">
                <a:ln>
                  <a:noFill/>
                </a:ln>
                <a:solidFill>
                  <a:srgbClr val="ACCBF9">
                    <a:lumMod val="2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22" name="Group 21"/>
            <p:cNvGrpSpPr/>
            <p:nvPr userDrawn="1"/>
          </p:nvGrpSpPr>
          <p:grpSpPr>
            <a:xfrm>
              <a:off x="3310584" y="5648182"/>
              <a:ext cx="2514600" cy="420479"/>
              <a:chOff x="4098902" y="2586871"/>
              <a:chExt cx="4053182" cy="594360"/>
            </a:xfrm>
          </p:grpSpPr>
          <p:sp>
            <p:nvSpPr>
              <p:cNvPr id="23" name="Rectangle 22"/>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5"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6"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7"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8"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9"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30"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31"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cxnSp>
        <p:nvCxnSpPr>
          <p:cNvPr id="36" name="Straight Connector 35"/>
          <p:cNvCxnSpPr/>
          <p:nvPr userDrawn="1"/>
        </p:nvCxnSpPr>
        <p:spPr>
          <a:xfrm>
            <a:off x="0" y="1219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11"/>
          <a:stretch>
            <a:fillRect/>
          </a:stretch>
        </p:blipFill>
        <p:spPr>
          <a:xfrm>
            <a:off x="685463" y="533400"/>
            <a:ext cx="7773074" cy="652329"/>
          </a:xfrm>
          <a:prstGeom prst="rect">
            <a:avLst/>
          </a:prstGeom>
        </p:spPr>
      </p:pic>
      <p:pic>
        <p:nvPicPr>
          <p:cNvPr id="39" name="Picture 38"/>
          <p:cNvPicPr/>
          <p:nvPr userDrawn="1"/>
        </p:nvPicPr>
        <p:blipFill>
          <a:blip r:embed="rId12" cstate="print">
            <a:extLst>
              <a:ext uri="{28A0092B-C50C-407E-A947-70E740481C1C}">
                <a14:useLocalDpi xmlns:a14="http://schemas.microsoft.com/office/drawing/2010/main" val="0"/>
              </a:ext>
            </a:extLst>
          </a:blip>
          <a:stretch>
            <a:fillRect/>
          </a:stretch>
        </p:blipFill>
        <p:spPr>
          <a:xfrm>
            <a:off x="3657600" y="0"/>
            <a:ext cx="1894840" cy="628650"/>
          </a:xfrm>
          <a:prstGeom prst="rect">
            <a:avLst/>
          </a:prstGeom>
        </p:spPr>
      </p:pic>
    </p:spTree>
    <p:extLst>
      <p:ext uri="{BB962C8B-B14F-4D97-AF65-F5344CB8AC3E}">
        <p14:creationId xmlns:p14="http://schemas.microsoft.com/office/powerpoint/2010/main" val="415671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BD5A-67B6-4C9E-8DB2-DEF6E0B6CEA0}"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70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8B6FA-A316-4AAD-A7DF-A21B157FCCF2}"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2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DBF21-068A-4931-B996-21572F085B3F}" type="datetime1">
              <a:rPr lang="en-US" smtClean="0"/>
              <a:t>5/28/2018</a:t>
            </a:fld>
            <a:endParaRPr lang="en-US"/>
          </a:p>
        </p:txBody>
      </p:sp>
      <p:sp>
        <p:nvSpPr>
          <p:cNvPr id="5" name="Footer Placeholder 4"/>
          <p:cNvSpPr>
            <a:spLocks noGrp="1"/>
          </p:cNvSpPr>
          <p:nvPr>
            <p:ph type="ftr" sz="quarter" idx="11"/>
          </p:nvPr>
        </p:nvSpPr>
        <p:spPr/>
        <p:txBody>
          <a:bodyPr/>
          <a:lstStyle/>
          <a:p>
            <a:endParaRPr lang="en-US" dirty="0"/>
          </a:p>
        </p:txBody>
      </p:sp>
      <p:pic>
        <p:nvPicPr>
          <p:cNvPr id="14" name="Picture 13"/>
          <p:cNvPicPr/>
          <p:nvPr userDrawn="1"/>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12" name="Group 11"/>
          <p:cNvGrpSpPr/>
          <p:nvPr userDrawn="1"/>
        </p:nvGrpSpPr>
        <p:grpSpPr>
          <a:xfrm>
            <a:off x="114300" y="6258133"/>
            <a:ext cx="8915400" cy="569966"/>
            <a:chOff x="114300" y="6258133"/>
            <a:chExt cx="8915400" cy="569966"/>
          </a:xfrm>
        </p:grpSpPr>
        <p:sp>
          <p:nvSpPr>
            <p:cNvPr id="16" name="Rectangle 15"/>
            <p:cNvSpPr/>
            <p:nvPr userDrawn="1"/>
          </p:nvSpPr>
          <p:spPr>
            <a:xfrm>
              <a:off x="114300" y="6258133"/>
              <a:ext cx="8915400" cy="569966"/>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p:txBody>
        </p:sp>
        <p:grpSp>
          <p:nvGrpSpPr>
            <p:cNvPr id="17" name="Group 16"/>
            <p:cNvGrpSpPr/>
            <p:nvPr userDrawn="1"/>
          </p:nvGrpSpPr>
          <p:grpSpPr>
            <a:xfrm>
              <a:off x="3373779" y="6459539"/>
              <a:ext cx="2400300" cy="360155"/>
              <a:chOff x="4098902" y="2586871"/>
              <a:chExt cx="4053182" cy="594360"/>
            </a:xfrm>
          </p:grpSpPr>
          <p:sp>
            <p:nvSpPr>
              <p:cNvPr id="18" name="Rectangle 17"/>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0"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1"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2"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3"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4"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25"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26"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sp>
        <p:nvSpPr>
          <p:cNvPr id="30" name="Title 1"/>
          <p:cNvSpPr txBox="1">
            <a:spLocks/>
          </p:cNvSpPr>
          <p:nvPr userDrawn="1"/>
        </p:nvSpPr>
        <p:spPr>
          <a:xfrm>
            <a:off x="1981200" y="165102"/>
            <a:ext cx="5562600" cy="380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solidFill>
                  <a:srgbClr val="002060"/>
                </a:solidFill>
                <a:latin typeface="Book Antiqua" panose="02040602050305030304" pitchFamily="18" charset="0"/>
              </a:rPr>
              <a:t>Research Output Management in PS Higher Education</a:t>
            </a:r>
            <a:endParaRPr lang="bs-Latn-BA" sz="1400" dirty="0">
              <a:solidFill>
                <a:srgbClr val="002060"/>
              </a:solidFill>
              <a:latin typeface="Book Antiqua" panose="02040602050305030304" pitchFamily="18" charset="0"/>
            </a:endParaRPr>
          </a:p>
        </p:txBody>
      </p:sp>
      <p:cxnSp>
        <p:nvCxnSpPr>
          <p:cNvPr id="31" name="Straight Connector 30"/>
          <p:cNvCxnSpPr/>
          <p:nvPr userDrawn="1"/>
        </p:nvCxnSpPr>
        <p:spPr>
          <a:xfrm>
            <a:off x="0" y="7239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49" name="Picture 1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743075"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userDrawn="1">
            <p:ph type="sldNum" sz="quarter" idx="12"/>
          </p:nvPr>
        </p:nvSpPr>
        <p:spPr>
          <a:xfrm>
            <a:off x="6457950" y="6373713"/>
            <a:ext cx="2057400" cy="365125"/>
          </a:xfrm>
        </p:spPr>
        <p:txBody>
          <a:bodyPr/>
          <a:lstStyle>
            <a:lvl1pPr>
              <a:defRPr sz="1000">
                <a:solidFill>
                  <a:srgbClr val="002060"/>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4324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44E1E-CCB1-409A-8132-6031E1D99E16}"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0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D82BB-374A-43D9-95CA-939EA3927C0E}"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25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CFC1D-B132-4BFA-9DF3-1FB3421C1CE9}" type="datetime1">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085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70BA3-A81D-410D-B52D-BA57FCC32028}" type="datetime1">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3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3B6B7-F64E-4FC0-9F23-A325C98B31C9}" type="datetime1">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1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5FF7D-090E-4A35-84FE-78BD4BF298BD}"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07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341321-A70F-4F50-B329-EC93151ACCD7}"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5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F041C4-5EC2-4277-8646-2FBA6C7072BA}" type="datetime1">
              <a:rPr lang="en-US" smtClean="0"/>
              <a:t>5/28/2018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91956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www.curationexchange.org/images/rdo_canvas_step6.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www.curationexchange.org/images/rdo_canvas_step7.p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curationexchange.org/images/rdo_canvas_step8.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www.curationexchange.org/images/rdo_canvas_step9.p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businessmodelgeneration.com/canvas/bm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urationexchange.org/images/rdo_canvas_step2.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curationexchange.org/images/rdo_canvas_step1.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www.curationexchange.org/images/rdo_canvas_step3.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www.curationexchange.org/images/rdo_canvas_step4.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www.curationexchange.org/images/rdo_canvas_step5.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344" y="1524000"/>
            <a:ext cx="8610600" cy="971802"/>
          </a:xfrm>
        </p:spPr>
        <p:txBody>
          <a:bodyPr>
            <a:noAutofit/>
          </a:bodyPr>
          <a:lstStyle/>
          <a:p>
            <a:r>
              <a:rPr lang="ar-SA" sz="3200" b="1" dirty="0" smtClean="0">
                <a:latin typeface="Book Antiqua" panose="02040602050305030304" pitchFamily="18" charset="0"/>
              </a:rPr>
              <a:t>الاستدامة وتخطيط الأعمال</a:t>
            </a:r>
          </a:p>
          <a:p>
            <a:r>
              <a:rPr lang="en-US" sz="2800" b="1" dirty="0"/>
              <a:t>Sustainability and Business Planning </a:t>
            </a:r>
            <a:endParaRPr lang="bs-Latn-BA" sz="2800" dirty="0">
              <a:solidFill>
                <a:schemeClr val="accent6">
                  <a:lumMod val="75000"/>
                </a:schemeClr>
              </a:solidFill>
              <a:latin typeface="Book Antiqua" panose="02040602050305030304" pitchFamily="18" charset="0"/>
            </a:endParaRPr>
          </a:p>
        </p:txBody>
      </p:sp>
      <p:sp>
        <p:nvSpPr>
          <p:cNvPr id="8" name="Title 1"/>
          <p:cNvSpPr txBox="1">
            <a:spLocks/>
          </p:cNvSpPr>
          <p:nvPr/>
        </p:nvSpPr>
        <p:spPr>
          <a:xfrm>
            <a:off x="629444" y="2797301"/>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rgbClr val="002060"/>
                </a:solidFill>
                <a:latin typeface="Book Antiqua" panose="02040602050305030304" pitchFamily="18" charset="0"/>
              </a:rPr>
              <a:t>Joy Davidson</a:t>
            </a:r>
            <a:endParaRPr lang="sr-Latn-BA" sz="1800" dirty="0">
              <a:solidFill>
                <a:srgbClr val="002060"/>
              </a:solidFill>
              <a:latin typeface="Book Antiqua" panose="02040602050305030304" pitchFamily="18" charset="0"/>
            </a:endParaRPr>
          </a:p>
        </p:txBody>
      </p:sp>
      <p:sp>
        <p:nvSpPr>
          <p:cNvPr id="9" name="Title 1"/>
          <p:cNvSpPr txBox="1">
            <a:spLocks/>
          </p:cNvSpPr>
          <p:nvPr/>
        </p:nvSpPr>
        <p:spPr>
          <a:xfrm>
            <a:off x="685800" y="44196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rgbClr val="002060"/>
                </a:solidFill>
                <a:latin typeface="Book Antiqua" panose="02040602050305030304" pitchFamily="18" charset="0"/>
              </a:rPr>
              <a:t>ROMOR Basic Training Workshop</a:t>
            </a:r>
            <a:r>
              <a:rPr lang="sr-Latn-BA" sz="1800" dirty="0">
                <a:solidFill>
                  <a:srgbClr val="002060"/>
                </a:solidFill>
                <a:latin typeface="Book Antiqua" panose="02040602050305030304" pitchFamily="18" charset="0"/>
              </a:rPr>
              <a:t>/ </a:t>
            </a:r>
            <a:r>
              <a:rPr lang="en-GB" sz="1800" dirty="0">
                <a:solidFill>
                  <a:srgbClr val="002060"/>
                </a:solidFill>
                <a:latin typeface="Book Antiqua" panose="02040602050305030304" pitchFamily="18" charset="0"/>
              </a:rPr>
              <a:t>06/09/2017</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2766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870" y="3540251"/>
            <a:ext cx="1972060" cy="612649"/>
          </a:xfrm>
          <a:prstGeom prst="rect">
            <a:avLst/>
          </a:prstGeom>
        </p:spPr>
      </p:pic>
      <p:pic>
        <p:nvPicPr>
          <p:cNvPr id="7" name="Picture 3"/>
          <p:cNvPicPr>
            <a:picLocks noChangeAspect="1" noChangeArrowheads="1"/>
          </p:cNvPicPr>
          <p:nvPr/>
        </p:nvPicPr>
        <p:blipFill>
          <a:blip r:embed="rId4" cstate="print"/>
          <a:srcRect/>
          <a:stretch>
            <a:fillRect/>
          </a:stretch>
        </p:blipFill>
        <p:spPr bwMode="auto">
          <a:xfrm>
            <a:off x="7260957" y="5565222"/>
            <a:ext cx="1578243" cy="552877"/>
          </a:xfrm>
          <a:prstGeom prst="rect">
            <a:avLst/>
          </a:prstGeom>
          <a:noFill/>
          <a:ln w="9525">
            <a:noFill/>
            <a:miter lim="800000"/>
            <a:headEnd/>
            <a:tailEnd/>
          </a:ln>
        </p:spPr>
      </p:pic>
    </p:spTree>
    <p:extLst>
      <p:ext uri="{BB962C8B-B14F-4D97-AF65-F5344CB8AC3E}">
        <p14:creationId xmlns:p14="http://schemas.microsoft.com/office/powerpoint/2010/main" val="953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
            <a:ext cx="7886700" cy="1325563"/>
          </a:xfrm>
        </p:spPr>
        <p:txBody>
          <a:bodyPr>
            <a:normAutofit/>
          </a:bodyPr>
          <a:lstStyle/>
          <a:p>
            <a:r>
              <a:rPr lang="ar-SA" sz="1800" b="1" dirty="0" smtClean="0"/>
              <a:t>تحديد الأنشطة الرئيسية </a:t>
            </a:r>
            <a:endParaRPr lang="en-GB" sz="1800" b="1" dirty="0"/>
          </a:p>
        </p:txBody>
      </p:sp>
      <p:pic>
        <p:nvPicPr>
          <p:cNvPr id="4" name="Picture 3" descr="http://www.curationexchange.org/images/rdo_canvas_step6.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19200"/>
            <a:ext cx="8208912" cy="5040560"/>
          </a:xfrm>
          <a:prstGeom prst="rect">
            <a:avLst/>
          </a:prstGeom>
          <a:noFill/>
          <a:ln>
            <a:noFill/>
          </a:ln>
        </p:spPr>
      </p:pic>
    </p:spTree>
    <p:extLst>
      <p:ext uri="{BB962C8B-B14F-4D97-AF65-F5344CB8AC3E}">
        <p14:creationId xmlns:p14="http://schemas.microsoft.com/office/powerpoint/2010/main" val="328525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7886700" cy="1325563"/>
          </a:xfrm>
        </p:spPr>
        <p:txBody>
          <a:bodyPr>
            <a:normAutofit/>
          </a:bodyPr>
          <a:lstStyle/>
          <a:p>
            <a:r>
              <a:rPr lang="ar-SA" b="1" dirty="0" smtClean="0"/>
              <a:t>تحديد الموارد الرئيسية </a:t>
            </a:r>
            <a:endParaRPr lang="en-GB" b="1" dirty="0"/>
          </a:p>
        </p:txBody>
      </p:sp>
      <p:pic>
        <p:nvPicPr>
          <p:cNvPr id="4" name="Picture 3" descr="http://www.curationexchange.org/images/rdo_canvas_step7.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61230"/>
            <a:ext cx="8219256" cy="4890864"/>
          </a:xfrm>
          <a:prstGeom prst="rect">
            <a:avLst/>
          </a:prstGeom>
          <a:noFill/>
          <a:ln>
            <a:noFill/>
          </a:ln>
        </p:spPr>
      </p:pic>
    </p:spTree>
    <p:extLst>
      <p:ext uri="{BB962C8B-B14F-4D97-AF65-F5344CB8AC3E}">
        <p14:creationId xmlns:p14="http://schemas.microsoft.com/office/powerpoint/2010/main" val="213453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886700" cy="1325563"/>
          </a:xfrm>
        </p:spPr>
        <p:txBody>
          <a:bodyPr>
            <a:normAutofit/>
          </a:bodyPr>
          <a:lstStyle/>
          <a:p>
            <a:r>
              <a:rPr lang="ar-SA" b="1" dirty="0" smtClean="0"/>
              <a:t>إنشاء شركات رئيسية</a:t>
            </a:r>
            <a:endParaRPr lang="en-GB" b="1" dirty="0"/>
          </a:p>
        </p:txBody>
      </p:sp>
      <p:pic>
        <p:nvPicPr>
          <p:cNvPr id="4" name="Picture 3" descr="http://www.curationexchange.org/images/rdo_canvas_step8.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8650" y="1219200"/>
            <a:ext cx="8208912" cy="5112568"/>
          </a:xfrm>
          <a:prstGeom prst="rect">
            <a:avLst/>
          </a:prstGeom>
          <a:noFill/>
          <a:ln>
            <a:noFill/>
          </a:ln>
        </p:spPr>
      </p:pic>
    </p:spTree>
    <p:extLst>
      <p:ext uri="{BB962C8B-B14F-4D97-AF65-F5344CB8AC3E}">
        <p14:creationId xmlns:p14="http://schemas.microsoft.com/office/powerpoint/2010/main" val="39430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7886700" cy="1325563"/>
          </a:xfrm>
        </p:spPr>
        <p:txBody>
          <a:bodyPr>
            <a:normAutofit/>
          </a:bodyPr>
          <a:lstStyle/>
          <a:p>
            <a:r>
              <a:rPr lang="ar-SA" b="1" dirty="0" smtClean="0"/>
              <a:t>وضع هيكل للتكاليف </a:t>
            </a:r>
            <a:endParaRPr lang="en-GB" b="1" dirty="0"/>
          </a:p>
        </p:txBody>
      </p:sp>
      <p:pic>
        <p:nvPicPr>
          <p:cNvPr id="4" name="Picture 3" descr="http://www.curationexchange.org/images/rdo_canvas_step9.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72380"/>
            <a:ext cx="8305800" cy="5235396"/>
          </a:xfrm>
          <a:prstGeom prst="rect">
            <a:avLst/>
          </a:prstGeom>
          <a:noFill/>
          <a:ln>
            <a:noFill/>
          </a:ln>
        </p:spPr>
      </p:pic>
    </p:spTree>
    <p:extLst>
      <p:ext uri="{BB962C8B-B14F-4D97-AF65-F5344CB8AC3E}">
        <p14:creationId xmlns:p14="http://schemas.microsoft.com/office/powerpoint/2010/main" val="190128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210550" cy="914400"/>
          </a:xfrm>
        </p:spPr>
        <p:txBody>
          <a:bodyPr>
            <a:noAutofit/>
          </a:bodyPr>
          <a:lstStyle/>
          <a:p>
            <a:pPr algn="ctr"/>
            <a:r>
              <a:rPr lang="ar-SA" sz="2800" dirty="0" smtClean="0"/>
              <a:t>تمرين جماعي (جزء1): القيمة المقدمة والعملاء وقنوات التوزيعة </a:t>
            </a:r>
            <a:r>
              <a:rPr lang="ar-SA" sz="2800" u="sng" dirty="0" smtClean="0"/>
              <a:t/>
            </a:r>
            <a:br>
              <a:rPr lang="ar-SA" sz="2800" u="sng" dirty="0" smtClean="0"/>
            </a:br>
            <a:r>
              <a:rPr lang="en-GB" sz="2000" u="sng" dirty="0"/>
              <a:t>Group exercise part one – value proposition, customers, and channels</a:t>
            </a:r>
            <a:r>
              <a:rPr lang="ar-SA" sz="2000" u="sng" dirty="0"/>
              <a:t/>
            </a:r>
            <a:br>
              <a:rPr lang="ar-SA" sz="2000" u="sng" dirty="0"/>
            </a:br>
            <a:endParaRPr lang="en-GB" sz="2000" u="sng" dirty="0"/>
          </a:p>
        </p:txBody>
      </p:sp>
      <p:sp>
        <p:nvSpPr>
          <p:cNvPr id="3" name="Content Placeholder 2"/>
          <p:cNvSpPr>
            <a:spLocks noGrp="1"/>
          </p:cNvSpPr>
          <p:nvPr>
            <p:ph idx="1"/>
          </p:nvPr>
        </p:nvSpPr>
        <p:spPr>
          <a:xfrm>
            <a:off x="609600" y="1828800"/>
            <a:ext cx="7905750" cy="4114799"/>
          </a:xfrm>
        </p:spPr>
        <p:txBody>
          <a:bodyPr>
            <a:normAutofit lnSpcReduction="10000"/>
          </a:bodyPr>
          <a:lstStyle/>
          <a:p>
            <a:pPr marL="0" indent="0" algn="r">
              <a:buNone/>
            </a:pPr>
            <a:r>
              <a:rPr lang="ar-SA" sz="3200" dirty="0" smtClean="0"/>
              <a:t>اتبع </a:t>
            </a:r>
            <a:r>
              <a:rPr lang="ar-SA" sz="3200" dirty="0"/>
              <a:t>الخطوات التالية </a:t>
            </a:r>
            <a:r>
              <a:rPr lang="ar-SA" sz="3200" dirty="0" smtClean="0"/>
              <a:t>ضمن فرق العمل في مؤسستك :</a:t>
            </a:r>
            <a:endParaRPr lang="en-GB" sz="3200" dirty="0"/>
          </a:p>
          <a:p>
            <a:pPr marL="514350" indent="-514350" algn="r" rtl="1">
              <a:buFont typeface="+mj-lt"/>
              <a:buAutoNum type="arabicPeriod"/>
            </a:pPr>
            <a:r>
              <a:rPr lang="ar-SA" sz="3200" dirty="0" smtClean="0"/>
              <a:t>أعد تقييم القيم المقدمة التي حددتها مسبقاً خلال هذا العرض التقديمي، هل تغيرت؟</a:t>
            </a:r>
            <a:endParaRPr lang="en-GB" sz="3200" dirty="0"/>
          </a:p>
          <a:p>
            <a:pPr marL="514350" indent="-514350" algn="r" rtl="1">
              <a:buFont typeface="+mj-lt"/>
              <a:buAutoNum type="arabicPeriod"/>
            </a:pPr>
            <a:r>
              <a:rPr lang="ar-SA" sz="3200" dirty="0" smtClean="0"/>
              <a:t>حدد من هم المستفيدون من خدمات مؤسستك ، هل تتناسب القيم المقدمة مع شريحة العملاء؟ إذا كان الجواب لا، فكيف ستصل للشريحة المناسبة؟</a:t>
            </a:r>
            <a:endParaRPr lang="en-GB" sz="3200" dirty="0"/>
          </a:p>
          <a:p>
            <a:pPr marL="514350" indent="-514350" algn="r" rtl="1">
              <a:buFont typeface="+mj-lt"/>
              <a:buAutoNum type="arabicPeriod"/>
            </a:pPr>
            <a:r>
              <a:rPr lang="ar-SA" sz="3200" dirty="0" smtClean="0"/>
              <a:t>ما هي قنوات التوزيع التي ستختارها للترويج عن خدماتك بين العملاء؟</a:t>
            </a:r>
            <a:endParaRPr lang="en-GB" sz="3200" dirty="0"/>
          </a:p>
          <a:p>
            <a:pPr marL="514350" indent="-514350" algn="r" rtl="1">
              <a:buFont typeface="+mj-lt"/>
              <a:buAutoNum type="arabicPeriod"/>
            </a:pPr>
            <a:r>
              <a:rPr lang="ar-SA" sz="3200" dirty="0" smtClean="0"/>
              <a:t>كيف ستنشئ علاقات مع الزبائن وتحافظ عليها؟</a:t>
            </a:r>
            <a:endParaRPr lang="en-GB" sz="3200" dirty="0"/>
          </a:p>
          <a:p>
            <a:pPr marL="514350" indent="-514350">
              <a:buFont typeface="+mj-lt"/>
              <a:buAutoNum type="arabicPeriod"/>
            </a:pPr>
            <a:endParaRPr lang="en-GB" sz="3200"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195220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886700" cy="868363"/>
          </a:xfrm>
        </p:spPr>
        <p:txBody>
          <a:bodyPr>
            <a:normAutofit fontScale="90000"/>
          </a:bodyPr>
          <a:lstStyle/>
          <a:p>
            <a:pPr algn="ctr"/>
            <a:r>
              <a:rPr lang="ar-SA" sz="3600" b="1" dirty="0" smtClean="0"/>
              <a:t>تمرين جماعي (جزء 2): التكاليف والعائدات </a:t>
            </a:r>
            <a:r>
              <a:rPr lang="ar-SA" sz="2800" dirty="0" smtClean="0"/>
              <a:t/>
            </a:r>
            <a:br>
              <a:rPr lang="ar-SA" sz="2800" dirty="0" smtClean="0"/>
            </a:br>
            <a:r>
              <a:rPr lang="en-GB" sz="2800" dirty="0"/>
              <a:t>Group exercise part two – costs, revenue</a:t>
            </a:r>
            <a:r>
              <a:rPr lang="ar-SA" sz="2800" dirty="0"/>
              <a:t/>
            </a:r>
            <a:br>
              <a:rPr lang="ar-SA" sz="2800" dirty="0"/>
            </a:br>
            <a:endParaRPr lang="en-GB" sz="2800" dirty="0"/>
          </a:p>
        </p:txBody>
      </p:sp>
      <p:sp>
        <p:nvSpPr>
          <p:cNvPr id="3" name="Content Placeholder 2"/>
          <p:cNvSpPr>
            <a:spLocks noGrp="1"/>
          </p:cNvSpPr>
          <p:nvPr>
            <p:ph idx="1"/>
          </p:nvPr>
        </p:nvSpPr>
        <p:spPr>
          <a:xfrm>
            <a:off x="565924" y="1981200"/>
            <a:ext cx="7886700" cy="4034227"/>
          </a:xfrm>
        </p:spPr>
        <p:txBody>
          <a:bodyPr>
            <a:normAutofit fontScale="77500" lnSpcReduction="20000"/>
          </a:bodyPr>
          <a:lstStyle/>
          <a:p>
            <a:pPr marL="0" indent="0" algn="r" rtl="1">
              <a:buNone/>
            </a:pPr>
            <a:r>
              <a:rPr lang="ar-SA" sz="3600" dirty="0" smtClean="0"/>
              <a:t>اتبع </a:t>
            </a:r>
            <a:r>
              <a:rPr lang="ar-SA" sz="3600" dirty="0"/>
              <a:t>الخطوات التالية ضمن فرق العمل في مؤسستك :</a:t>
            </a:r>
            <a:endParaRPr lang="en-GB" sz="3600" dirty="0"/>
          </a:p>
          <a:p>
            <a:pPr marL="0" indent="0">
              <a:buNone/>
            </a:pPr>
            <a:endParaRPr lang="en-GB" sz="3200" dirty="0"/>
          </a:p>
          <a:p>
            <a:pPr marL="514350" indent="-514350" algn="r" rtl="1">
              <a:buFont typeface="+mj-lt"/>
              <a:buAutoNum type="arabicPeriod"/>
            </a:pPr>
            <a:r>
              <a:rPr lang="ar-SA" sz="3200" dirty="0" smtClean="0"/>
              <a:t>حدد الأنشطة والإجراءات اللازمة لتقديم خدماتك </a:t>
            </a:r>
            <a:endParaRPr lang="en-GB" sz="3200" dirty="0"/>
          </a:p>
          <a:p>
            <a:pPr marL="514350" indent="-514350">
              <a:buFont typeface="+mj-lt"/>
              <a:buAutoNum type="arabicPeriod"/>
            </a:pPr>
            <a:endParaRPr lang="en-GB" sz="3200" b="1" dirty="0"/>
          </a:p>
          <a:p>
            <a:pPr marL="514350" indent="-514350" algn="r" rtl="1">
              <a:buFont typeface="+mj-lt"/>
              <a:buAutoNum type="arabicPeriod"/>
            </a:pPr>
            <a:r>
              <a:rPr lang="ar-SA" sz="3200" dirty="0" smtClean="0"/>
              <a:t>خذ بعين الاعتبار التكاليف التي ستتكبدها المؤسسة خلال تقديم الخدمات للعملاء    </a:t>
            </a:r>
            <a:endParaRPr lang="en-GB" sz="3200" dirty="0"/>
          </a:p>
          <a:p>
            <a:pPr marL="514350" indent="-514350">
              <a:buFont typeface="+mj-lt"/>
              <a:buAutoNum type="arabicPeriod"/>
            </a:pPr>
            <a:endParaRPr lang="en-GB" sz="3200" dirty="0"/>
          </a:p>
          <a:p>
            <a:pPr marL="0" indent="0" algn="r" rtl="1">
              <a:buNone/>
            </a:pPr>
            <a:r>
              <a:rPr lang="ar-SA" sz="3200" dirty="0" smtClean="0"/>
              <a:t>3   </a:t>
            </a:r>
            <a:r>
              <a:rPr lang="en-GB" sz="3200" dirty="0" smtClean="0"/>
              <a:t>.</a:t>
            </a:r>
            <a:r>
              <a:rPr lang="ar-SA" sz="3200" dirty="0" smtClean="0"/>
              <a:t> </a:t>
            </a:r>
            <a:r>
              <a:rPr lang="ar-SA" sz="3200" dirty="0"/>
              <a:t>ما هي مصادر العائدات المحتملة التي ستغطي التكاليف </a:t>
            </a:r>
            <a:r>
              <a:rPr lang="ar-SA" sz="3200" dirty="0" smtClean="0"/>
              <a:t>التشغيلية؟ </a:t>
            </a:r>
            <a:endParaRPr lang="en-GB" sz="3200" dirty="0" smtClean="0"/>
          </a:p>
          <a:p>
            <a:pPr marL="514350" indent="-514350" algn="r" rtl="1">
              <a:buFont typeface="+mj-lt"/>
              <a:buAutoNum type="arabicPeriod"/>
            </a:pPr>
            <a:r>
              <a:rPr lang="ar-SA" sz="3200" dirty="0" smtClean="0"/>
              <a:t>هل هناك إمكانية لإنشاء شراكات مع جهات أخرى لدعم تقديم الخدمات؟    </a:t>
            </a:r>
            <a:endParaRPr lang="en-GB" sz="3200" dirty="0" smtClean="0"/>
          </a:p>
          <a:p>
            <a:pPr marL="0" indent="0">
              <a:buNone/>
            </a:pPr>
            <a:endParaRPr lang="en-GB" sz="3200" dirty="0"/>
          </a:p>
          <a:p>
            <a:pPr marL="0" indent="0" algn="ctr">
              <a:buNone/>
            </a:pPr>
            <a:r>
              <a:rPr lang="en-GB" sz="3200" b="1" dirty="0"/>
              <a:t>Please spend 30 minutes discussing these. </a:t>
            </a:r>
          </a:p>
        </p:txBody>
      </p:sp>
    </p:spTree>
    <p:extLst>
      <p:ext uri="{BB962C8B-B14F-4D97-AF65-F5344CB8AC3E}">
        <p14:creationId xmlns:p14="http://schemas.microsoft.com/office/powerpoint/2010/main" val="290997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0062"/>
            <a:ext cx="7886700" cy="1325563"/>
          </a:xfrm>
        </p:spPr>
        <p:txBody>
          <a:bodyPr/>
          <a:lstStyle/>
          <a:p>
            <a:pPr algn="ctr"/>
            <a:r>
              <a:rPr lang="ar-SA" dirty="0" smtClean="0"/>
              <a:t>تمرين جماعي: أدوات القياس</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a:p>
            <a:pPr marL="514350" indent="-514350" algn="r" rtl="1">
              <a:buFont typeface="+mj-lt"/>
              <a:buAutoNum type="arabicPeriod"/>
            </a:pPr>
            <a:r>
              <a:rPr lang="ar-SA" sz="3200" dirty="0" smtClean="0"/>
              <a:t>ما هي المعايير والمقاييس التي ستتبعها لتقييم الخدمات المقدمة ؟   </a:t>
            </a:r>
            <a:endParaRPr lang="ar-SA" sz="3200" dirty="0"/>
          </a:p>
          <a:p>
            <a:pPr marL="0" indent="0" algn="r" rtl="1">
              <a:buNone/>
            </a:pPr>
            <a:endParaRPr lang="en-GB" sz="3200" dirty="0"/>
          </a:p>
          <a:p>
            <a:pPr marL="514350" indent="-514350" algn="r" rtl="1">
              <a:buFont typeface="+mj-lt"/>
              <a:buAutoNum type="arabicPeriod"/>
            </a:pPr>
            <a:r>
              <a:rPr lang="ar-SA" sz="3200" dirty="0" smtClean="0"/>
              <a:t>كيف ستحصل على هذه المقاييس؟</a:t>
            </a:r>
            <a:endParaRPr lang="en-GB" sz="3200" dirty="0"/>
          </a:p>
          <a:p>
            <a:pPr marL="0" indent="0">
              <a:buNone/>
            </a:pPr>
            <a:endParaRPr lang="en-GB" sz="3200" dirty="0"/>
          </a:p>
          <a:p>
            <a:pPr marL="0" indent="0">
              <a:buNone/>
            </a:pPr>
            <a:endParaRPr lang="en-GB" sz="3200" dirty="0"/>
          </a:p>
          <a:p>
            <a:pPr marL="0" indent="0">
              <a:buNone/>
            </a:pPr>
            <a:endParaRPr lang="en-GB" sz="3200" dirty="0"/>
          </a:p>
        </p:txBody>
      </p:sp>
    </p:spTree>
    <p:extLst>
      <p:ext uri="{BB962C8B-B14F-4D97-AF65-F5344CB8AC3E}">
        <p14:creationId xmlns:p14="http://schemas.microsoft.com/office/powerpoint/2010/main" val="12491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886700" cy="1325563"/>
          </a:xfrm>
        </p:spPr>
        <p:txBody>
          <a:bodyPr>
            <a:normAutofit/>
          </a:bodyPr>
          <a:lstStyle/>
          <a:p>
            <a:pPr algn="ctr"/>
            <a:r>
              <a:rPr lang="ar-SA" b="1" dirty="0" smtClean="0"/>
              <a:t>استدامة نموذج عملك </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324600" cy="4400550"/>
          </a:xfrm>
          <a:prstGeom prst="rect">
            <a:avLst/>
          </a:prstGeom>
        </p:spPr>
      </p:pic>
    </p:spTree>
    <p:extLst>
      <p:ext uri="{BB962C8B-B14F-4D97-AF65-F5344CB8AC3E}">
        <p14:creationId xmlns:p14="http://schemas.microsoft.com/office/powerpoint/2010/main" val="101320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749300"/>
          </a:xfrm>
        </p:spPr>
        <p:txBody>
          <a:bodyPr>
            <a:normAutofit/>
          </a:bodyPr>
          <a:lstStyle/>
          <a:p>
            <a:pPr algn="ctr"/>
            <a:r>
              <a:rPr lang="ar-SA" dirty="0" smtClean="0">
                <a:solidFill>
                  <a:srgbClr val="002060"/>
                </a:solidFill>
                <a:latin typeface="Book Antiqua" panose="02040602050305030304" pitchFamily="18" charset="0"/>
              </a:rPr>
              <a:t>الأهداف التعليمية</a:t>
            </a:r>
            <a:endParaRPr lang="bs-Latn-BA" dirty="0">
              <a:solidFill>
                <a:srgbClr val="002060"/>
              </a:solidFill>
              <a:latin typeface="Book Antiqua" panose="02040602050305030304" pitchFamily="18" charset="0"/>
            </a:endParaRPr>
          </a:p>
        </p:txBody>
      </p:sp>
      <p:sp>
        <p:nvSpPr>
          <p:cNvPr id="10" name="Content Placeholder 9"/>
          <p:cNvSpPr>
            <a:spLocks noGrp="1"/>
          </p:cNvSpPr>
          <p:nvPr>
            <p:ph idx="1"/>
          </p:nvPr>
        </p:nvSpPr>
        <p:spPr>
          <a:xfrm>
            <a:off x="457200" y="1524000"/>
            <a:ext cx="7886700" cy="4570313"/>
          </a:xfrm>
        </p:spPr>
        <p:txBody>
          <a:bodyPr>
            <a:normAutofit/>
          </a:bodyPr>
          <a:lstStyle/>
          <a:p>
            <a:pPr marL="0" indent="0" algn="just" rtl="1">
              <a:buNone/>
            </a:pPr>
            <a:r>
              <a:rPr lang="ar-SA" sz="2400" dirty="0" smtClean="0"/>
              <a:t> سيلقي هذا العرض التقديمي الضوء على الأدوات التي تساعد على وضع خطط عمل طويلة ال</a:t>
            </a:r>
            <a:r>
              <a:rPr lang="ar-SA" sz="2400" dirty="0"/>
              <a:t>أ</a:t>
            </a:r>
            <a:r>
              <a:rPr lang="ar-SA" sz="2400" dirty="0" smtClean="0"/>
              <a:t>جل، وهذه الأدوات هي مخطط نموذج </a:t>
            </a:r>
            <a:r>
              <a:rPr lang="en-US" sz="2400" dirty="0" smtClean="0"/>
              <a:t> </a:t>
            </a:r>
            <a:r>
              <a:rPr lang="ar-SA" sz="2400" dirty="0" smtClean="0"/>
              <a:t>العمل التجاري </a:t>
            </a:r>
            <a:r>
              <a:rPr lang="en-US" sz="2400" dirty="0" smtClean="0"/>
              <a:t>BMC </a:t>
            </a:r>
            <a:r>
              <a:rPr lang="ar-SA" sz="2400" dirty="0" smtClean="0"/>
              <a:t> وتعزيز </a:t>
            </a:r>
            <a:r>
              <a:rPr lang="ar-SA" sz="2400" dirty="0" smtClean="0"/>
              <a:t>الاستدامة طويلة الأجل لخدمات إدارة مخرجات البحث العلمي  </a:t>
            </a:r>
            <a:r>
              <a:rPr lang="en-US" sz="2400" dirty="0" smtClean="0"/>
              <a:t>ROM</a:t>
            </a:r>
            <a:r>
              <a:rPr lang="ar-SA" sz="2400" dirty="0" smtClean="0"/>
              <a:t>.</a:t>
            </a:r>
          </a:p>
          <a:p>
            <a:pPr marL="0" indent="0" algn="just" rtl="1">
              <a:buNone/>
            </a:pPr>
            <a:endParaRPr lang="en-GB" sz="2400" dirty="0"/>
          </a:p>
          <a:p>
            <a:pPr marL="0" indent="0" algn="just" rtl="1">
              <a:buNone/>
            </a:pPr>
            <a:r>
              <a:rPr lang="ar-SA" sz="2400" dirty="0" smtClean="0"/>
              <a:t>يجب </a:t>
            </a:r>
            <a:r>
              <a:rPr lang="ar-SA" sz="2400" dirty="0" smtClean="0"/>
              <a:t>على كل فريق عمل من  فرق العمل للؤءسسة العمل على إنشاء مخطط نموذج عمل تجاري لمؤسسته . سيتم مراجعة هذا المخطط بشكل مستمر خلال فترة تنفيذ المشروع لتحديثه بالشكل المناسب</a:t>
            </a:r>
          </a:p>
          <a:p>
            <a:pPr marL="0" indent="0" algn="r" rtl="1">
              <a:buNone/>
            </a:pPr>
            <a:endParaRPr lang="ar-SA" sz="2400" dirty="0"/>
          </a:p>
          <a:p>
            <a:pPr marL="0" indent="0" algn="r" rtl="1">
              <a:buNone/>
            </a:pPr>
            <a:r>
              <a:rPr lang="ar-SA" sz="2400" dirty="0" smtClean="0"/>
              <a:t>عند </a:t>
            </a:r>
            <a:r>
              <a:rPr lang="ar-SA" sz="2400" dirty="0"/>
              <a:t>الانتهاء من هذا العرض التقديمي سيتعلم </a:t>
            </a:r>
            <a:r>
              <a:rPr lang="ar-SA" sz="2400" dirty="0" smtClean="0"/>
              <a:t>القارئ الآتي :</a:t>
            </a:r>
          </a:p>
          <a:p>
            <a:pPr marL="631825" indent="-631825" algn="r" rtl="1"/>
            <a:r>
              <a:rPr lang="ar-SA" sz="2400" dirty="0" smtClean="0"/>
              <a:t> كيفية بلورة مخطط نموذج عمل تجاري خاص بالمؤسسة و البدء بتطوير خطة عمل قادرة على دعم استمرارية تقديم خدمات </a:t>
            </a:r>
            <a:r>
              <a:rPr lang="en-US" sz="2400" dirty="0" smtClean="0"/>
              <a:t>ROM</a:t>
            </a:r>
            <a:endParaRPr lang="en-GB" sz="2400" dirty="0"/>
          </a:p>
          <a:p>
            <a:pPr marL="0" indent="0">
              <a:buNone/>
            </a:pPr>
            <a:endParaRPr lang="en-GB"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182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pPr algn="ctr"/>
            <a:r>
              <a:rPr lang="ar-SA" b="1" dirty="0" smtClean="0">
                <a:solidFill>
                  <a:srgbClr val="002060"/>
                </a:solidFill>
                <a:latin typeface="Book Antiqua" panose="02040602050305030304" pitchFamily="18" charset="0"/>
              </a:rPr>
              <a:t>ترتيب العرض </a:t>
            </a:r>
            <a:r>
              <a:rPr lang="ar-SA" b="1" dirty="0" err="1" smtClean="0">
                <a:solidFill>
                  <a:srgbClr val="002060"/>
                </a:solidFill>
                <a:latin typeface="Book Antiqua" panose="02040602050305030304" pitchFamily="18" charset="0"/>
              </a:rPr>
              <a:t>التقديمي</a:t>
            </a:r>
            <a:endParaRPr lang="bs-Latn-BA" b="1"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457200" y="1905000"/>
            <a:ext cx="7886700" cy="4519513"/>
          </a:xfrm>
        </p:spPr>
        <p:txBody>
          <a:bodyPr>
            <a:normAutofit/>
          </a:bodyPr>
          <a:lstStyle/>
          <a:p>
            <a:pPr algn="just" rtl="1"/>
            <a:r>
              <a:rPr lang="ar-SA" sz="2400" dirty="0"/>
              <a:t>مقدمة في مخطط نموذج العمل التجاري</a:t>
            </a:r>
            <a:endParaRPr lang="en-GB" sz="2400" dirty="0"/>
          </a:p>
          <a:p>
            <a:pPr algn="just" rtl="1"/>
            <a:r>
              <a:rPr lang="ar-SA" sz="2400" dirty="0"/>
              <a:t>التدريب على </a:t>
            </a:r>
            <a:r>
              <a:rPr lang="en-US" sz="2400" dirty="0"/>
              <a:t>BMC </a:t>
            </a:r>
            <a:r>
              <a:rPr lang="ar-SA" sz="2400" dirty="0"/>
              <a:t> ضمن فرق عمل- جزء 1</a:t>
            </a:r>
            <a:endParaRPr lang="en-GB" sz="2400" dirty="0"/>
          </a:p>
          <a:p>
            <a:pPr algn="just" rtl="1"/>
            <a:r>
              <a:rPr lang="ar-SA" sz="2400" dirty="0"/>
              <a:t>تغذية راجعة لكل فريق</a:t>
            </a:r>
            <a:endParaRPr lang="en-GB" sz="2400" dirty="0"/>
          </a:p>
          <a:p>
            <a:pPr algn="just" rtl="1"/>
            <a:r>
              <a:rPr lang="ar-SA" sz="2400" dirty="0"/>
              <a:t>التدريب على </a:t>
            </a:r>
            <a:r>
              <a:rPr lang="en-US" sz="2400" dirty="0"/>
              <a:t>BMC </a:t>
            </a:r>
            <a:r>
              <a:rPr lang="ar-SA" sz="2400" dirty="0"/>
              <a:t> ضمن </a:t>
            </a:r>
            <a:r>
              <a:rPr lang="ar-SA" sz="2400" dirty="0"/>
              <a:t>فرق عمل- جزء 2</a:t>
            </a:r>
            <a:endParaRPr lang="en-GB" sz="2400" dirty="0"/>
          </a:p>
          <a:p>
            <a:pPr algn="just" rtl="1"/>
            <a:r>
              <a:rPr lang="ar-SA" sz="2400" dirty="0"/>
              <a:t>تغذية راجعة لكل فريق</a:t>
            </a:r>
            <a:endParaRPr lang="en-GB" sz="2400" dirty="0"/>
          </a:p>
          <a:p>
            <a:pPr algn="r" rtl="1"/>
            <a:endParaRPr lang="bs-Latn-BA" sz="3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93328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dirty="0" smtClean="0"/>
              <a:t>وظيفة ال </a:t>
            </a:r>
            <a:r>
              <a:rPr lang="en-US" dirty="0" smtClean="0"/>
              <a:t>BMC</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273867"/>
            <a:ext cx="8515350" cy="4822134"/>
          </a:xfrm>
        </p:spPr>
      </p:pic>
      <p:sp>
        <p:nvSpPr>
          <p:cNvPr id="5" name="Rectangle 4"/>
          <p:cNvSpPr/>
          <p:nvPr/>
        </p:nvSpPr>
        <p:spPr>
          <a:xfrm>
            <a:off x="3131840" y="6381328"/>
            <a:ext cx="4572000" cy="307777"/>
          </a:xfrm>
          <a:prstGeom prst="rect">
            <a:avLst/>
          </a:prstGeom>
        </p:spPr>
        <p:txBody>
          <a:bodyPr>
            <a:spAutoFit/>
          </a:bodyPr>
          <a:lstStyle/>
          <a:p>
            <a:r>
              <a:rPr lang="en-GB" sz="1400" dirty="0">
                <a:hlinkClick r:id="rId4"/>
              </a:rPr>
              <a:t>http://www.businessmodelgeneration.com/canvas/bmc</a:t>
            </a:r>
            <a:r>
              <a:rPr lang="en-GB" sz="1400" dirty="0"/>
              <a:t> </a:t>
            </a:r>
          </a:p>
        </p:txBody>
      </p:sp>
    </p:spTree>
    <p:extLst>
      <p:ext uri="{BB962C8B-B14F-4D97-AF65-F5344CB8AC3E}">
        <p14:creationId xmlns:p14="http://schemas.microsoft.com/office/powerpoint/2010/main" val="243626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81000"/>
            <a:ext cx="7886700" cy="1325563"/>
          </a:xfrm>
        </p:spPr>
        <p:txBody>
          <a:bodyPr>
            <a:normAutofit/>
          </a:bodyPr>
          <a:lstStyle/>
          <a:p>
            <a:pPr algn="ctr"/>
            <a:r>
              <a:rPr lang="ar-SA" sz="2000" b="1" dirty="0" smtClean="0"/>
              <a:t>تحديد القيمة المقدمة</a:t>
            </a:r>
            <a:endParaRPr lang="en-GB" sz="2000" b="1" dirty="0"/>
          </a:p>
        </p:txBody>
      </p:sp>
      <p:pic>
        <p:nvPicPr>
          <p:cNvPr id="4" name="Picture 3" descr="http://www.curationexchange.org/images/rdo_canvas_step2.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8071048" cy="4946104"/>
          </a:xfrm>
          <a:prstGeom prst="rect">
            <a:avLst/>
          </a:prstGeom>
          <a:noFill/>
          <a:ln>
            <a:noFill/>
          </a:ln>
        </p:spPr>
      </p:pic>
    </p:spTree>
    <p:extLst>
      <p:ext uri="{BB962C8B-B14F-4D97-AF65-F5344CB8AC3E}">
        <p14:creationId xmlns:p14="http://schemas.microsoft.com/office/powerpoint/2010/main" val="2116723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49" y="533400"/>
            <a:ext cx="7886700" cy="1325563"/>
          </a:xfrm>
        </p:spPr>
        <p:txBody>
          <a:bodyPr>
            <a:normAutofit/>
          </a:bodyPr>
          <a:lstStyle/>
          <a:p>
            <a:pPr algn="ctr"/>
            <a:r>
              <a:rPr lang="ar-SA" b="1" dirty="0" smtClean="0"/>
              <a:t>تحديد شريحة العملاء المنشودة</a:t>
            </a:r>
            <a:endParaRPr lang="en-GB" b="1" dirty="0"/>
          </a:p>
        </p:txBody>
      </p:sp>
      <p:pic>
        <p:nvPicPr>
          <p:cNvPr id="4" name="Picture 3" descr="http://www.curationexchange.org/images/rdo_canvas_step1.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0526" y="1676400"/>
            <a:ext cx="7986723" cy="4645496"/>
          </a:xfrm>
          <a:prstGeom prst="rect">
            <a:avLst/>
          </a:prstGeom>
          <a:noFill/>
          <a:ln>
            <a:noFill/>
          </a:ln>
        </p:spPr>
      </p:pic>
    </p:spTree>
    <p:extLst>
      <p:ext uri="{BB962C8B-B14F-4D97-AF65-F5344CB8AC3E}">
        <p14:creationId xmlns:p14="http://schemas.microsoft.com/office/powerpoint/2010/main" val="294866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886700" cy="1325563"/>
          </a:xfrm>
        </p:spPr>
        <p:txBody>
          <a:bodyPr>
            <a:normAutofit/>
          </a:bodyPr>
          <a:lstStyle/>
          <a:p>
            <a:pPr algn="ctr"/>
            <a:r>
              <a:rPr lang="ar-SA" sz="2000" b="1" dirty="0" smtClean="0"/>
              <a:t>تحديد قنوات التوزيع</a:t>
            </a:r>
            <a:endParaRPr lang="en-GB" sz="2000" b="1" dirty="0"/>
          </a:p>
        </p:txBody>
      </p:sp>
      <p:pic>
        <p:nvPicPr>
          <p:cNvPr id="4" name="Picture 3" descr="http://www.curationexchange.org/images/rdo_canvas_step3.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8210872" cy="4946104"/>
          </a:xfrm>
          <a:prstGeom prst="rect">
            <a:avLst/>
          </a:prstGeom>
          <a:noFill/>
          <a:ln>
            <a:noFill/>
          </a:ln>
        </p:spPr>
      </p:pic>
    </p:spTree>
    <p:extLst>
      <p:ext uri="{BB962C8B-B14F-4D97-AF65-F5344CB8AC3E}">
        <p14:creationId xmlns:p14="http://schemas.microsoft.com/office/powerpoint/2010/main" val="74299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7886700" cy="1325563"/>
          </a:xfrm>
        </p:spPr>
        <p:txBody>
          <a:bodyPr>
            <a:normAutofit/>
          </a:bodyPr>
          <a:lstStyle/>
          <a:p>
            <a:r>
              <a:rPr lang="ar-SA" b="1" dirty="0" smtClean="0"/>
              <a:t>إنشاء علاقات مع الزبائن </a:t>
            </a:r>
            <a:endParaRPr lang="en-GB" b="1" dirty="0"/>
          </a:p>
        </p:txBody>
      </p:sp>
      <p:pic>
        <p:nvPicPr>
          <p:cNvPr id="4" name="Picture 3" descr="http://www.curationexchange.org/images/rdo_canvas_step4.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72020"/>
            <a:ext cx="8119814" cy="5157935"/>
          </a:xfrm>
          <a:prstGeom prst="rect">
            <a:avLst/>
          </a:prstGeom>
          <a:noFill/>
          <a:ln>
            <a:noFill/>
          </a:ln>
        </p:spPr>
      </p:pic>
    </p:spTree>
    <p:extLst>
      <p:ext uri="{BB962C8B-B14F-4D97-AF65-F5344CB8AC3E}">
        <p14:creationId xmlns:p14="http://schemas.microsoft.com/office/powerpoint/2010/main" val="391942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7886700" cy="1325563"/>
          </a:xfrm>
        </p:spPr>
        <p:txBody>
          <a:bodyPr>
            <a:normAutofit/>
          </a:bodyPr>
          <a:lstStyle/>
          <a:p>
            <a:r>
              <a:rPr lang="ar-SA" b="1" dirty="0" smtClean="0"/>
              <a:t>تحديد مصادر الإيرادات </a:t>
            </a:r>
            <a:endParaRPr lang="en-GB" b="1" dirty="0"/>
          </a:p>
        </p:txBody>
      </p:sp>
      <p:pic>
        <p:nvPicPr>
          <p:cNvPr id="4" name="Picture 3" descr="http://www.curationexchange.org/images/rdo_canvas_step5.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152823" cy="5042844"/>
          </a:xfrm>
          <a:prstGeom prst="rect">
            <a:avLst/>
          </a:prstGeom>
          <a:noFill/>
          <a:ln>
            <a:noFill/>
          </a:ln>
        </p:spPr>
      </p:pic>
    </p:spTree>
    <p:extLst>
      <p:ext uri="{BB962C8B-B14F-4D97-AF65-F5344CB8AC3E}">
        <p14:creationId xmlns:p14="http://schemas.microsoft.com/office/powerpoint/2010/main" val="319282241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2228</TotalTime>
  <Words>4671</Words>
  <Application>Microsoft Office PowerPoint</Application>
  <PresentationFormat>On-screen Show (4:3)</PresentationFormat>
  <Paragraphs>268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Calibri Light</vt:lpstr>
      <vt:lpstr>Times New Roman</vt:lpstr>
      <vt:lpstr>Office Theme</vt:lpstr>
      <vt:lpstr>PowerPoint Presentation</vt:lpstr>
      <vt:lpstr>الأهداف التعليمية</vt:lpstr>
      <vt:lpstr>ترتيب العرض التقديمي</vt:lpstr>
      <vt:lpstr>وظيفة ال BMC</vt:lpstr>
      <vt:lpstr>تحديد القيمة المقدمة</vt:lpstr>
      <vt:lpstr>تحديد شريحة العملاء المنشودة</vt:lpstr>
      <vt:lpstr>تحديد قنوات التوزيع</vt:lpstr>
      <vt:lpstr>إنشاء علاقات مع الزبائن </vt:lpstr>
      <vt:lpstr>تحديد مصادر الإيرادات </vt:lpstr>
      <vt:lpstr>تحديد الأنشطة الرئيسية </vt:lpstr>
      <vt:lpstr>تحديد الموارد الرئيسية </vt:lpstr>
      <vt:lpstr>إنشاء شركات رئيسية</vt:lpstr>
      <vt:lpstr>وضع هيكل للتكاليف </vt:lpstr>
      <vt:lpstr>تمرين جماعي (جزء1): القيمة المقدمة والعملاء وقنوات التوزيعة  Group exercise part one – value proposition, customers, and channels </vt:lpstr>
      <vt:lpstr>تمرين جماعي (جزء 2): التكاليف والعائدات  Group exercise part two – costs, revenue </vt:lpstr>
      <vt:lpstr>تمرين جماعي: أدوات القياس</vt:lpstr>
      <vt:lpstr>استدامة نموذج عملك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lamees shalash</cp:lastModifiedBy>
  <cp:revision>252</cp:revision>
  <cp:lastPrinted>2017-09-07T11:13:32Z</cp:lastPrinted>
  <dcterms:created xsi:type="dcterms:W3CDTF">2006-08-16T00:00:00Z</dcterms:created>
  <dcterms:modified xsi:type="dcterms:W3CDTF">2018-05-28T11:22:02Z</dcterms:modified>
</cp:coreProperties>
</file>