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0" r:id="rId2"/>
    <p:sldId id="273" r:id="rId3"/>
    <p:sldId id="274" r:id="rId4"/>
    <p:sldId id="259" r:id="rId5"/>
    <p:sldId id="275" r:id="rId6"/>
    <p:sldId id="283" r:id="rId7"/>
    <p:sldId id="263" r:id="rId8"/>
    <p:sldId id="276" r:id="rId9"/>
    <p:sldId id="262" r:id="rId10"/>
    <p:sldId id="277" r:id="rId11"/>
    <p:sldId id="272" r:id="rId12"/>
    <p:sldId id="284" r:id="rId13"/>
    <p:sldId id="285" r:id="rId14"/>
    <p:sldId id="261" r:id="rId15"/>
    <p:sldId id="265" r:id="rId16"/>
    <p:sldId id="279" r:id="rId17"/>
    <p:sldId id="264" r:id="rId18"/>
    <p:sldId id="280" r:id="rId19"/>
    <p:sldId id="266" r:id="rId20"/>
    <p:sldId id="281" r:id="rId21"/>
    <p:sldId id="260" r:id="rId22"/>
    <p:sldId id="286" r:id="rId23"/>
    <p:sldId id="267" r:id="rId24"/>
    <p:sldId id="268"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21" autoAdjust="0"/>
  </p:normalViewPr>
  <p:slideViewPr>
    <p:cSldViewPr>
      <p:cViewPr varScale="1">
        <p:scale>
          <a:sx n="71" d="100"/>
          <a:sy n="71" d="100"/>
        </p:scale>
        <p:origin x="127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A9283-4B5D-4DEC-B41A-97732EB31563}" type="datetimeFigureOut">
              <a:rPr lang="en-GB" smtClean="0"/>
              <a:t>28/05/2018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88DBA-6AC1-4B36-AA08-4CE130CA1CF6}" type="slidenum">
              <a:rPr lang="en-GB" smtClean="0"/>
              <a:t>‹#›</a:t>
            </a:fld>
            <a:endParaRPr lang="en-GB"/>
          </a:p>
        </p:txBody>
      </p:sp>
    </p:spTree>
    <p:extLst>
      <p:ext uri="{BB962C8B-B14F-4D97-AF65-F5344CB8AC3E}">
        <p14:creationId xmlns:p14="http://schemas.microsoft.com/office/powerpoint/2010/main" val="239222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http://learn-rdm.eu/en/about/project-summary/</a:t>
            </a:r>
          </a:p>
          <a:p>
            <a:endParaRPr lang="en-GB" dirty="0" smtClean="0"/>
          </a:p>
          <a:p>
            <a:r>
              <a:rPr lang="en-GB" dirty="0" smtClean="0"/>
              <a:t>Funding from the EC:€ 496,582.00</a:t>
            </a:r>
          </a:p>
          <a:p>
            <a:r>
              <a:rPr lang="en-GB" dirty="0" err="1" smtClean="0"/>
              <a:t>Partners:University</a:t>
            </a:r>
            <a:r>
              <a:rPr lang="en-GB" dirty="0" smtClean="0"/>
              <a:t> College London – </a:t>
            </a:r>
            <a:r>
              <a:rPr lang="en-GB" sz="1200" b="1" kern="1200" dirty="0" smtClean="0">
                <a:solidFill>
                  <a:schemeClr val="tx1"/>
                </a:solidFill>
                <a:effectLst/>
                <a:latin typeface="+mn-lt"/>
                <a:ea typeface="+mn-ea"/>
                <a:cs typeface="+mn-cs"/>
              </a:rPr>
              <a:t>UCL</a:t>
            </a:r>
            <a:r>
              <a:rPr lang="en-GB" dirty="0" smtClean="0"/>
              <a:t/>
            </a:r>
            <a:br>
              <a:rPr lang="en-GB" dirty="0" smtClean="0"/>
            </a:br>
            <a:r>
              <a:rPr lang="en-GB" dirty="0" err="1" smtClean="0"/>
              <a:t>Universitat</a:t>
            </a:r>
            <a:r>
              <a:rPr lang="en-GB" dirty="0" smtClean="0"/>
              <a:t> de Barcelona – </a:t>
            </a:r>
            <a:r>
              <a:rPr lang="en-GB" sz="1200" b="1" kern="1200" dirty="0" smtClean="0">
                <a:solidFill>
                  <a:schemeClr val="tx1"/>
                </a:solidFill>
                <a:effectLst/>
                <a:latin typeface="+mn-lt"/>
                <a:ea typeface="+mn-ea"/>
                <a:cs typeface="+mn-cs"/>
              </a:rPr>
              <a:t>UB</a:t>
            </a:r>
            <a:r>
              <a:rPr lang="en-GB" dirty="0" smtClean="0"/>
              <a:t/>
            </a:r>
            <a:br>
              <a:rPr lang="en-GB" dirty="0" smtClean="0"/>
            </a:br>
            <a:r>
              <a:rPr lang="en-GB" dirty="0" err="1" smtClean="0"/>
              <a:t>Stichting</a:t>
            </a:r>
            <a:r>
              <a:rPr lang="en-GB" dirty="0" smtClean="0"/>
              <a:t> Liber – </a:t>
            </a:r>
            <a:r>
              <a:rPr lang="en-GB" sz="1200" b="1" kern="1200" dirty="0" smtClean="0">
                <a:solidFill>
                  <a:schemeClr val="tx1"/>
                </a:solidFill>
                <a:effectLst/>
                <a:latin typeface="+mn-lt"/>
                <a:ea typeface="+mn-ea"/>
                <a:cs typeface="+mn-cs"/>
              </a:rPr>
              <a:t>LIBER </a:t>
            </a:r>
            <a:r>
              <a:rPr lang="en-GB" dirty="0" smtClean="0"/>
              <a:t/>
            </a:r>
            <a:br>
              <a:rPr lang="en-GB" dirty="0" smtClean="0"/>
            </a:br>
            <a:r>
              <a:rPr lang="en-GB" dirty="0" err="1" smtClean="0"/>
              <a:t>Universitat</a:t>
            </a:r>
            <a:r>
              <a:rPr lang="en-GB" dirty="0" smtClean="0"/>
              <a:t> Wien – </a:t>
            </a:r>
            <a:r>
              <a:rPr lang="en-GB" sz="1200" b="1" kern="1200" dirty="0" smtClean="0">
                <a:solidFill>
                  <a:schemeClr val="tx1"/>
                </a:solidFill>
                <a:effectLst/>
                <a:latin typeface="+mn-lt"/>
                <a:ea typeface="+mn-ea"/>
                <a:cs typeface="+mn-cs"/>
              </a:rPr>
              <a:t>UNIVIE </a:t>
            </a:r>
            <a:r>
              <a:rPr lang="en-GB" dirty="0" smtClean="0"/>
              <a:t/>
            </a:r>
            <a:br>
              <a:rPr lang="en-GB" dirty="0" smtClean="0"/>
            </a:br>
            <a:r>
              <a:rPr lang="en-GB" dirty="0" smtClean="0"/>
              <a:t>United Nations Economic Commission for Latin America and the Caribbean – </a:t>
            </a:r>
            <a:r>
              <a:rPr lang="en-GB" sz="1200" b="1" kern="1200" dirty="0" smtClean="0">
                <a:solidFill>
                  <a:schemeClr val="tx1"/>
                </a:solidFill>
                <a:effectLst/>
                <a:latin typeface="+mn-lt"/>
                <a:ea typeface="+mn-ea"/>
                <a:cs typeface="+mn-cs"/>
              </a:rPr>
              <a:t>UN-ECLAC</a:t>
            </a:r>
            <a:endParaRPr lang="en-GB" dirty="0"/>
          </a:p>
        </p:txBody>
      </p:sp>
      <p:sp>
        <p:nvSpPr>
          <p:cNvPr id="4" name="Slide Number Placeholder 3"/>
          <p:cNvSpPr>
            <a:spLocks noGrp="1"/>
          </p:cNvSpPr>
          <p:nvPr>
            <p:ph type="sldNum" sz="quarter" idx="10"/>
          </p:nvPr>
        </p:nvSpPr>
        <p:spPr/>
        <p:txBody>
          <a:bodyPr/>
          <a:lstStyle/>
          <a:p>
            <a:fld id="{02B88DBA-6AC1-4B36-AA08-4CE130CA1CF6}" type="slidenum">
              <a:rPr lang="en-GB" smtClean="0"/>
              <a:t>5</a:t>
            </a:fld>
            <a:endParaRPr lang="en-GB"/>
          </a:p>
        </p:txBody>
      </p:sp>
    </p:spTree>
    <p:extLst>
      <p:ext uri="{BB962C8B-B14F-4D97-AF65-F5344CB8AC3E}">
        <p14:creationId xmlns:p14="http://schemas.microsoft.com/office/powerpoint/2010/main" val="99242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88DBA-6AC1-4B36-AA08-4CE130CA1CF6}" type="slidenum">
              <a:rPr lang="en-GB" smtClean="0"/>
              <a:t>8</a:t>
            </a:fld>
            <a:endParaRPr lang="en-GB"/>
          </a:p>
        </p:txBody>
      </p:sp>
    </p:spTree>
    <p:extLst>
      <p:ext uri="{BB962C8B-B14F-4D97-AF65-F5344CB8AC3E}">
        <p14:creationId xmlns:p14="http://schemas.microsoft.com/office/powerpoint/2010/main" val="23917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favourite</a:t>
            </a:r>
            <a:r>
              <a:rPr lang="en-GB" baseline="0" dirty="0" smtClean="0"/>
              <a:t> example:</a:t>
            </a:r>
          </a:p>
          <a:p>
            <a:pPr marL="171450" indent="-171450">
              <a:buFontTx/>
              <a:buChar char="-"/>
            </a:pPr>
            <a:r>
              <a:rPr lang="en-GB" baseline="0" dirty="0" smtClean="0"/>
              <a:t>landing page for researchers,</a:t>
            </a:r>
          </a:p>
          <a:p>
            <a:pPr marL="171450" indent="-171450">
              <a:buFontTx/>
              <a:buChar char="-"/>
            </a:pPr>
            <a:r>
              <a:rPr lang="en-GB" baseline="0" dirty="0" smtClean="0"/>
              <a:t>consulting pre-grant DMPs</a:t>
            </a:r>
          </a:p>
          <a:p>
            <a:pPr marL="171450" indent="-171450">
              <a:buFontTx/>
              <a:buChar char="-"/>
            </a:pPr>
            <a:r>
              <a:rPr lang="en-GB" baseline="0" dirty="0" smtClean="0"/>
              <a:t>trainings in data management</a:t>
            </a:r>
          </a:p>
          <a:p>
            <a:pPr marL="171450" indent="-171450">
              <a:buFontTx/>
              <a:buChar char="-"/>
            </a:pPr>
            <a:r>
              <a:rPr lang="en-GB" baseline="0" dirty="0" smtClean="0"/>
              <a:t>during project and end of project consultations</a:t>
            </a:r>
          </a:p>
          <a:p>
            <a:pPr marL="171450" indent="-171450">
              <a:buFontTx/>
              <a:buChar char="-"/>
            </a:pPr>
            <a:r>
              <a:rPr lang="en-GB" baseline="0" dirty="0" smtClean="0"/>
              <a:t>archiving services </a:t>
            </a:r>
          </a:p>
          <a:p>
            <a:pPr marL="171450" indent="-171450">
              <a:buFontTx/>
              <a:buChar char="-"/>
            </a:pPr>
            <a:endParaRPr lang="en-GB" baseline="0" dirty="0" smtClean="0"/>
          </a:p>
          <a:p>
            <a:pPr marL="0" indent="0">
              <a:buFontTx/>
              <a:buNone/>
            </a:pPr>
            <a:r>
              <a:rPr lang="en-GB" dirty="0" smtClean="0"/>
              <a:t>http://dms.data.jhu.edu</a:t>
            </a:r>
            <a:endParaRPr lang="en-GB" dirty="0"/>
          </a:p>
        </p:txBody>
      </p:sp>
      <p:sp>
        <p:nvSpPr>
          <p:cNvPr id="4" name="Slide Number Placeholder 3"/>
          <p:cNvSpPr>
            <a:spLocks noGrp="1"/>
          </p:cNvSpPr>
          <p:nvPr>
            <p:ph type="sldNum" sz="quarter" idx="10"/>
          </p:nvPr>
        </p:nvSpPr>
        <p:spPr/>
        <p:txBody>
          <a:bodyPr/>
          <a:lstStyle/>
          <a:p>
            <a:fld id="{02B88DBA-6AC1-4B36-AA08-4CE130CA1CF6}" type="slidenum">
              <a:rPr lang="en-GB" smtClean="0"/>
              <a:t>10</a:t>
            </a:fld>
            <a:endParaRPr lang="en-GB"/>
          </a:p>
        </p:txBody>
      </p:sp>
    </p:spTree>
    <p:extLst>
      <p:ext uri="{BB962C8B-B14F-4D97-AF65-F5344CB8AC3E}">
        <p14:creationId xmlns:p14="http://schemas.microsoft.com/office/powerpoint/2010/main" val="100827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a:t>
            </a:r>
            <a:r>
              <a:rPr lang="en-GB" dirty="0" err="1" smtClean="0"/>
              <a:t>dropbox</a:t>
            </a:r>
            <a:r>
              <a:rPr lang="en-GB" dirty="0" smtClean="0"/>
              <a:t> and google drive is not a bad thing,</a:t>
            </a:r>
            <a:r>
              <a:rPr lang="en-GB" baseline="0" dirty="0" smtClean="0"/>
              <a:t> but we should be aware of problems.</a:t>
            </a:r>
          </a:p>
          <a:p>
            <a:r>
              <a:rPr lang="en-GB" baseline="0" dirty="0" smtClean="0"/>
              <a:t>Hosting your own services may be better.</a:t>
            </a:r>
          </a:p>
          <a:p>
            <a:endParaRPr lang="en-GB" baseline="0" dirty="0" smtClean="0"/>
          </a:p>
          <a:p>
            <a:r>
              <a:rPr lang="en-GB" baseline="0" dirty="0" smtClean="0"/>
              <a:t>You need this services for people to work efficiently.</a:t>
            </a:r>
          </a:p>
          <a:p>
            <a:endParaRPr lang="en-GB" baseline="0" dirty="0" smtClean="0"/>
          </a:p>
          <a:p>
            <a:r>
              <a:rPr lang="en-GB" baseline="0" dirty="0" smtClean="0"/>
              <a:t>If the data is already on the premises then it is easier to ingest it than to migrate.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2B88DBA-6AC1-4B36-AA08-4CE130CA1CF6}" type="slidenum">
              <a:rPr lang="en-GB" smtClean="0"/>
              <a:t>16</a:t>
            </a:fld>
            <a:endParaRPr lang="en-GB"/>
          </a:p>
        </p:txBody>
      </p:sp>
    </p:spTree>
    <p:extLst>
      <p:ext uri="{BB962C8B-B14F-4D97-AF65-F5344CB8AC3E}">
        <p14:creationId xmlns:p14="http://schemas.microsoft.com/office/powerpoint/2010/main" val="189945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Gaza</a:t>
            </a:r>
            <a:r>
              <a:rPr lang="en-GB" baseline="0" dirty="0" smtClean="0"/>
              <a:t> has their research on water in Gaza. They may consider having a dedicated repository for this and a separate one for master thesis, etc.</a:t>
            </a:r>
          </a:p>
          <a:p>
            <a:r>
              <a:rPr lang="en-GB" baseline="0" dirty="0" smtClean="0"/>
              <a:t>I would stress here that having a clear focus </a:t>
            </a:r>
            <a:r>
              <a:rPr lang="en-GB" baseline="0" smtClean="0"/>
              <a:t>is important. </a:t>
            </a:r>
            <a:endParaRPr lang="en-GB" dirty="0"/>
          </a:p>
        </p:txBody>
      </p:sp>
      <p:sp>
        <p:nvSpPr>
          <p:cNvPr id="4" name="Slide Number Placeholder 3"/>
          <p:cNvSpPr>
            <a:spLocks noGrp="1"/>
          </p:cNvSpPr>
          <p:nvPr>
            <p:ph type="sldNum" sz="quarter" idx="10"/>
          </p:nvPr>
        </p:nvSpPr>
        <p:spPr/>
        <p:txBody>
          <a:bodyPr/>
          <a:lstStyle/>
          <a:p>
            <a:fld id="{02B88DBA-6AC1-4B36-AA08-4CE130CA1CF6}" type="slidenum">
              <a:rPr lang="en-GB" smtClean="0"/>
              <a:t>20</a:t>
            </a:fld>
            <a:endParaRPr lang="en-GB"/>
          </a:p>
        </p:txBody>
      </p:sp>
    </p:spTree>
    <p:extLst>
      <p:ext uri="{BB962C8B-B14F-4D97-AF65-F5344CB8AC3E}">
        <p14:creationId xmlns:p14="http://schemas.microsoft.com/office/powerpoint/2010/main" val="37467004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63D51-F575-4EB1-BA24-E04C4172826D}" type="datetimeFigureOut">
              <a:rPr lang="en-GB" smtClean="0"/>
              <a:t>28/05/2018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3516-5CDF-49C1-9FD5-DE62405558E3}" type="slidenum">
              <a:rPr lang="en-GB" smtClean="0"/>
              <a:t>‹#›</a:t>
            </a:fld>
            <a:endParaRPr lang="en-GB"/>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35" name="Group 34"/>
          <p:cNvGrpSpPr/>
          <p:nvPr/>
        </p:nvGrpSpPr>
        <p:grpSpPr>
          <a:xfrm>
            <a:off x="110184" y="5333999"/>
            <a:ext cx="8915400" cy="1469325"/>
            <a:chOff x="110184" y="5333999"/>
            <a:chExt cx="8915400" cy="1469325"/>
          </a:xfrm>
        </p:grpSpPr>
        <p:sp>
          <p:nvSpPr>
            <p:cNvPr id="32" name="Rectangle 31"/>
            <p:cNvSpPr/>
            <p:nvPr userDrawn="1"/>
          </p:nvSpPr>
          <p:spPr>
            <a:xfrm>
              <a:off x="110184" y="5333999"/>
              <a:ext cx="8915400" cy="1469325"/>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rPr>
                <a:t>This project has </a:t>
              </a:r>
              <a:r>
                <a:rPr kumimoji="0" lang="en-US" sz="1100" b="1" i="0" u="none" strike="noStrike" kern="1200" cap="none" spc="0" normalizeH="0" baseline="0" noProof="0" smtClean="0">
                  <a:ln>
                    <a:noFill/>
                  </a:ln>
                  <a:solidFill>
                    <a:srgbClr val="ACCBF9">
                      <a:lumMod val="25000"/>
                    </a:srgbClr>
                  </a:solidFill>
                  <a:effectLst/>
                  <a:uLnTx/>
                  <a:uFillTx/>
                  <a:latin typeface="+mn-lt"/>
                  <a:ea typeface="+mn-ea"/>
                  <a:cs typeface="+mn-cs"/>
                </a:rPr>
                <a:t>been co-funded </a:t>
              </a:r>
              <a:r>
                <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rPr>
                <a:t>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kumimoji="0" lang="en-US" sz="1100" b="1" i="0" u="none" strike="noStrike" kern="1200" cap="none" spc="0" normalizeH="0" baseline="0" noProof="0" dirty="0" smtClean="0">
                <a:ln>
                  <a:noFill/>
                </a:ln>
                <a:solidFill>
                  <a:srgbClr val="ACCBF9">
                    <a:lumMod val="2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userDrawn="1"/>
          </p:nvGrpSpPr>
          <p:grpSpPr>
            <a:xfrm>
              <a:off x="3310584" y="5648182"/>
              <a:ext cx="2514600" cy="420479"/>
              <a:chOff x="4098902" y="2586871"/>
              <a:chExt cx="4053182" cy="594360"/>
            </a:xfrm>
          </p:grpSpPr>
          <p:sp>
            <p:nvSpPr>
              <p:cNvPr id="23" name="Rectangle 22"/>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5"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6"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7"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8"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9"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30"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31"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cxnSp>
        <p:nvCxnSpPr>
          <p:cNvPr id="36" name="Straight Connector 35"/>
          <p:cNvCxnSpPr/>
          <p:nvPr/>
        </p:nvCxnSpPr>
        <p:spPr>
          <a:xfrm>
            <a:off x="0" y="1219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1"/>
          <a:stretch>
            <a:fillRect/>
          </a:stretch>
        </p:blipFill>
        <p:spPr>
          <a:xfrm>
            <a:off x="685463" y="533400"/>
            <a:ext cx="7773074" cy="652329"/>
          </a:xfrm>
          <a:prstGeom prst="rect">
            <a:avLst/>
          </a:prstGeom>
        </p:spPr>
      </p:pic>
      <p:pic>
        <p:nvPicPr>
          <p:cNvPr id="39" name="Picture 38"/>
          <p:cNvPicPr/>
          <p:nvPr/>
        </p:nvPicPr>
        <p:blipFill>
          <a:blip r:embed="rId12" cstate="print">
            <a:extLst>
              <a:ext uri="{28A0092B-C50C-407E-A947-70E740481C1C}">
                <a14:useLocalDpi xmlns:a14="http://schemas.microsoft.com/office/drawing/2010/main" val="0"/>
              </a:ext>
            </a:extLst>
          </a:blip>
          <a:stretch>
            <a:fillRect/>
          </a:stretch>
        </p:blipFill>
        <p:spPr>
          <a:xfrm>
            <a:off x="3657600" y="0"/>
            <a:ext cx="1894840" cy="628650"/>
          </a:xfrm>
          <a:prstGeom prst="rect">
            <a:avLst/>
          </a:prstGeom>
        </p:spPr>
      </p:pic>
    </p:spTree>
    <p:extLst>
      <p:ext uri="{BB962C8B-B14F-4D97-AF65-F5344CB8AC3E}">
        <p14:creationId xmlns:p14="http://schemas.microsoft.com/office/powerpoint/2010/main" val="415671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63D51-F575-4EB1-BA24-E04C4172826D}" type="datetimeFigureOut">
              <a:rPr lang="en-GB" smtClean="0"/>
              <a:t>28/05/2018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284670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63D51-F575-4EB1-BA24-E04C4172826D}" type="datetimeFigureOut">
              <a:rPr lang="en-GB" smtClean="0"/>
              <a:t>28/05/2018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38392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B63D51-F575-4EB1-BA24-E04C4172826D}" type="datetimeFigureOut">
              <a:rPr lang="en-GB" smtClean="0"/>
              <a:t>28/05/2018</a:t>
            </a:fld>
            <a:endParaRPr lang="en-GB"/>
          </a:p>
        </p:txBody>
      </p:sp>
      <p:sp>
        <p:nvSpPr>
          <p:cNvPr id="5" name="Footer Placeholder 4"/>
          <p:cNvSpPr>
            <a:spLocks noGrp="1"/>
          </p:cNvSpPr>
          <p:nvPr>
            <p:ph type="ftr" sz="quarter" idx="11"/>
          </p:nvPr>
        </p:nvSpPr>
        <p:spPr/>
        <p:txBody>
          <a:bodyPr/>
          <a:lstStyle/>
          <a:p>
            <a:endParaRPr lang="en-GB"/>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12" name="Group 11"/>
          <p:cNvGrpSpPr/>
          <p:nvPr/>
        </p:nvGrpSpPr>
        <p:grpSpPr>
          <a:xfrm>
            <a:off x="114300" y="6258133"/>
            <a:ext cx="8915400" cy="569966"/>
            <a:chOff x="114300" y="6258133"/>
            <a:chExt cx="8915400" cy="569966"/>
          </a:xfrm>
        </p:grpSpPr>
        <p:sp>
          <p:nvSpPr>
            <p:cNvPr id="16" name="Rectangle 15"/>
            <p:cNvSpPr/>
            <p:nvPr userDrawn="1"/>
          </p:nvSpPr>
          <p:spPr>
            <a:xfrm>
              <a:off x="114300" y="6258133"/>
              <a:ext cx="8915400" cy="569966"/>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smtClean="0">
                <a:ln>
                  <a:noFill/>
                </a:ln>
                <a:solidFill>
                  <a:srgbClr val="ACCBF9">
                    <a:lumMod val="25000"/>
                  </a:srgbClr>
                </a:solidFill>
                <a:effectLst/>
                <a:uLnTx/>
                <a:uFillTx/>
                <a:latin typeface="+mn-lt"/>
                <a:ea typeface="+mn-ea"/>
                <a:cs typeface="+mn-cs"/>
              </a:endParaRPr>
            </a:p>
          </p:txBody>
        </p:sp>
        <p:grpSp>
          <p:nvGrpSpPr>
            <p:cNvPr id="17" name="Group 16"/>
            <p:cNvGrpSpPr/>
            <p:nvPr userDrawn="1"/>
          </p:nvGrpSpPr>
          <p:grpSpPr>
            <a:xfrm>
              <a:off x="3373779" y="6459539"/>
              <a:ext cx="2400300" cy="360155"/>
              <a:chOff x="4098902" y="2586871"/>
              <a:chExt cx="4053182" cy="594360"/>
            </a:xfrm>
          </p:grpSpPr>
          <p:sp>
            <p:nvSpPr>
              <p:cNvPr id="18" name="Rectangle 17"/>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0"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1"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2"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3"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4"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25"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26"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sp>
        <p:nvSpPr>
          <p:cNvPr id="30" name="Title 1"/>
          <p:cNvSpPr txBox="1">
            <a:spLocks/>
          </p:cNvSpPr>
          <p:nvPr/>
        </p:nvSpPr>
        <p:spPr>
          <a:xfrm>
            <a:off x="1981200" y="165102"/>
            <a:ext cx="5562600" cy="380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Research Output Management in PS Higher Education</a:t>
            </a:r>
            <a:endParaRPr lang="bs-Latn-BA" sz="1400" dirty="0">
              <a:solidFill>
                <a:srgbClr val="002060"/>
              </a:solidFill>
              <a:latin typeface="Book Antiqua" panose="02040602050305030304" pitchFamily="18" charset="0"/>
            </a:endParaRPr>
          </a:p>
        </p:txBody>
      </p:sp>
      <p:cxnSp>
        <p:nvCxnSpPr>
          <p:cNvPr id="31" name="Straight Connector 30"/>
          <p:cNvCxnSpPr/>
          <p:nvPr/>
        </p:nvCxnSpPr>
        <p:spPr>
          <a:xfrm>
            <a:off x="0" y="7239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430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6457950" y="6373713"/>
            <a:ext cx="2057400" cy="365125"/>
          </a:xfrm>
        </p:spPr>
        <p:txBody>
          <a:bodyPr/>
          <a:lstStyle>
            <a:lvl1pPr>
              <a:defRPr sz="1000">
                <a:solidFill>
                  <a:srgbClr val="002060"/>
                </a:solidFill>
              </a:defRPr>
            </a:lvl1pPr>
          </a:lstStyle>
          <a:p>
            <a:fld id="{71F33516-5CDF-49C1-9FD5-DE62405558E3}" type="slidenum">
              <a:rPr lang="en-GB" smtClean="0"/>
              <a:t>‹#›</a:t>
            </a:fld>
            <a:endParaRPr lang="en-GB"/>
          </a:p>
        </p:txBody>
      </p:sp>
    </p:spTree>
    <p:extLst>
      <p:ext uri="{BB962C8B-B14F-4D97-AF65-F5344CB8AC3E}">
        <p14:creationId xmlns:p14="http://schemas.microsoft.com/office/powerpoint/2010/main" val="28432442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63D51-F575-4EB1-BA24-E04C4172826D}" type="datetimeFigureOut">
              <a:rPr lang="en-GB" smtClean="0"/>
              <a:t>28/05/2018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18570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63D51-F575-4EB1-BA24-E04C4172826D}" type="datetimeFigureOut">
              <a:rPr lang="en-GB" smtClean="0"/>
              <a:t>28/05/2018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61625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63D51-F575-4EB1-BA24-E04C4172826D}" type="datetimeFigureOut">
              <a:rPr lang="en-GB" smtClean="0"/>
              <a:t>28/05/2018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273085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63D51-F575-4EB1-BA24-E04C4172826D}" type="datetimeFigureOut">
              <a:rPr lang="en-GB" smtClean="0"/>
              <a:t>28/05/2018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36783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63D51-F575-4EB1-BA24-E04C4172826D}" type="datetimeFigureOut">
              <a:rPr lang="en-GB" smtClean="0"/>
              <a:t>28/05/2018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27181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63D51-F575-4EB1-BA24-E04C4172826D}" type="datetimeFigureOut">
              <a:rPr lang="en-GB" smtClean="0"/>
              <a:t>28/05/2018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213607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63D51-F575-4EB1-BA24-E04C4172826D}" type="datetimeFigureOut">
              <a:rPr lang="en-GB" smtClean="0"/>
              <a:t>28/05/2018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3516-5CDF-49C1-9FD5-DE62405558E3}" type="slidenum">
              <a:rPr lang="en-GB" smtClean="0"/>
              <a:t>‹#›</a:t>
            </a:fld>
            <a:endParaRPr lang="en-GB"/>
          </a:p>
        </p:txBody>
      </p:sp>
    </p:spTree>
    <p:extLst>
      <p:ext uri="{BB962C8B-B14F-4D97-AF65-F5344CB8AC3E}">
        <p14:creationId xmlns:p14="http://schemas.microsoft.com/office/powerpoint/2010/main" val="39765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B63D51-F575-4EB1-BA24-E04C4172826D}" type="datetimeFigureOut">
              <a:rPr lang="en-GB" smtClean="0"/>
              <a:t>28/05/2018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F33516-5CDF-49C1-9FD5-DE62405558E3}" type="slidenum">
              <a:rPr lang="en-GB" smtClean="0"/>
              <a:t>‹#›</a:t>
            </a:fld>
            <a:endParaRPr lang="en-GB"/>
          </a:p>
        </p:txBody>
      </p:sp>
    </p:spTree>
    <p:extLst>
      <p:ext uri="{BB962C8B-B14F-4D97-AF65-F5344CB8AC3E}">
        <p14:creationId xmlns:p14="http://schemas.microsoft.com/office/powerpoint/2010/main" val="3749195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ta.ccca.ac.a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cc.ac.uk/resources/how-guid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learn-rdm.eu/wp-content/uploads/red_LEARN_Elements_of_the_Content_of_a_RDM_Policy.pdf" TargetMode="External"/><Relationship Id="rId4" Type="http://schemas.openxmlformats.org/officeDocument/2006/relationships/hyperlink" Target="http://learn-rdm.eu/wp-content/uploads/RDMToolki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curationexchange.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1600200"/>
            <a:ext cx="6400800" cy="685800"/>
          </a:xfrm>
        </p:spPr>
        <p:txBody>
          <a:bodyPr>
            <a:noAutofit/>
          </a:bodyPr>
          <a:lstStyle/>
          <a:p>
            <a:r>
              <a:rPr lang="ar-SA" sz="3200" dirty="0" smtClean="0"/>
              <a:t>إدارة مخرجات البحث العلمي </a:t>
            </a:r>
            <a:r>
              <a:rPr lang="en-GB" sz="3200" dirty="0"/>
              <a:t/>
            </a:r>
            <a:br>
              <a:rPr lang="en-GB" sz="3200" dirty="0"/>
            </a:br>
            <a:r>
              <a:rPr lang="en-GB" sz="1600" dirty="0"/>
              <a:t>Research Outputs Management</a:t>
            </a:r>
            <a:endParaRPr lang="ar-SA" sz="1600" dirty="0"/>
          </a:p>
          <a:p>
            <a:r>
              <a:rPr lang="en-GB" sz="1600" dirty="0" smtClean="0"/>
              <a:t> </a:t>
            </a:r>
            <a:endParaRPr lang="ar-SA" sz="1600" dirty="0" smtClean="0"/>
          </a:p>
          <a:p>
            <a:r>
              <a:rPr lang="ar-SA" sz="2400" b="1" dirty="0" smtClean="0">
                <a:solidFill>
                  <a:schemeClr val="accent6">
                    <a:lumMod val="75000"/>
                  </a:schemeClr>
                </a:solidFill>
                <a:latin typeface="Book Antiqua" panose="02040602050305030304" pitchFamily="18" charset="0"/>
              </a:rPr>
              <a:t>ما هي الخدمات ذات الصلة </a:t>
            </a:r>
            <a:endParaRPr lang="en-US" sz="2400" b="1" dirty="0" smtClean="0">
              <a:solidFill>
                <a:schemeClr val="accent6">
                  <a:lumMod val="75000"/>
                </a:schemeClr>
              </a:solidFill>
              <a:latin typeface="Book Antiqua" panose="02040602050305030304" pitchFamily="18" charset="0"/>
            </a:endParaRPr>
          </a:p>
          <a:p>
            <a:r>
              <a:rPr lang="en-GB" sz="1600" dirty="0"/>
              <a:t>What services are involved?</a:t>
            </a:r>
            <a:endParaRPr lang="ar-SA" sz="1600" dirty="0"/>
          </a:p>
          <a:p>
            <a:endParaRPr lang="bs-Latn-BA" sz="1600" dirty="0">
              <a:solidFill>
                <a:schemeClr val="accent6">
                  <a:lumMod val="75000"/>
                </a:schemeClr>
              </a:solidFill>
              <a:latin typeface="Book Antiqua" panose="02040602050305030304" pitchFamily="18" charset="0"/>
            </a:endParaRPr>
          </a:p>
        </p:txBody>
      </p:sp>
      <p:sp>
        <p:nvSpPr>
          <p:cNvPr id="8" name="Title 1"/>
          <p:cNvSpPr txBox="1">
            <a:spLocks/>
          </p:cNvSpPr>
          <p:nvPr/>
        </p:nvSpPr>
        <p:spPr>
          <a:xfrm>
            <a:off x="685800" y="2362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4196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002060"/>
                </a:solidFill>
                <a:latin typeface="Book Antiqua" panose="02040602050305030304" pitchFamily="18" charset="0"/>
              </a:rPr>
              <a:t>Basic Training in Parma</a:t>
            </a:r>
            <a:r>
              <a:rPr lang="sr-Latn-BA" sz="1800" dirty="0" smtClean="0">
                <a:solidFill>
                  <a:srgbClr val="002060"/>
                </a:solidFill>
                <a:latin typeface="Book Antiqua" panose="02040602050305030304" pitchFamily="18" charset="0"/>
              </a:rPr>
              <a:t>/ </a:t>
            </a:r>
            <a:r>
              <a:rPr lang="en-GB" sz="1800" dirty="0" smtClean="0">
                <a:solidFill>
                  <a:srgbClr val="002060"/>
                </a:solidFill>
                <a:latin typeface="Book Antiqua" panose="02040602050305030304" pitchFamily="18" charset="0"/>
              </a:rPr>
              <a:t>06.09.2017</a:t>
            </a:r>
            <a:endParaRPr lang="ar-SA" sz="1800" dirty="0" smtClean="0">
              <a:solidFill>
                <a:srgbClr val="002060"/>
              </a:solidFill>
              <a:latin typeface="Book Antiqua" panose="02040602050305030304" pitchFamily="18" charset="0"/>
            </a:endParaRPr>
          </a:p>
          <a:p>
            <a:r>
              <a:rPr lang="ar-SA" sz="1800" dirty="0" smtClean="0">
                <a:solidFill>
                  <a:srgbClr val="002060"/>
                </a:solidFill>
                <a:latin typeface="Book Antiqua" panose="02040602050305030304" pitchFamily="18" charset="0"/>
              </a:rPr>
              <a:t>ورشة التدريب التمهيدية في جامعة بارما/06/09/2017 </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2766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3429000"/>
            <a:ext cx="1243961" cy="914400"/>
          </a:xfrm>
          <a:prstGeom prst="rect">
            <a:avLst/>
          </a:prstGeom>
        </p:spPr>
      </p:pic>
    </p:spTree>
    <p:extLst>
      <p:ext uri="{BB962C8B-B14F-4D97-AF65-F5344CB8AC3E}">
        <p14:creationId xmlns:p14="http://schemas.microsoft.com/office/powerpoint/2010/main" val="164874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5300"/>
            <a:ext cx="5976664" cy="672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01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69" y="615025"/>
            <a:ext cx="8119814" cy="1152128"/>
          </a:xfrm>
        </p:spPr>
        <p:txBody>
          <a:bodyPr>
            <a:normAutofit/>
          </a:bodyPr>
          <a:lstStyle/>
          <a:p>
            <a:pPr algn="ctr"/>
            <a:r>
              <a:rPr lang="ar-SA" b="1" dirty="0" smtClean="0"/>
              <a:t>تصميم إدارة البيانات </a:t>
            </a:r>
            <a:endParaRPr lang="en-GB" sz="2700" dirty="0"/>
          </a:p>
        </p:txBody>
      </p:sp>
      <p:sp>
        <p:nvSpPr>
          <p:cNvPr id="3" name="Content Placeholder 2"/>
          <p:cNvSpPr>
            <a:spLocks noGrp="1"/>
          </p:cNvSpPr>
          <p:nvPr>
            <p:ph idx="1"/>
          </p:nvPr>
        </p:nvSpPr>
        <p:spPr>
          <a:xfrm>
            <a:off x="-2124744" y="1916832"/>
            <a:ext cx="7886700" cy="4188123"/>
          </a:xfrm>
        </p:spPr>
        <p:txBody>
          <a:bodyPr/>
          <a:lstStyle/>
          <a:p>
            <a:pPr algn="r" rtl="1">
              <a:lnSpc>
                <a:spcPct val="150000"/>
              </a:lnSpc>
              <a:defRPr/>
            </a:pPr>
            <a:r>
              <a:rPr lang="ar-SA" sz="2000" dirty="0" smtClean="0">
                <a:cs typeface="Calibri" pitchFamily="34" charset="0"/>
              </a:rPr>
              <a:t>تصف خطة إدارة البيانات </a:t>
            </a:r>
            <a:endParaRPr lang="pl-PL" sz="2000" dirty="0">
              <a:cs typeface="Calibri" pitchFamily="34" charset="0"/>
            </a:endParaRPr>
          </a:p>
          <a:p>
            <a:pPr lvl="1" algn="r" rtl="1">
              <a:lnSpc>
                <a:spcPct val="150000"/>
              </a:lnSpc>
              <a:defRPr/>
            </a:pPr>
            <a:r>
              <a:rPr lang="ar-SA" dirty="0" smtClean="0">
                <a:cs typeface="Calibri" pitchFamily="34" charset="0"/>
              </a:rPr>
              <a:t>كيفية انشاء البيانات </a:t>
            </a:r>
            <a:endParaRPr lang="pl-PL" dirty="0">
              <a:cs typeface="Calibri" pitchFamily="34" charset="0"/>
            </a:endParaRPr>
          </a:p>
          <a:p>
            <a:pPr lvl="1" algn="r" rtl="1">
              <a:lnSpc>
                <a:spcPct val="150000"/>
              </a:lnSpc>
              <a:defRPr/>
            </a:pPr>
            <a:r>
              <a:rPr lang="ar-SA" dirty="0" smtClean="0">
                <a:cs typeface="Calibri" pitchFamily="34" charset="0"/>
              </a:rPr>
              <a:t>كيفية توثيق البيانات </a:t>
            </a:r>
            <a:endParaRPr lang="pl-PL" dirty="0">
              <a:cs typeface="Calibri" pitchFamily="34" charset="0"/>
            </a:endParaRPr>
          </a:p>
          <a:p>
            <a:pPr lvl="1" algn="r" rtl="1">
              <a:lnSpc>
                <a:spcPct val="150000"/>
              </a:lnSpc>
              <a:defRPr/>
            </a:pPr>
            <a:r>
              <a:rPr lang="en-GB" dirty="0" smtClean="0">
                <a:cs typeface="Calibri" pitchFamily="34" charset="0"/>
              </a:rPr>
              <a:t>it</a:t>
            </a:r>
            <a:r>
              <a:rPr lang="ar-SA" dirty="0" smtClean="0">
                <a:cs typeface="Calibri" pitchFamily="34" charset="0"/>
              </a:rPr>
              <a:t>من يستطيع الوصول اليها</a:t>
            </a:r>
            <a:endParaRPr lang="pl-PL" dirty="0">
              <a:cs typeface="Calibri" pitchFamily="34" charset="0"/>
            </a:endParaRPr>
          </a:p>
          <a:p>
            <a:pPr lvl="1" algn="r" rtl="1">
              <a:lnSpc>
                <a:spcPct val="150000"/>
              </a:lnSpc>
              <a:defRPr/>
            </a:pPr>
            <a:r>
              <a:rPr lang="ar-SA" dirty="0" smtClean="0">
                <a:cs typeface="Calibri" pitchFamily="34" charset="0"/>
              </a:rPr>
              <a:t>اين سيتم تخزينها </a:t>
            </a:r>
            <a:endParaRPr lang="pl-PL" dirty="0">
              <a:cs typeface="Calibri" pitchFamily="34" charset="0"/>
            </a:endParaRPr>
          </a:p>
          <a:p>
            <a:pPr lvl="1" algn="r" rtl="1">
              <a:lnSpc>
                <a:spcPct val="150000"/>
              </a:lnSpc>
              <a:defRPr/>
            </a:pPr>
            <a:r>
              <a:rPr lang="ar-SA" dirty="0" smtClean="0">
                <a:cs typeface="Calibri" pitchFamily="34" charset="0"/>
              </a:rPr>
              <a:t>من المسؤول عن عمل نسخة احتياطية عن البيانات  </a:t>
            </a:r>
            <a:endParaRPr lang="pl-PL" dirty="0">
              <a:cs typeface="Calibri" pitchFamily="34" charset="0"/>
            </a:endParaRPr>
          </a:p>
          <a:p>
            <a:pPr algn="r" rtl="1"/>
            <a:r>
              <a:rPr lang="ar-SA" dirty="0" smtClean="0"/>
              <a:t>كيفية مشاركتها وحفظها </a:t>
            </a:r>
            <a:endParaRPr lang="en-GB" dirty="0"/>
          </a:p>
        </p:txBody>
      </p:sp>
      <p:pic>
        <p:nvPicPr>
          <p:cNvPr id="5" name="Picture 4" descr="Znalezione obrazy dla zapytania questionna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088" y="2780928"/>
            <a:ext cx="252028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2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mek\Downloads\Data Management Pl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09" y="496487"/>
            <a:ext cx="8069438" cy="403471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Znalezione obrazy dla zapytania ns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439" y="6026682"/>
            <a:ext cx="948649" cy="9486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nalezione obrazy dla zapytania horizon 2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013654"/>
            <a:ext cx="2664296" cy="8880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Znalezione obrazy dla zapytania an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295" y="5013655"/>
            <a:ext cx="1846169" cy="8880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Znalezione obrazy dla zapytania qatar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Znalezione obrazy dla zapytania qatar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Znalezione obrazy dla zapytania qatar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8" name="Picture 14" descr="Znalezione obrazy dla zapytania qatar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3430" y="6123259"/>
            <a:ext cx="907898" cy="546186"/>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Znalezione obrazy dla zapytania unisa"/>
          <p:cNvPicPr>
            <a:picLocks noChangeAspect="1" noChangeArrowheads="1"/>
          </p:cNvPicPr>
          <p:nvPr/>
        </p:nvPicPr>
        <p:blipFill rotWithShape="1">
          <a:blip r:embed="rId7">
            <a:extLst>
              <a:ext uri="{28A0092B-C50C-407E-A947-70E740481C1C}">
                <a14:useLocalDpi xmlns:a14="http://schemas.microsoft.com/office/drawing/2010/main" val="0"/>
              </a:ext>
            </a:extLst>
          </a:blip>
          <a:srcRect t="38059" b="37191"/>
          <a:stretch/>
        </p:blipFill>
        <p:spPr bwMode="auto">
          <a:xfrm>
            <a:off x="6082805" y="5592409"/>
            <a:ext cx="2499742" cy="61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6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86700" cy="997993"/>
          </a:xfrm>
        </p:spPr>
        <p:txBody>
          <a:bodyPr/>
          <a:lstStyle/>
          <a:p>
            <a:pPr algn="ctr"/>
            <a:r>
              <a:rPr lang="ar-SA" b="1" dirty="0" smtClean="0"/>
              <a:t>تصميم إدارة البيانات  </a:t>
            </a:r>
            <a:br>
              <a:rPr lang="ar-SA" b="1" dirty="0" smtClean="0"/>
            </a:br>
            <a:endParaRPr lang="en-GB"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644833"/>
            <a:ext cx="2955550" cy="231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r>
              <a:rPr lang="en-GB" dirty="0" smtClean="0"/>
              <a:t>Supported by</a:t>
            </a:r>
            <a:r>
              <a:rPr lang="ar-SA" dirty="0" smtClean="0"/>
              <a:t> مدعّمة ب </a:t>
            </a:r>
            <a:endParaRPr lang="en-GB" dirty="0" smtClean="0"/>
          </a:p>
          <a:p>
            <a:pPr lvl="1"/>
            <a:r>
              <a:rPr lang="en-GB" dirty="0" smtClean="0"/>
              <a:t>Tools</a:t>
            </a:r>
            <a:r>
              <a:rPr lang="ar-SA" dirty="0" smtClean="0"/>
              <a:t> أدوات </a:t>
            </a:r>
            <a:endParaRPr lang="en-GB" dirty="0" smtClean="0"/>
          </a:p>
          <a:p>
            <a:pPr lvl="1"/>
            <a:r>
              <a:rPr lang="en-GB" dirty="0" smtClean="0"/>
              <a:t>Checklists</a:t>
            </a:r>
            <a:r>
              <a:rPr lang="ar-SA" dirty="0" smtClean="0"/>
              <a:t> وقائمة </a:t>
            </a:r>
            <a:endParaRPr lang="en-GB" dirty="0" smtClean="0"/>
          </a:p>
          <a:p>
            <a:endParaRPr lang="ar-SA" dirty="0" smtClean="0"/>
          </a:p>
          <a:p>
            <a:r>
              <a:rPr lang="ar-SA" dirty="0" smtClean="0"/>
              <a:t>سيتم </a:t>
            </a:r>
            <a:r>
              <a:rPr lang="ar-SA" dirty="0"/>
              <a:t>بحث هذا الموضوع بالتفصيل في الورشة القادمة</a:t>
            </a:r>
            <a:endParaRPr lang="ar-SA" dirty="0" smtClean="0"/>
          </a:p>
          <a:p>
            <a:r>
              <a:rPr lang="ar-SA" dirty="0" smtClean="0"/>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6096" y="1773364"/>
            <a:ext cx="3529966"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269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00063"/>
            <a:ext cx="6878588" cy="1239538"/>
          </a:xfrm>
        </p:spPr>
        <p:txBody>
          <a:bodyPr>
            <a:normAutofit fontScale="90000"/>
          </a:bodyPr>
          <a:lstStyle/>
          <a:p>
            <a:pPr algn="ctr"/>
            <a:r>
              <a:rPr lang="ar-SA" b="1" dirty="0" smtClean="0"/>
              <a:t/>
            </a:r>
            <a:br>
              <a:rPr lang="ar-SA" b="1" dirty="0" smtClean="0"/>
            </a:br>
            <a:r>
              <a:rPr lang="ar-SA" b="1" dirty="0" smtClean="0"/>
              <a:t>تصميم </a:t>
            </a:r>
            <a:r>
              <a:rPr lang="ar-SA" b="1" dirty="0"/>
              <a:t>إدارة البيانات</a:t>
            </a:r>
            <a:r>
              <a:rPr lang="ar-SA" b="1" dirty="0" smtClean="0"/>
              <a:t/>
            </a:r>
            <a:br>
              <a:rPr lang="ar-SA" b="1" dirty="0" smtClean="0"/>
            </a:br>
            <a:endParaRPr lang="en-GB" sz="2700" dirty="0"/>
          </a:p>
        </p:txBody>
      </p:sp>
      <p:sp>
        <p:nvSpPr>
          <p:cNvPr id="3" name="Content Placeholder 2"/>
          <p:cNvSpPr>
            <a:spLocks noGrp="1"/>
          </p:cNvSpPr>
          <p:nvPr>
            <p:ph idx="1"/>
          </p:nvPr>
        </p:nvSpPr>
        <p:spPr>
          <a:xfrm>
            <a:off x="683568" y="1916832"/>
            <a:ext cx="7886700" cy="4174106"/>
          </a:xfrm>
        </p:spPr>
        <p:txBody>
          <a:bodyPr>
            <a:normAutofit/>
          </a:bodyPr>
          <a:lstStyle/>
          <a:p>
            <a:pPr algn="r" rtl="1" fontAlgn="base"/>
            <a:r>
              <a:rPr lang="ar-SA" dirty="0" smtClean="0"/>
              <a:t>اذا كان لديك متطلب لتصميم البيانات، </a:t>
            </a:r>
            <a:r>
              <a:rPr lang="ar-SA" dirty="0"/>
              <a:t>قم بتطوير قالب أو إرشادات حول ما يجب </a:t>
            </a:r>
            <a:r>
              <a:rPr lang="ar-SA" dirty="0" smtClean="0"/>
              <a:t>تضمينه</a:t>
            </a:r>
            <a:r>
              <a:rPr lang="en-US" dirty="0" smtClean="0"/>
              <a:t>.</a:t>
            </a:r>
            <a:endParaRPr lang="en-GB" dirty="0"/>
          </a:p>
          <a:p>
            <a:pPr algn="r" rtl="1" fontAlgn="base"/>
            <a:r>
              <a:rPr lang="ar-SA" dirty="0" smtClean="0"/>
              <a:t>توفير الارشاد والخيارات المتفق عليها والامثلة لمساعدة الباحثين باستكمال تصميم إدارة البيانات.</a:t>
            </a:r>
            <a:endParaRPr lang="en-GB" dirty="0"/>
          </a:p>
          <a:p>
            <a:pPr algn="r" rtl="1" fontAlgn="base"/>
            <a:r>
              <a:rPr lang="ar-SA" dirty="0" smtClean="0"/>
              <a:t>الاخذ بعين الاعتبار استخدام الأدوات كتصميم إدارة البيانات اونلاين وتكيفها بما يتناسب مع مؤسستك</a:t>
            </a:r>
            <a:r>
              <a:rPr lang="en-US" dirty="0" smtClean="0"/>
              <a:t>.</a:t>
            </a:r>
            <a:r>
              <a:rPr lang="ar-SA" dirty="0" smtClean="0"/>
              <a:t> </a:t>
            </a:r>
            <a:endParaRPr lang="en-GB" dirty="0"/>
          </a:p>
          <a:p>
            <a:pPr algn="r" rtl="1" fontAlgn="base"/>
            <a:r>
              <a:rPr lang="ar-SA" dirty="0" smtClean="0"/>
              <a:t>انشاء تصميم إدارة البيانات ضمن برامج التدريب والاستشارة الحالية عند اللزوم</a:t>
            </a:r>
            <a:r>
              <a:rPr lang="en-US" dirty="0" smtClean="0"/>
              <a:t>.</a:t>
            </a:r>
            <a:endParaRPr lang="en-GB" dirty="0"/>
          </a:p>
        </p:txBody>
      </p:sp>
    </p:spTree>
    <p:extLst>
      <p:ext uri="{BB962C8B-B14F-4D97-AF65-F5344CB8AC3E}">
        <p14:creationId xmlns:p14="http://schemas.microsoft.com/office/powerpoint/2010/main" val="420963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4704"/>
            <a:ext cx="7886700" cy="925985"/>
          </a:xfrm>
        </p:spPr>
        <p:txBody>
          <a:bodyPr>
            <a:normAutofit fontScale="90000"/>
          </a:bodyPr>
          <a:lstStyle/>
          <a:p>
            <a:pPr algn="ctr"/>
            <a:r>
              <a:rPr lang="ar-SA" b="1" dirty="0" smtClean="0"/>
              <a:t>إدارة البيانات النشطة </a:t>
            </a:r>
            <a:br>
              <a:rPr lang="ar-SA" b="1" dirty="0" smtClean="0"/>
            </a:br>
            <a:r>
              <a:rPr lang="ar-SA" b="1" dirty="0" smtClean="0"/>
              <a:t> </a:t>
            </a:r>
            <a:endParaRPr lang="en-GB" sz="2700" dirty="0"/>
          </a:p>
        </p:txBody>
      </p:sp>
      <p:sp>
        <p:nvSpPr>
          <p:cNvPr id="3" name="Content Placeholder 2"/>
          <p:cNvSpPr>
            <a:spLocks noGrp="1"/>
          </p:cNvSpPr>
          <p:nvPr>
            <p:ph idx="1"/>
          </p:nvPr>
        </p:nvSpPr>
        <p:spPr/>
        <p:txBody>
          <a:bodyPr>
            <a:normAutofit/>
          </a:bodyPr>
          <a:lstStyle/>
          <a:p>
            <a:pPr algn="r" rtl="1" fontAlgn="base"/>
            <a:r>
              <a:rPr lang="ar-SA" sz="1600" dirty="0" smtClean="0"/>
              <a:t>مراجعة </a:t>
            </a:r>
            <a:r>
              <a:rPr lang="ar-SA" sz="1600" dirty="0" smtClean="0">
                <a:solidFill>
                  <a:srgbClr val="FF0000"/>
                </a:solidFill>
              </a:rPr>
              <a:t>مقتنيات/مخزونات البيانات </a:t>
            </a:r>
            <a:r>
              <a:rPr lang="ar-SA" sz="1600" dirty="0" smtClean="0"/>
              <a:t>وممارسات إدارة البيانات </a:t>
            </a:r>
            <a:r>
              <a:rPr lang="ar-SA" sz="1600" dirty="0"/>
              <a:t>البحثية  لمعرفة ما إذا كانت البنية التحتية والأنظمة الحالية </a:t>
            </a:r>
            <a:r>
              <a:rPr lang="ar-SA" sz="1600" dirty="0" smtClean="0"/>
              <a:t>كافية</a:t>
            </a:r>
            <a:r>
              <a:rPr lang="en-US" sz="1600" dirty="0" smtClean="0"/>
              <a:t>.</a:t>
            </a:r>
          </a:p>
          <a:p>
            <a:pPr algn="r" rtl="1" fontAlgn="base"/>
            <a:endParaRPr lang="en-GB" sz="1600" dirty="0"/>
          </a:p>
          <a:p>
            <a:pPr algn="r" rtl="1" fontAlgn="base"/>
            <a:r>
              <a:rPr lang="ar-SA" sz="1600" dirty="0" smtClean="0"/>
              <a:t>حيثما </a:t>
            </a:r>
            <a:r>
              <a:rPr lang="ar-SA" sz="1600" dirty="0"/>
              <a:t>كان ذلك مناسبًا ، قم بإعداد حالة للاستثمار لتوفير تخزين إضافي لبيانات </a:t>
            </a:r>
            <a:r>
              <a:rPr lang="ar-SA" sz="1600" dirty="0" smtClean="0"/>
              <a:t>البحث</a:t>
            </a:r>
            <a:r>
              <a:rPr lang="en-US" sz="1600" dirty="0" smtClean="0"/>
              <a:t>.</a:t>
            </a:r>
            <a:endParaRPr lang="en-GB" sz="1600" dirty="0"/>
          </a:p>
          <a:p>
            <a:pPr fontAlgn="base"/>
            <a:endParaRPr lang="en-US" sz="1600" dirty="0" smtClean="0"/>
          </a:p>
          <a:p>
            <a:pPr algn="r" rtl="1" fontAlgn="base"/>
            <a:r>
              <a:rPr lang="ar-SA" sz="1600" dirty="0" smtClean="0"/>
              <a:t>وضع </a:t>
            </a:r>
            <a:r>
              <a:rPr lang="ar-SA" sz="1600" dirty="0"/>
              <a:t>إجراءات لتخصيص وإدارة تخزين بيانات </a:t>
            </a:r>
            <a:r>
              <a:rPr lang="ar-SA" sz="1600" dirty="0" smtClean="0"/>
              <a:t>البحث</a:t>
            </a:r>
            <a:r>
              <a:rPr lang="en-US" sz="1600" dirty="0" smtClean="0"/>
              <a:t>.</a:t>
            </a:r>
            <a:endParaRPr lang="en-GB" sz="1600" dirty="0"/>
          </a:p>
          <a:p>
            <a:pPr fontAlgn="base"/>
            <a:endParaRPr lang="en-US" sz="1600" dirty="0" smtClean="0"/>
          </a:p>
          <a:p>
            <a:pPr algn="r" rtl="1" fontAlgn="base"/>
            <a:r>
              <a:rPr lang="ar-SA" sz="1600" dirty="0" smtClean="0"/>
              <a:t>توفير </a:t>
            </a:r>
            <a:r>
              <a:rPr lang="ar-SA" sz="1600" dirty="0"/>
              <a:t>أنظمة </a:t>
            </a:r>
            <a:r>
              <a:rPr lang="ar-SA" sz="1600" dirty="0" smtClean="0"/>
              <a:t>إدارة بيانات بحثية</a:t>
            </a:r>
            <a:r>
              <a:rPr lang="en-GB" sz="1600" dirty="0" smtClean="0"/>
              <a:t> </a:t>
            </a:r>
            <a:r>
              <a:rPr lang="ar-SA" sz="1600" dirty="0"/>
              <a:t>مرنة لدعم إنشاء وإدارة ومشاركة البيانات التي تلبي مجموعة متنوعة من السياقات والاحتياجات </a:t>
            </a:r>
            <a:r>
              <a:rPr lang="ar-SA" sz="1600" dirty="0" smtClean="0"/>
              <a:t>البحثية</a:t>
            </a:r>
            <a:r>
              <a:rPr lang="en-US" sz="1600" dirty="0" smtClean="0"/>
              <a:t>.</a:t>
            </a:r>
            <a:endParaRPr lang="en-GB" sz="1600" dirty="0"/>
          </a:p>
          <a:p>
            <a:endParaRPr lang="en-GB" dirty="0"/>
          </a:p>
        </p:txBody>
      </p:sp>
      <p:pic>
        <p:nvPicPr>
          <p:cNvPr id="5122" name="Picture 2" descr="Znalezione obrazy dla zapytania it infra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581128"/>
            <a:ext cx="3848240" cy="160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13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ar-SA" b="1" dirty="0" smtClean="0"/>
              <a:t>إدارة البيانات الحية/النشطة </a:t>
            </a:r>
            <a:br>
              <a:rPr lang="ar-SA" b="1" dirty="0" smtClean="0"/>
            </a:br>
            <a:r>
              <a:rPr lang="en-GB" sz="2800" b="1" dirty="0"/>
              <a:t>Managing active data</a:t>
            </a:r>
            <a:endParaRPr lang="en-GB" sz="2800" dirty="0"/>
          </a:p>
        </p:txBody>
      </p:sp>
      <p:sp>
        <p:nvSpPr>
          <p:cNvPr id="3" name="Content Placeholder 2"/>
          <p:cNvSpPr>
            <a:spLocks noGrp="1"/>
          </p:cNvSpPr>
          <p:nvPr>
            <p:ph sz="half" idx="1"/>
          </p:nvPr>
        </p:nvSpPr>
        <p:spPr/>
        <p:txBody>
          <a:bodyPr/>
          <a:lstStyle/>
          <a:p>
            <a:r>
              <a:rPr lang="en-GB" dirty="0" smtClean="0"/>
              <a:t>Host on your own</a:t>
            </a:r>
          </a:p>
        </p:txBody>
      </p:sp>
      <p:sp>
        <p:nvSpPr>
          <p:cNvPr id="7" name="Content Placeholder 6"/>
          <p:cNvSpPr>
            <a:spLocks noGrp="1"/>
          </p:cNvSpPr>
          <p:nvPr>
            <p:ph sz="half" idx="2"/>
          </p:nvPr>
        </p:nvSpPr>
        <p:spPr/>
        <p:txBody>
          <a:bodyPr/>
          <a:lstStyle/>
          <a:p>
            <a:r>
              <a:rPr lang="en-GB" dirty="0" smtClean="0"/>
              <a:t>Outsource?</a:t>
            </a:r>
          </a:p>
          <a:p>
            <a:pPr lvl="1"/>
            <a:r>
              <a:rPr lang="en-GB" dirty="0" smtClean="0"/>
              <a:t>Sensitive data?</a:t>
            </a:r>
          </a:p>
          <a:p>
            <a:pPr lvl="1"/>
            <a:r>
              <a:rPr lang="en-GB" dirty="0" smtClean="0"/>
              <a:t>Jurisdiction? </a:t>
            </a:r>
          </a:p>
          <a:p>
            <a:endParaRPr lang="en-GB" dirty="0"/>
          </a:p>
        </p:txBody>
      </p:sp>
      <p:sp>
        <p:nvSpPr>
          <p:cNvPr id="4" name="AutoShape 2" descr="Znalezione obrazy dla zapytania github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Znalezione obrazy dla zapytania github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descr="Znalezione obrazy dla zapytania githu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865" y="4400412"/>
            <a:ext cx="1830018" cy="47809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nalezione obrazy dla zapytania ownclou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58" y="3125129"/>
            <a:ext cx="2028426" cy="10061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nalezione obrazy dla zapytania s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260" y="4305457"/>
            <a:ext cx="1116243" cy="66800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nalezione obrazy dla zapytania alfres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770" y="5200848"/>
            <a:ext cx="2278560" cy="65508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Znalezione obrazy dla zapytania sharepoi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0798" y="5954421"/>
            <a:ext cx="1952563" cy="62049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Znalezione obrazy dla zapytania dropbo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7508" y="4905144"/>
            <a:ext cx="587479" cy="75000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Znalezione obrazy dla zapytania google driv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793" t="35282" r="9494" b="35346"/>
          <a:stretch/>
        </p:blipFill>
        <p:spPr bwMode="auto">
          <a:xfrm>
            <a:off x="5193248" y="3894843"/>
            <a:ext cx="2598867" cy="47287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Znalezione obrazy dla zapytania open science framewor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20347"/>
          <a:stretch/>
        </p:blipFill>
        <p:spPr bwMode="auto">
          <a:xfrm>
            <a:off x="876770" y="2179028"/>
            <a:ext cx="2005103" cy="95796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Znalezione obrazy dla zapytania amazon s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 t="20687" r="6360" b="21009"/>
          <a:stretch/>
        </p:blipFill>
        <p:spPr bwMode="auto">
          <a:xfrm>
            <a:off x="5220072" y="4859494"/>
            <a:ext cx="2004909" cy="8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7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0728"/>
            <a:ext cx="7886700" cy="830880"/>
          </a:xfrm>
        </p:spPr>
        <p:txBody>
          <a:bodyPr>
            <a:normAutofit fontScale="90000"/>
          </a:bodyPr>
          <a:lstStyle/>
          <a:p>
            <a:pPr algn="ctr"/>
            <a:r>
              <a:rPr lang="ar-SA" b="1" dirty="0" smtClean="0"/>
              <a:t>اختيار وتسليم البيانات </a:t>
            </a:r>
            <a:br>
              <a:rPr lang="ar-SA" b="1" dirty="0" smtClean="0"/>
            </a:br>
            <a:r>
              <a:rPr lang="en-GB" sz="2700" b="1" dirty="0"/>
              <a:t>Data selection and handover</a:t>
            </a:r>
            <a:r>
              <a:rPr lang="ar-SA" sz="2700" b="1" dirty="0" smtClean="0"/>
              <a:t> </a:t>
            </a:r>
            <a:endParaRPr lang="en-GB" sz="2700" dirty="0"/>
          </a:p>
        </p:txBody>
      </p:sp>
      <p:sp>
        <p:nvSpPr>
          <p:cNvPr id="3" name="Content Placeholder 2"/>
          <p:cNvSpPr>
            <a:spLocks noGrp="1"/>
          </p:cNvSpPr>
          <p:nvPr>
            <p:ph idx="1"/>
          </p:nvPr>
        </p:nvSpPr>
        <p:spPr>
          <a:xfrm>
            <a:off x="628650" y="1883615"/>
            <a:ext cx="7886700" cy="4293347"/>
          </a:xfrm>
        </p:spPr>
        <p:txBody>
          <a:bodyPr>
            <a:normAutofit/>
          </a:bodyPr>
          <a:lstStyle/>
          <a:p>
            <a:pPr algn="r" rtl="1" fontAlgn="base"/>
            <a:r>
              <a:rPr lang="ar-SA" sz="1800" dirty="0" smtClean="0"/>
              <a:t>تحديد </a:t>
            </a:r>
            <a:r>
              <a:rPr lang="ar-SA" sz="1800" dirty="0"/>
              <a:t>البيانات التي تقع ضمن صلاحيتك ووضع معايير لتوجيه القرارات حول ما يجب الاحتفاظ به</a:t>
            </a:r>
            <a:endParaRPr lang="en-GB" sz="1800" dirty="0"/>
          </a:p>
          <a:p>
            <a:pPr algn="r" rtl="1" fontAlgn="base"/>
            <a:r>
              <a:rPr lang="ar-SA" sz="1800" dirty="0" smtClean="0"/>
              <a:t>في </a:t>
            </a:r>
            <a:r>
              <a:rPr lang="ar-SA" sz="1800" dirty="0"/>
              <a:t>حالة إنشاء </a:t>
            </a:r>
            <a:r>
              <a:rPr lang="ar-SA" sz="1800" dirty="0" smtClean="0"/>
              <a:t>مستودع رقمي </a:t>
            </a:r>
            <a:r>
              <a:rPr lang="ar-SA" sz="1800" dirty="0"/>
              <a:t>، </a:t>
            </a:r>
            <a:r>
              <a:rPr lang="ar-SA" sz="1800" dirty="0" smtClean="0"/>
              <a:t>تطوير اتفاقيات </a:t>
            </a:r>
            <a:r>
              <a:rPr lang="ar-SA" sz="1800" dirty="0"/>
              <a:t>الإيداع والتوجيه </a:t>
            </a:r>
            <a:r>
              <a:rPr lang="ar-SA" sz="1800" dirty="0" smtClean="0"/>
              <a:t>رفيعة </a:t>
            </a:r>
            <a:r>
              <a:rPr lang="ar-SA" sz="1800" dirty="0"/>
              <a:t>المستوى</a:t>
            </a:r>
            <a:endParaRPr lang="en-GB" sz="1800" dirty="0"/>
          </a:p>
          <a:p>
            <a:pPr algn="r" rtl="1" fontAlgn="base"/>
            <a:r>
              <a:rPr lang="ar-SA" sz="1800" dirty="0" smtClean="0"/>
              <a:t>تطوير </a:t>
            </a:r>
            <a:r>
              <a:rPr lang="ar-SA" sz="1800" dirty="0"/>
              <a:t>أو استخدام أدوات الإيداع الحالية لتسهيل عملية التسليم</a:t>
            </a:r>
            <a:endParaRPr lang="en-GB" sz="1800" dirty="0"/>
          </a:p>
          <a:p>
            <a:pPr algn="r" rtl="1" fontAlgn="base"/>
            <a:r>
              <a:rPr lang="ar-SA" sz="1800" dirty="0" smtClean="0"/>
              <a:t>دعم </a:t>
            </a:r>
            <a:r>
              <a:rPr lang="ar-SA" sz="1800" dirty="0" smtClean="0"/>
              <a:t>فوائد ودائع </a:t>
            </a:r>
            <a:r>
              <a:rPr lang="ar-SA" sz="1800" dirty="0"/>
              <a:t>البيانات لتشجيع الإقبال</a:t>
            </a:r>
          </a:p>
          <a:p>
            <a:pPr algn="r" rtl="1" fontAlgn="base"/>
            <a:endParaRPr lang="en-GB" sz="1800" dirty="0"/>
          </a:p>
          <a:p>
            <a:pPr algn="r" rtl="1" fontAlgn="base"/>
            <a:r>
              <a:rPr lang="ar-SA" sz="1800" dirty="0" smtClean="0"/>
              <a:t>دعم </a:t>
            </a:r>
            <a:r>
              <a:rPr lang="ar-SA" sz="1800" dirty="0"/>
              <a:t>مجموعات البحث لتطوير التوجيه وتقديم مدخلات للقرارات</a:t>
            </a:r>
            <a:endParaRPr lang="en-GB" sz="1800" dirty="0" smtClean="0"/>
          </a:p>
          <a:p>
            <a:pPr marL="0" indent="0" algn="r" rtl="1">
              <a:buNone/>
            </a:pPr>
            <a:r>
              <a:rPr lang="ar-SA" sz="1800" dirty="0" smtClean="0"/>
              <a:t>ملاحظة</a:t>
            </a:r>
            <a:r>
              <a:rPr lang="ar-SA" sz="1800" dirty="0"/>
              <a:t>: </a:t>
            </a:r>
            <a:r>
              <a:rPr lang="ar-SA" sz="1800" dirty="0" smtClean="0"/>
              <a:t>اجراءات </a:t>
            </a:r>
            <a:r>
              <a:rPr lang="ar-SA" sz="1800" dirty="0"/>
              <a:t>مختلفة لإعدادات "البيانات الكبيرة" ، </a:t>
            </a:r>
            <a:r>
              <a:rPr lang="ar-SA" sz="1800" dirty="0" smtClean="0"/>
              <a:t>«تدفق </a:t>
            </a:r>
            <a:r>
              <a:rPr lang="ar-SA" sz="1800" dirty="0"/>
              <a:t>البيانات الديناميكية (عالية الحجم) على وجه التحديد:" أنظمة متكاملة!</a:t>
            </a:r>
            <a:endParaRPr lang="en-GB" sz="1800" dirty="0"/>
          </a:p>
        </p:txBody>
      </p:sp>
      <p:sp>
        <p:nvSpPr>
          <p:cNvPr id="5" name="AutoShape 4" descr="Znalezione obrazy dla zapytania handsh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Znalezione obrazy dla zapytania handshak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Znalezione obrazy dla zapytania data reposi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581128"/>
            <a:ext cx="2110010" cy="1447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c.ac.uk/webfm_send/1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19" y="908720"/>
            <a:ext cx="1008112" cy="9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99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41" y="692696"/>
            <a:ext cx="7886700" cy="1325563"/>
          </a:xfrm>
        </p:spPr>
        <p:txBody>
          <a:bodyPr/>
          <a:lstStyle/>
          <a:p>
            <a:pPr algn="ctr"/>
            <a:r>
              <a:rPr lang="ar-SA" dirty="0" smtClean="0"/>
              <a:t>اختيار وتسليم البيانات </a:t>
            </a:r>
            <a:br>
              <a:rPr lang="ar-SA" dirty="0" smtClean="0"/>
            </a:br>
            <a:r>
              <a:rPr lang="en-GB" sz="2400" dirty="0"/>
              <a:t>Data selection and handover</a:t>
            </a:r>
          </a:p>
        </p:txBody>
      </p:sp>
      <p:sp>
        <p:nvSpPr>
          <p:cNvPr id="3" name="Content Placeholder 2"/>
          <p:cNvSpPr>
            <a:spLocks noGrp="1"/>
          </p:cNvSpPr>
          <p:nvPr>
            <p:ph idx="1"/>
          </p:nvPr>
        </p:nvSpPr>
        <p:spPr>
          <a:xfrm>
            <a:off x="628650" y="2276872"/>
            <a:ext cx="3965541" cy="3900090"/>
          </a:xfrm>
        </p:spPr>
        <p:txBody>
          <a:bodyPr/>
          <a:lstStyle/>
          <a:p>
            <a:pPr algn="r" rtl="1"/>
            <a:r>
              <a:rPr lang="ar-SA" dirty="0" smtClean="0"/>
              <a:t>إدارة </a:t>
            </a:r>
            <a:r>
              <a:rPr lang="ar-SA" dirty="0" smtClean="0"/>
              <a:t>البيانات والبنية التحتية </a:t>
            </a:r>
            <a:endParaRPr lang="en-GB" dirty="0" smtClean="0"/>
          </a:p>
          <a:p>
            <a:pPr lvl="1" algn="r" rtl="1"/>
            <a:r>
              <a:rPr lang="ar-SA" dirty="0" smtClean="0"/>
              <a:t>دمج </a:t>
            </a:r>
            <a:r>
              <a:rPr lang="ar-SA" dirty="0" smtClean="0"/>
              <a:t>الأنظمة الحالية </a:t>
            </a:r>
            <a:endParaRPr lang="en-GB" dirty="0"/>
          </a:p>
          <a:p>
            <a:pPr lvl="1" algn="r" rtl="1"/>
            <a:r>
              <a:rPr lang="ar-SA" dirty="0" smtClean="0"/>
              <a:t>تدفق </a:t>
            </a:r>
            <a:r>
              <a:rPr lang="ar-SA" dirty="0" smtClean="0"/>
              <a:t>البيانات السلس </a:t>
            </a:r>
            <a:endParaRPr lang="en-GB" dirty="0"/>
          </a:p>
          <a:p>
            <a:pPr algn="r" rtl="1"/>
            <a:r>
              <a:rPr lang="ar-SA" dirty="0" smtClean="0"/>
              <a:t>خرائط </a:t>
            </a:r>
            <a:r>
              <a:rPr lang="ar-SA" dirty="0"/>
              <a:t>الطريق القابلة للتنفيذ آليًا</a:t>
            </a:r>
            <a:r>
              <a:rPr lang="en-GB" dirty="0" smtClean="0"/>
              <a:t> </a:t>
            </a:r>
          </a:p>
        </p:txBody>
      </p:sp>
      <p:pic>
        <p:nvPicPr>
          <p:cNvPr id="6146" name="Picture 2" descr="C:\Dropbox\2017.08\TU Wien DMP Proposal\Architecut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76872"/>
            <a:ext cx="4032448" cy="362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53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5452"/>
            <a:ext cx="7886700" cy="945237"/>
          </a:xfrm>
        </p:spPr>
        <p:txBody>
          <a:bodyPr>
            <a:normAutofit fontScale="90000"/>
          </a:bodyPr>
          <a:lstStyle/>
          <a:p>
            <a:pPr algn="ctr"/>
            <a:r>
              <a:rPr lang="ar-SA" b="1" dirty="0" smtClean="0"/>
              <a:t>المستودعات الرقمية للبيانات</a:t>
            </a:r>
            <a:br>
              <a:rPr lang="ar-SA" b="1" dirty="0" smtClean="0"/>
            </a:br>
            <a:r>
              <a:rPr lang="ar-SA" b="1" dirty="0" smtClean="0"/>
              <a:t> </a:t>
            </a:r>
            <a:r>
              <a:rPr lang="en-GB" b="1" dirty="0"/>
              <a:t>Data repositories</a:t>
            </a:r>
            <a:endParaRPr lang="en-GB" dirty="0"/>
          </a:p>
        </p:txBody>
      </p:sp>
      <p:sp>
        <p:nvSpPr>
          <p:cNvPr id="3" name="Content Placeholder 2"/>
          <p:cNvSpPr>
            <a:spLocks noGrp="1"/>
          </p:cNvSpPr>
          <p:nvPr>
            <p:ph idx="1"/>
          </p:nvPr>
        </p:nvSpPr>
        <p:spPr>
          <a:xfrm>
            <a:off x="654619" y="2276872"/>
            <a:ext cx="7886700" cy="3613235"/>
          </a:xfrm>
        </p:spPr>
        <p:txBody>
          <a:bodyPr>
            <a:normAutofit/>
          </a:bodyPr>
          <a:lstStyle/>
          <a:p>
            <a:pPr algn="r" rtl="1" fontAlgn="base"/>
            <a:r>
              <a:rPr lang="ar-SA" sz="1800" dirty="0" smtClean="0"/>
              <a:t>عند </a:t>
            </a:r>
            <a:r>
              <a:rPr lang="ar-SA" sz="1800" dirty="0" smtClean="0"/>
              <a:t>اللزوم، </a:t>
            </a:r>
            <a:r>
              <a:rPr lang="ar-SA" sz="1800" dirty="0"/>
              <a:t>تطوير وصيانة مستودع </a:t>
            </a:r>
            <a:r>
              <a:rPr lang="ar-SA" sz="1800" dirty="0" smtClean="0"/>
              <a:t>البيانات المؤسسية </a:t>
            </a:r>
            <a:r>
              <a:rPr lang="ar-SA" sz="1800" dirty="0" smtClean="0"/>
              <a:t>الرقمي. </a:t>
            </a:r>
            <a:endParaRPr lang="en-GB" sz="1800" dirty="0"/>
          </a:p>
          <a:p>
            <a:pPr algn="r" rtl="1" fontAlgn="base"/>
            <a:r>
              <a:rPr lang="ar-SA" sz="1800" dirty="0" smtClean="0"/>
              <a:t>استكشف </a:t>
            </a:r>
            <a:r>
              <a:rPr lang="ar-SA" sz="1800" dirty="0"/>
              <a:t>الخيارات </a:t>
            </a:r>
            <a:r>
              <a:rPr lang="ar-SA" sz="1800" dirty="0" smtClean="0"/>
              <a:t>لملائمة </a:t>
            </a:r>
            <a:r>
              <a:rPr lang="ar-SA" sz="1800" dirty="0"/>
              <a:t>المستودع </a:t>
            </a:r>
            <a:r>
              <a:rPr lang="ar-SA" sz="1800" dirty="0" smtClean="0"/>
              <a:t>الرقمي الخاص </a:t>
            </a:r>
            <a:r>
              <a:rPr lang="ar-SA" sz="1800" dirty="0"/>
              <a:t>بك مع الأنظمة الموجودة ، على سبيل المثال لإدارة معلومات </a:t>
            </a:r>
            <a:r>
              <a:rPr lang="ar-SA" sz="1800" dirty="0" smtClean="0"/>
              <a:t>البحث.</a:t>
            </a:r>
            <a:endParaRPr lang="en-GB" sz="1800" dirty="0"/>
          </a:p>
          <a:p>
            <a:pPr algn="r" rtl="1" fontAlgn="base"/>
            <a:r>
              <a:rPr lang="ar-SA" sz="1800" dirty="0" smtClean="0"/>
              <a:t>حدد </a:t>
            </a:r>
            <a:r>
              <a:rPr lang="ar-SA" sz="1800" dirty="0"/>
              <a:t>الدور الذي سوف تلعبه مستودعات </a:t>
            </a:r>
            <a:r>
              <a:rPr lang="ar-SA" sz="1800" dirty="0" smtClean="0"/>
              <a:t>البيانات الرقمية </a:t>
            </a:r>
            <a:r>
              <a:rPr lang="ar-SA" sz="1800" dirty="0"/>
              <a:t>الخارجية في </a:t>
            </a:r>
            <a:r>
              <a:rPr lang="ar-SA" sz="1800" dirty="0" smtClean="0"/>
              <a:t>استراتيجية إدارة البيانات البحثية</a:t>
            </a:r>
            <a:r>
              <a:rPr lang="en-GB" sz="1800" dirty="0" smtClean="0"/>
              <a:t> </a:t>
            </a:r>
            <a:r>
              <a:rPr lang="ar-SA" sz="1800" dirty="0"/>
              <a:t>الخاصة </a:t>
            </a:r>
            <a:r>
              <a:rPr lang="ar-SA" sz="1800" dirty="0" smtClean="0"/>
              <a:t>بك.</a:t>
            </a:r>
            <a:endParaRPr lang="en-GB" sz="1800" dirty="0"/>
          </a:p>
          <a:p>
            <a:pPr algn="r" rtl="1" fontAlgn="base"/>
            <a:r>
              <a:rPr lang="ar-SA" sz="1800" dirty="0"/>
              <a:t>توفير </a:t>
            </a:r>
            <a:r>
              <a:rPr lang="ar-SA" sz="1800" dirty="0"/>
              <a:t>التوجيه والدعم لتوجيه الباحثين إلى الخدمات ذات </a:t>
            </a:r>
            <a:r>
              <a:rPr lang="ar-SA" sz="1800" dirty="0"/>
              <a:t>الصلة.</a:t>
            </a:r>
            <a:endParaRPr lang="en-GB" sz="1800" dirty="0"/>
          </a:p>
          <a:p>
            <a:pPr algn="r" rtl="1" fontAlgn="base"/>
            <a:r>
              <a:rPr lang="ar-SA" sz="1800" dirty="0" smtClean="0"/>
              <a:t>ستركز </a:t>
            </a:r>
            <a:r>
              <a:rPr lang="ar-SA" sz="1800" dirty="0"/>
              <a:t>الجلسات في اليوم الثاني على </a:t>
            </a:r>
            <a:r>
              <a:rPr lang="ar-SA" sz="1800" dirty="0" smtClean="0"/>
              <a:t>المستودعات </a:t>
            </a:r>
            <a:r>
              <a:rPr lang="ar-SA" sz="1800" dirty="0" smtClean="0"/>
              <a:t>الرقمية. </a:t>
            </a:r>
            <a:endParaRPr lang="en-GB" sz="1800" dirty="0"/>
          </a:p>
          <a:p>
            <a:pPr algn="r" rtl="1"/>
            <a:endParaRPr lang="en-GB" sz="2400" dirty="0"/>
          </a:p>
        </p:txBody>
      </p:sp>
      <p:pic>
        <p:nvPicPr>
          <p:cNvPr id="2052" name="Picture 4" descr="Znalezione obrazy dla zapytania arxi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229200"/>
            <a:ext cx="1440160"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phaid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5517613"/>
            <a:ext cx="2100903" cy="3596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nalezione obrazy dla zapytania zeno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140533"/>
            <a:ext cx="1368152" cy="912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c.ac.uk/webfm_send/12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8756" y="908720"/>
            <a:ext cx="1008112" cy="9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1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Agenda</a:t>
            </a:r>
            <a:r>
              <a:rPr lang="ar-SA" b="1" dirty="0" smtClean="0"/>
              <a:t>أجندة العمل  </a:t>
            </a:r>
            <a:endParaRPr lang="en-GB" b="1" dirty="0"/>
          </a:p>
        </p:txBody>
      </p:sp>
      <p:sp>
        <p:nvSpPr>
          <p:cNvPr id="5" name="Content Placeholder 4"/>
          <p:cNvSpPr>
            <a:spLocks noGrp="1"/>
          </p:cNvSpPr>
          <p:nvPr>
            <p:ph idx="1"/>
          </p:nvPr>
        </p:nvSpPr>
        <p:spPr/>
        <p:txBody>
          <a:bodyPr>
            <a:noAutofit/>
          </a:bodyPr>
          <a:lstStyle/>
          <a:p>
            <a:pPr algn="r" rtl="1"/>
            <a:r>
              <a:rPr lang="ar-SA" sz="2400" dirty="0" smtClean="0"/>
              <a:t>مكونات البنية التحتية لخدمات إدارة البيانات البحثية </a:t>
            </a:r>
            <a:endParaRPr lang="en-GB" sz="2400" dirty="0"/>
          </a:p>
          <a:p>
            <a:pPr lvl="1" algn="r" rtl="1"/>
            <a:r>
              <a:rPr lang="ar-SA" sz="2400" dirty="0" smtClean="0"/>
              <a:t>استراتيجية وخطة عمل إدارة البيانات البحثية </a:t>
            </a:r>
            <a:endParaRPr lang="en-GB" sz="2400" dirty="0"/>
          </a:p>
          <a:p>
            <a:pPr lvl="1" algn="r" rtl="1"/>
            <a:r>
              <a:rPr lang="ar-SA" sz="2400" dirty="0" smtClean="0"/>
              <a:t>خطط الاعمال والاستدامة </a:t>
            </a:r>
            <a:endParaRPr lang="en-GB" sz="2400" dirty="0"/>
          </a:p>
          <a:p>
            <a:pPr lvl="1" algn="r" rtl="1"/>
            <a:r>
              <a:rPr lang="ar-SA" sz="2400" dirty="0" smtClean="0"/>
              <a:t>الارشاد و التدريب والدعم </a:t>
            </a:r>
            <a:endParaRPr lang="en-GB" sz="2400" dirty="0"/>
          </a:p>
          <a:p>
            <a:pPr lvl="1" algn="r" rtl="1"/>
            <a:r>
              <a:rPr lang="ar-SA" sz="2400" dirty="0" smtClean="0"/>
              <a:t>تخطيط إدارة البيانات </a:t>
            </a:r>
            <a:endParaRPr lang="en-GB" sz="2400" dirty="0"/>
          </a:p>
          <a:p>
            <a:pPr lvl="1" algn="r" rtl="1"/>
            <a:r>
              <a:rPr lang="ar-SA" sz="2400" dirty="0" smtClean="0"/>
              <a:t>ادارة البيانات النشطة  </a:t>
            </a:r>
            <a:endParaRPr lang="en-GB" sz="2400" dirty="0"/>
          </a:p>
          <a:p>
            <a:pPr lvl="1" algn="r" rtl="1"/>
            <a:r>
              <a:rPr lang="ar-SA" sz="2400" dirty="0" smtClean="0"/>
              <a:t>اختيار وتسليم البيانات </a:t>
            </a:r>
            <a:endParaRPr lang="en-GB" sz="2400" dirty="0"/>
          </a:p>
          <a:p>
            <a:pPr lvl="1" algn="r" rtl="1"/>
            <a:r>
              <a:rPr lang="ar-SA" sz="2400" dirty="0" smtClean="0"/>
              <a:t>مستودعات البيانات الرقمية </a:t>
            </a:r>
            <a:endParaRPr lang="en-GB" sz="2400" dirty="0"/>
          </a:p>
          <a:p>
            <a:pPr lvl="1" algn="r" rtl="1"/>
            <a:r>
              <a:rPr lang="ar-SA" sz="2400" dirty="0" smtClean="0"/>
              <a:t>فهرس البيانات </a:t>
            </a:r>
            <a:endParaRPr lang="en-GB" sz="2400" dirty="0" smtClean="0"/>
          </a:p>
          <a:p>
            <a:pPr algn="r" rtl="1"/>
            <a:r>
              <a:rPr lang="ar-SA" sz="2400" dirty="0" smtClean="0"/>
              <a:t>نقاش  </a:t>
            </a:r>
            <a:endParaRPr lang="en-GB" sz="2400" dirty="0"/>
          </a:p>
        </p:txBody>
      </p:sp>
    </p:spTree>
    <p:extLst>
      <p:ext uri="{BB962C8B-B14F-4D97-AF65-F5344CB8AC3E}">
        <p14:creationId xmlns:p14="http://schemas.microsoft.com/office/powerpoint/2010/main" val="2898218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886700" cy="988913"/>
          </a:xfrm>
        </p:spPr>
        <p:txBody>
          <a:bodyPr>
            <a:normAutofit fontScale="90000"/>
          </a:bodyPr>
          <a:lstStyle/>
          <a:p>
            <a:pPr algn="ctr" rtl="1"/>
            <a:r>
              <a:rPr lang="ar-SA" dirty="0" smtClean="0"/>
              <a:t>مركز </a:t>
            </a:r>
            <a:r>
              <a:rPr lang="ar-SA" dirty="0"/>
              <a:t>تغير </a:t>
            </a:r>
            <a:r>
              <a:rPr lang="ar-SA" dirty="0" smtClean="0"/>
              <a:t>المناخ- </a:t>
            </a:r>
            <a:r>
              <a:rPr lang="ar-SA" dirty="0"/>
              <a:t>النمسا </a:t>
            </a:r>
            <a:r>
              <a:rPr lang="ar-SA" dirty="0" smtClean="0"/>
              <a:t>– مثال </a:t>
            </a:r>
            <a:br>
              <a:rPr lang="ar-SA" dirty="0" smtClean="0"/>
            </a:br>
            <a:r>
              <a:rPr lang="ar-SA" sz="2700" dirty="0"/>
              <a:t/>
            </a:r>
            <a:br>
              <a:rPr lang="ar-SA" sz="2700" dirty="0"/>
            </a:br>
            <a:endParaRPr lang="en-GB" sz="2700" dirty="0"/>
          </a:p>
        </p:txBody>
      </p:sp>
      <p:sp>
        <p:nvSpPr>
          <p:cNvPr id="3" name="Content Placeholder 2"/>
          <p:cNvSpPr>
            <a:spLocks noGrp="1"/>
          </p:cNvSpPr>
          <p:nvPr>
            <p:ph idx="1"/>
          </p:nvPr>
        </p:nvSpPr>
        <p:spPr>
          <a:xfrm>
            <a:off x="971600" y="2132856"/>
            <a:ext cx="3914945" cy="4207322"/>
          </a:xfrm>
        </p:spPr>
        <p:txBody>
          <a:bodyPr>
            <a:normAutofit/>
          </a:bodyPr>
          <a:lstStyle/>
          <a:p>
            <a:pPr algn="r" rtl="1"/>
            <a:r>
              <a:rPr lang="ar-SA" sz="1800" dirty="0" smtClean="0"/>
              <a:t>الارشيف الوطني لمعلومات وبيانات المناخ </a:t>
            </a:r>
            <a:endParaRPr lang="en-GB" sz="1800" dirty="0" smtClean="0"/>
          </a:p>
          <a:p>
            <a:pPr lvl="1" algn="r" rtl="1"/>
            <a:r>
              <a:rPr lang="ar-SA" dirty="0" smtClean="0"/>
              <a:t>الغرض والتركيز على الموضوع </a:t>
            </a:r>
            <a:endParaRPr lang="en-GB" dirty="0" smtClean="0"/>
          </a:p>
          <a:p>
            <a:pPr algn="r" rtl="1"/>
            <a:r>
              <a:rPr lang="ar-SA" sz="1800" dirty="0" smtClean="0"/>
              <a:t>البيانات </a:t>
            </a:r>
            <a:endParaRPr lang="en-GB" sz="1800" dirty="0" smtClean="0"/>
          </a:p>
          <a:p>
            <a:pPr lvl="1" algn="r" rtl="1"/>
            <a:r>
              <a:rPr lang="ar-SA" dirty="0" smtClean="0"/>
              <a:t>بيانات الرصد والقياس </a:t>
            </a:r>
            <a:endParaRPr lang="en-GB" dirty="0" smtClean="0"/>
          </a:p>
          <a:p>
            <a:pPr lvl="1" algn="r" rtl="1"/>
            <a:r>
              <a:rPr lang="ar-SA" dirty="0" smtClean="0"/>
              <a:t>بيانات السيناريو </a:t>
            </a:r>
            <a:endParaRPr lang="en-GB" dirty="0" smtClean="0"/>
          </a:p>
          <a:p>
            <a:pPr lvl="1" algn="r" rtl="1"/>
            <a:r>
              <a:rPr lang="ar-SA" dirty="0" smtClean="0"/>
              <a:t>البيانات الكمية والنوعية </a:t>
            </a:r>
            <a:endParaRPr lang="en-GB" dirty="0" smtClean="0"/>
          </a:p>
          <a:p>
            <a:pPr lvl="1" algn="r" rtl="1"/>
            <a:r>
              <a:rPr lang="ar-SA" dirty="0" smtClean="0"/>
              <a:t>بيانات القياس </a:t>
            </a:r>
            <a:endParaRPr lang="en-GB" dirty="0" smtClean="0"/>
          </a:p>
          <a:p>
            <a:pPr lvl="1" algn="r" rtl="1"/>
            <a:r>
              <a:rPr lang="ar-SA" dirty="0" smtClean="0"/>
              <a:t>نتائج مشاريع البحث </a:t>
            </a:r>
            <a:endParaRPr lang="en-GB" dirty="0" smtClean="0"/>
          </a:p>
          <a:p>
            <a:pPr algn="r" rtl="1"/>
            <a:r>
              <a:rPr lang="ar-SA" sz="1800" dirty="0" smtClean="0"/>
              <a:t>مستخدمي المستودعات الرقمية </a:t>
            </a:r>
            <a:r>
              <a:rPr lang="en-US" sz="1800" dirty="0" smtClean="0"/>
              <a:t>CKAN </a:t>
            </a:r>
            <a:r>
              <a:rPr lang="ar-SA" sz="1800" dirty="0" smtClean="0"/>
              <a:t> </a:t>
            </a:r>
          </a:p>
          <a:p>
            <a:pPr marL="0" indent="0" algn="r" rtl="1">
              <a:buNone/>
            </a:pPr>
            <a:endParaRPr lang="en-GB" sz="1800" dirty="0" smtClean="0"/>
          </a:p>
          <a:p>
            <a:pPr algn="r" rtl="1"/>
            <a:r>
              <a:rPr lang="ar-SA" sz="1800" dirty="0" smtClean="0"/>
              <a:t>اقتباس البيانات </a:t>
            </a:r>
            <a:endParaRPr lang="en-GB" sz="1800" dirty="0" smtClean="0"/>
          </a:p>
          <a:p>
            <a:pPr lvl="1"/>
            <a:endParaRPr lang="en-GB" dirty="0"/>
          </a:p>
        </p:txBody>
      </p:sp>
      <p:sp>
        <p:nvSpPr>
          <p:cNvPr id="4" name="Rectangle 3"/>
          <p:cNvSpPr/>
          <p:nvPr/>
        </p:nvSpPr>
        <p:spPr>
          <a:xfrm>
            <a:off x="6156176" y="5661248"/>
            <a:ext cx="2344424" cy="369332"/>
          </a:xfrm>
          <a:prstGeom prst="rect">
            <a:avLst/>
          </a:prstGeom>
        </p:spPr>
        <p:txBody>
          <a:bodyPr wrap="none">
            <a:spAutoFit/>
          </a:bodyPr>
          <a:lstStyle/>
          <a:p>
            <a:r>
              <a:rPr lang="en-GB" dirty="0">
                <a:hlinkClick r:id="rId3"/>
              </a:rPr>
              <a:t>https://</a:t>
            </a:r>
            <a:r>
              <a:rPr lang="en-GB" dirty="0" smtClean="0">
                <a:hlinkClick r:id="rId3"/>
              </a:rPr>
              <a:t>data.ccca.ac.at</a:t>
            </a:r>
            <a:r>
              <a:rPr lang="en-GB" dirty="0" smtClean="0"/>
              <a:t> </a:t>
            </a:r>
            <a:endParaRPr lang="en-GB"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009" y="2100318"/>
            <a:ext cx="2984544" cy="336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255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smtClean="0"/>
              <a:t>فهرس </a:t>
            </a:r>
            <a:r>
              <a:rPr lang="ar-SA" b="1" dirty="0" smtClean="0"/>
              <a:t>البيانات </a:t>
            </a:r>
            <a:endParaRPr lang="en-GB" dirty="0"/>
          </a:p>
        </p:txBody>
      </p:sp>
      <p:sp>
        <p:nvSpPr>
          <p:cNvPr id="3" name="Content Placeholder 2"/>
          <p:cNvSpPr>
            <a:spLocks noGrp="1"/>
          </p:cNvSpPr>
          <p:nvPr>
            <p:ph idx="1"/>
          </p:nvPr>
        </p:nvSpPr>
        <p:spPr>
          <a:xfrm>
            <a:off x="602210" y="1971806"/>
            <a:ext cx="7886700" cy="4351338"/>
          </a:xfrm>
        </p:spPr>
        <p:txBody>
          <a:bodyPr>
            <a:normAutofit/>
          </a:bodyPr>
          <a:lstStyle/>
          <a:p>
            <a:pPr algn="r" rtl="1" fontAlgn="base"/>
            <a:r>
              <a:rPr lang="ar-SA" sz="2000" dirty="0" smtClean="0"/>
              <a:t>حدد </a:t>
            </a:r>
            <a:r>
              <a:rPr lang="ar-SA" sz="2000" dirty="0"/>
              <a:t>البيانات الوصفية التي تحتاجها </a:t>
            </a:r>
            <a:r>
              <a:rPr lang="ar-SA" sz="2000" dirty="0" smtClean="0"/>
              <a:t>لتوثيق </a:t>
            </a:r>
            <a:r>
              <a:rPr lang="ar-SA" sz="2000" dirty="0"/>
              <a:t>مجموعات البيانات </a:t>
            </a:r>
            <a:r>
              <a:rPr lang="ar-SA" sz="2000" dirty="0" smtClean="0"/>
              <a:t>البحثية</a:t>
            </a:r>
          </a:p>
          <a:p>
            <a:pPr algn="r" rtl="1" fontAlgn="base"/>
            <a:r>
              <a:rPr lang="ar-SA" sz="2000" dirty="0" smtClean="0"/>
              <a:t>إنشاء </a:t>
            </a:r>
            <a:r>
              <a:rPr lang="ar-SA" sz="2000" dirty="0"/>
              <a:t>نظام لالتقاط وعرض سجل لحيازات البيانات البحثية </a:t>
            </a:r>
            <a:endParaRPr lang="en-GB" sz="2000" dirty="0" smtClean="0"/>
          </a:p>
          <a:p>
            <a:pPr algn="r" rtl="1" fontAlgn="base"/>
            <a:r>
              <a:rPr lang="ar-SA" sz="2000" dirty="0" smtClean="0"/>
              <a:t>دمج </a:t>
            </a:r>
            <a:r>
              <a:rPr lang="ar-SA" sz="2000" dirty="0"/>
              <a:t>الأنظمة للاستفادة من الخيارات لحصاد البيانات </a:t>
            </a:r>
            <a:r>
              <a:rPr lang="ar-SA" sz="2000" dirty="0" smtClean="0"/>
              <a:t>وتضمين إنشاء </a:t>
            </a:r>
            <a:r>
              <a:rPr lang="ar-SA" sz="2000" dirty="0"/>
              <a:t>البيانات الوصفية في مهام سير العمل الحالية</a:t>
            </a:r>
            <a:endParaRPr lang="en-GB" sz="2000" dirty="0" smtClean="0"/>
          </a:p>
          <a:p>
            <a:pPr algn="r" rtl="1" fontAlgn="base"/>
            <a:r>
              <a:rPr lang="ar-SA" sz="2000" dirty="0" smtClean="0"/>
              <a:t>عرض </a:t>
            </a:r>
            <a:r>
              <a:rPr lang="ar-SA" sz="2000" dirty="0" smtClean="0"/>
              <a:t>البيانات الوصفية لإدراجها في الفهارس الوطنية أو غيرها من الخدمات ذات الصلة</a:t>
            </a:r>
            <a:endParaRPr lang="en-GB" sz="2000" dirty="0"/>
          </a:p>
          <a:p>
            <a:pPr algn="r" rtl="1"/>
            <a:endParaRPr lang="en-GB" sz="3200" dirty="0"/>
          </a:p>
        </p:txBody>
      </p:sp>
      <p:pic>
        <p:nvPicPr>
          <p:cNvPr id="3074" name="Picture 2" descr="Znalezione obrazy dla zapytania dublin 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286151"/>
            <a:ext cx="2160240" cy="710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meta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379" y="4026556"/>
            <a:ext cx="1851631" cy="24342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nalezione obrazy dla zapytania oai pm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243684"/>
            <a:ext cx="1838325" cy="752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c.ac.uk/webfm_send/12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8756" y="908720"/>
            <a:ext cx="1008112" cy="9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99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on metadata…</a:t>
            </a:r>
            <a:r>
              <a:rPr lang="ar-SA" dirty="0" smtClean="0"/>
              <a:t>المزيد عن البيانات الوصفية </a:t>
            </a:r>
            <a:endParaRPr lang="en-GB" dirty="0"/>
          </a:p>
        </p:txBody>
      </p:sp>
      <p:sp>
        <p:nvSpPr>
          <p:cNvPr id="3" name="Content Placeholder 2"/>
          <p:cNvSpPr>
            <a:spLocks noGrp="1"/>
          </p:cNvSpPr>
          <p:nvPr>
            <p:ph idx="1"/>
          </p:nvPr>
        </p:nvSpPr>
        <p:spPr/>
        <p:txBody>
          <a:bodyPr/>
          <a:lstStyle/>
          <a:p>
            <a:r>
              <a:rPr lang="en-GB" dirty="0" smtClean="0"/>
              <a:t>Day 2</a:t>
            </a:r>
            <a:r>
              <a:rPr lang="ar-SA" dirty="0" smtClean="0"/>
              <a:t>اليوم الثاني </a:t>
            </a:r>
            <a:endParaRPr lang="en-GB" dirty="0"/>
          </a:p>
        </p:txBody>
      </p:sp>
      <p:sp>
        <p:nvSpPr>
          <p:cNvPr id="5" name="Rectangle 1"/>
          <p:cNvSpPr>
            <a:spLocks noChangeArrowheads="1"/>
          </p:cNvSpPr>
          <p:nvPr/>
        </p:nvSpPr>
        <p:spPr bwMode="auto">
          <a:xfrm>
            <a:off x="628650" y="2963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69892849"/>
              </p:ext>
            </p:extLst>
          </p:nvPr>
        </p:nvGraphicFramePr>
        <p:xfrm>
          <a:off x="827584" y="2366887"/>
          <a:ext cx="7272808" cy="614680"/>
        </p:xfrm>
        <a:graphic>
          <a:graphicData uri="http://schemas.openxmlformats.org/drawingml/2006/table">
            <a:tbl>
              <a:tblPr/>
              <a:tblGrid>
                <a:gridCol w="2812153"/>
                <a:gridCol w="4460655"/>
              </a:tblGrid>
              <a:tr h="0">
                <a:tc>
                  <a:txBody>
                    <a:bodyPr/>
                    <a:lstStyle/>
                    <a:p>
                      <a:pPr algn="just" rtl="0" fontAlgn="t">
                        <a:spcBef>
                          <a:spcPts val="0"/>
                        </a:spcBef>
                        <a:spcAft>
                          <a:spcPts val="0"/>
                        </a:spcAft>
                      </a:pPr>
                      <a:r>
                        <a:rPr lang="en-GB" sz="1600" b="0" i="0" u="none" strike="noStrike" dirty="0">
                          <a:solidFill>
                            <a:srgbClr val="000000"/>
                          </a:solidFill>
                          <a:effectLst/>
                          <a:latin typeface="Calibri"/>
                        </a:rPr>
                        <a:t>14.45 - 16.00 </a:t>
                      </a:r>
                      <a:endParaRPr lang="en-GB"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ar-SA" sz="1600" b="0" i="0" u="none" strike="noStrike" dirty="0" smtClean="0">
                          <a:solidFill>
                            <a:srgbClr val="000000"/>
                          </a:solidFill>
                          <a:effectLst/>
                          <a:latin typeface="Calibri"/>
                        </a:rPr>
                        <a:t>البيانات</a:t>
                      </a:r>
                      <a:r>
                        <a:rPr lang="ar-SA" sz="1600" b="0" i="0" u="none" strike="noStrike" baseline="0" dirty="0" smtClean="0">
                          <a:solidFill>
                            <a:srgbClr val="000000"/>
                          </a:solidFill>
                          <a:effectLst/>
                          <a:latin typeface="Calibri"/>
                        </a:rPr>
                        <a:t> </a:t>
                      </a:r>
                      <a:r>
                        <a:rPr lang="ar-SA" sz="1600" b="0" i="0" u="none" strike="noStrike" baseline="0" dirty="0" smtClean="0">
                          <a:solidFill>
                            <a:srgbClr val="000000"/>
                          </a:solidFill>
                          <a:effectLst/>
                          <a:latin typeface="Calibri"/>
                        </a:rPr>
                        <a:t>الوصفية لإدارة مخرجات البحوث </a:t>
                      </a:r>
                    </a:p>
                    <a:p>
                      <a:pPr algn="just" rtl="0" fontAlgn="t">
                        <a:spcBef>
                          <a:spcPts val="0"/>
                        </a:spcBef>
                        <a:spcAft>
                          <a:spcPts val="0"/>
                        </a:spcAft>
                      </a:pPr>
                      <a:r>
                        <a:rPr lang="ar-SA" sz="1600" b="0" i="0" u="none" strike="noStrike" baseline="0" dirty="0" smtClean="0">
                          <a:solidFill>
                            <a:srgbClr val="000000"/>
                          </a:solidFill>
                          <a:effectLst/>
                          <a:latin typeface="Calibri"/>
                        </a:rPr>
                        <a:t> </a:t>
                      </a:r>
                      <a:endParaRPr lang="en-GB"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395536" y="25091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7375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707"/>
            <a:ext cx="7886700" cy="1325563"/>
          </a:xfrm>
        </p:spPr>
        <p:txBody>
          <a:bodyPr/>
          <a:lstStyle/>
          <a:p>
            <a:pPr algn="ctr"/>
            <a:r>
              <a:rPr lang="en-GB" dirty="0" smtClean="0"/>
              <a:t>Conclusions</a:t>
            </a:r>
            <a:r>
              <a:rPr lang="ar-SA" b="1" dirty="0" smtClean="0"/>
              <a:t>الاستنتاجات</a:t>
            </a:r>
            <a:r>
              <a:rPr lang="ar-SA" dirty="0" smtClean="0"/>
              <a:t> </a:t>
            </a:r>
            <a:endParaRPr lang="en-GB" dirty="0"/>
          </a:p>
        </p:txBody>
      </p:sp>
      <p:sp>
        <p:nvSpPr>
          <p:cNvPr id="3" name="Content Placeholder 2"/>
          <p:cNvSpPr>
            <a:spLocks noGrp="1"/>
          </p:cNvSpPr>
          <p:nvPr>
            <p:ph idx="1"/>
          </p:nvPr>
        </p:nvSpPr>
        <p:spPr>
          <a:xfrm>
            <a:off x="251520" y="1733825"/>
            <a:ext cx="7886700" cy="4351338"/>
          </a:xfrm>
        </p:spPr>
        <p:txBody>
          <a:bodyPr/>
          <a:lstStyle/>
          <a:p>
            <a:pPr algn="r" rtl="1"/>
            <a:r>
              <a:rPr lang="ar-SA" sz="2400" dirty="0" smtClean="0"/>
              <a:t>لا </a:t>
            </a:r>
            <a:r>
              <a:rPr lang="ar-SA" sz="2400" dirty="0" smtClean="0"/>
              <a:t>يتعلق الامر فقط  بالمستودعات الرقمية </a:t>
            </a:r>
          </a:p>
          <a:p>
            <a:pPr algn="r" rtl="1"/>
            <a:r>
              <a:rPr lang="ar-SA" sz="2400" dirty="0" smtClean="0"/>
              <a:t>الاندماج </a:t>
            </a:r>
            <a:r>
              <a:rPr lang="ar-SA" sz="2400" dirty="0" smtClean="0"/>
              <a:t>مهم </a:t>
            </a:r>
            <a:endParaRPr lang="en-GB" sz="2400" dirty="0" smtClean="0"/>
          </a:p>
          <a:p>
            <a:pPr lvl="1" algn="r" rtl="1"/>
            <a:r>
              <a:rPr lang="ar-SA" sz="2000" dirty="0" smtClean="0"/>
              <a:t>الانظمة </a:t>
            </a:r>
            <a:endParaRPr lang="en-GB" sz="2000" dirty="0" smtClean="0"/>
          </a:p>
          <a:p>
            <a:pPr lvl="1" algn="r" rtl="1"/>
            <a:r>
              <a:rPr lang="ar-SA" sz="2000" dirty="0" smtClean="0"/>
              <a:t>اصحاب </a:t>
            </a:r>
            <a:r>
              <a:rPr lang="ar-SA" sz="2000" dirty="0" smtClean="0"/>
              <a:t>المصلحة </a:t>
            </a:r>
            <a:endParaRPr lang="en-GB" sz="2000" dirty="0" smtClean="0"/>
          </a:p>
          <a:p>
            <a:pPr lvl="1" algn="r" rtl="1"/>
            <a:r>
              <a:rPr lang="ar-SA" sz="2000" dirty="0" smtClean="0"/>
              <a:t>الخدمات </a:t>
            </a:r>
            <a:endParaRPr lang="en-GB" sz="2000" dirty="0" smtClean="0"/>
          </a:p>
          <a:p>
            <a:pPr algn="r" rtl="1"/>
            <a:r>
              <a:rPr lang="ar-SA" sz="2400" dirty="0" smtClean="0"/>
              <a:t>وضع </a:t>
            </a:r>
            <a:r>
              <a:rPr lang="ar-SA" sz="2400" dirty="0" smtClean="0"/>
              <a:t>رؤيا وخطة </a:t>
            </a:r>
            <a:endParaRPr lang="en-GB" sz="2400" dirty="0" smtClean="0"/>
          </a:p>
          <a:p>
            <a:pPr algn="r" rtl="1"/>
            <a:r>
              <a:rPr lang="ar-SA" sz="2400" dirty="0" smtClean="0"/>
              <a:t>تشمل </a:t>
            </a:r>
            <a:r>
              <a:rPr lang="ar-SA" sz="2400" dirty="0" smtClean="0"/>
              <a:t>كل أصحاب المصلحة </a:t>
            </a:r>
            <a:endParaRPr lang="en-GB" sz="2400" dirty="0" smtClean="0"/>
          </a:p>
        </p:txBody>
      </p:sp>
      <p:pic>
        <p:nvPicPr>
          <p:cNvPr id="4" name="Picture 2" descr="http://www.dcc.ac.uk/webfm_send/1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33825"/>
            <a:ext cx="259228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6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08" y="564374"/>
            <a:ext cx="7886700" cy="1325563"/>
          </a:xfrm>
        </p:spPr>
        <p:txBody>
          <a:bodyPr/>
          <a:lstStyle/>
          <a:p>
            <a:pPr algn="ctr"/>
            <a:r>
              <a:rPr lang="ar-SA" b="1" dirty="0" smtClean="0"/>
              <a:t>مناقشة جماعية</a:t>
            </a:r>
            <a:br>
              <a:rPr lang="ar-SA" b="1" dirty="0" smtClean="0"/>
            </a:br>
            <a:r>
              <a:rPr lang="ar-SA" sz="2400" b="1" dirty="0" smtClean="0"/>
              <a:t> </a:t>
            </a:r>
            <a:r>
              <a:rPr lang="en-GB" sz="2400" b="1" dirty="0"/>
              <a:t>Group Discussion</a:t>
            </a:r>
          </a:p>
        </p:txBody>
      </p:sp>
      <p:sp>
        <p:nvSpPr>
          <p:cNvPr id="3" name="Content Placeholder 2"/>
          <p:cNvSpPr>
            <a:spLocks noGrp="1"/>
          </p:cNvSpPr>
          <p:nvPr>
            <p:ph idx="1"/>
          </p:nvPr>
        </p:nvSpPr>
        <p:spPr>
          <a:xfrm>
            <a:off x="628650" y="2113872"/>
            <a:ext cx="7886700" cy="4351338"/>
          </a:xfrm>
        </p:spPr>
        <p:txBody>
          <a:bodyPr>
            <a:normAutofit/>
          </a:bodyPr>
          <a:lstStyle/>
          <a:p>
            <a:pPr algn="r" rtl="1"/>
            <a:r>
              <a:rPr lang="ar-SA" sz="2700" dirty="0" smtClean="0"/>
              <a:t>ما </a:t>
            </a:r>
            <a:r>
              <a:rPr lang="ar-SA" sz="2700" dirty="0" smtClean="0"/>
              <a:t>هي العناصر المتوفرة </a:t>
            </a:r>
            <a:r>
              <a:rPr lang="ar-SA" sz="2700" dirty="0" smtClean="0"/>
              <a:t>لديك</a:t>
            </a:r>
            <a:r>
              <a:rPr lang="ar-SA" sz="2700" dirty="0" smtClean="0"/>
              <a:t>؟</a:t>
            </a:r>
          </a:p>
          <a:p>
            <a:pPr algn="r" rtl="1"/>
            <a:r>
              <a:rPr lang="ar-SA" sz="2700" dirty="0" smtClean="0"/>
              <a:t>ما </a:t>
            </a:r>
            <a:r>
              <a:rPr lang="ar-SA" sz="2700" dirty="0" smtClean="0"/>
              <a:t>هي العناصر التي يجب مشاركتها بين مؤسسات التعليم العالي في فلسطين؟</a:t>
            </a:r>
            <a:endParaRPr lang="en-GB" sz="2700" dirty="0" smtClean="0"/>
          </a:p>
          <a:p>
            <a:pPr marL="0" indent="0" algn="r" rtl="1">
              <a:buNone/>
            </a:pPr>
            <a:r>
              <a:rPr lang="ar-SA" sz="2700" dirty="0" smtClean="0"/>
              <a:t>ما </a:t>
            </a:r>
            <a:r>
              <a:rPr lang="ar-SA" sz="2700" dirty="0" smtClean="0"/>
              <a:t>هي المكونات التي يجب ان تعطى الأولوية في المراحل القادمة من المشروع ؟</a:t>
            </a:r>
            <a:endParaRPr lang="pl-PL" sz="2700" dirty="0"/>
          </a:p>
          <a:p>
            <a:pPr algn="r" rtl="1"/>
            <a:r>
              <a:rPr lang="ar-SA" sz="2800" dirty="0" smtClean="0"/>
              <a:t>التقارير </a:t>
            </a:r>
            <a:endParaRPr lang="en-GB" sz="2800" dirty="0" smtClean="0"/>
          </a:p>
          <a:p>
            <a:pPr lvl="1" algn="r" rtl="1"/>
            <a:r>
              <a:rPr lang="ar-SA" sz="2400" dirty="0" smtClean="0"/>
              <a:t>تقوم </a:t>
            </a:r>
            <a:r>
              <a:rPr lang="ar-SA" sz="2400" dirty="0" smtClean="0"/>
              <a:t>كل مجموعة بالحديث عن ما تم تحديده  </a:t>
            </a:r>
            <a:endParaRPr lang="en-GB" sz="2400" dirty="0" smtClean="0"/>
          </a:p>
          <a:p>
            <a:pPr lvl="1" algn="r" rtl="1"/>
            <a:r>
              <a:rPr lang="ar-SA" sz="2400" dirty="0" smtClean="0"/>
              <a:t>نقاش </a:t>
            </a:r>
            <a:r>
              <a:rPr lang="ar-SA" sz="2400" dirty="0" smtClean="0"/>
              <a:t>مشترك </a:t>
            </a:r>
            <a:endParaRPr lang="en-GB" sz="2400" dirty="0"/>
          </a:p>
        </p:txBody>
      </p:sp>
      <p:sp>
        <p:nvSpPr>
          <p:cNvPr id="4" name="AutoShape 2" descr="Znalezione obrazy dla zapytania discu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Znalezione obrazy dla zapytania discus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4507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128792" cy="916905"/>
          </a:xfrm>
        </p:spPr>
        <p:txBody>
          <a:bodyPr>
            <a:normAutofit fontScale="90000"/>
          </a:bodyPr>
          <a:lstStyle/>
          <a:p>
            <a:pPr algn="ctr"/>
            <a:r>
              <a:rPr lang="ar-SA" dirty="0" smtClean="0"/>
              <a:t>شكر وتقدير</a:t>
            </a:r>
            <a:br>
              <a:rPr lang="ar-SA" dirty="0" smtClean="0"/>
            </a:br>
            <a:r>
              <a:rPr lang="en-GB" sz="2700" dirty="0"/>
              <a:t>Acknowledgments</a:t>
            </a:r>
            <a:r>
              <a:rPr lang="ar-SA" sz="2700" dirty="0"/>
              <a:t/>
            </a:r>
            <a:br>
              <a:rPr lang="ar-SA" sz="2700" dirty="0"/>
            </a:br>
            <a:endParaRPr lang="en-GB" sz="2700" dirty="0"/>
          </a:p>
        </p:txBody>
      </p:sp>
      <p:sp>
        <p:nvSpPr>
          <p:cNvPr id="3" name="Content Placeholder 2"/>
          <p:cNvSpPr>
            <a:spLocks noGrp="1"/>
          </p:cNvSpPr>
          <p:nvPr>
            <p:ph idx="1"/>
          </p:nvPr>
        </p:nvSpPr>
        <p:spPr>
          <a:xfrm>
            <a:off x="628650" y="2132855"/>
            <a:ext cx="7886700" cy="3888433"/>
          </a:xfrm>
        </p:spPr>
        <p:txBody>
          <a:bodyPr/>
          <a:lstStyle/>
          <a:p>
            <a:pPr marL="0" indent="0">
              <a:buNone/>
            </a:pPr>
            <a:r>
              <a:rPr lang="en-GB" sz="2800" dirty="0" smtClean="0"/>
              <a:t>Jones, S., Pryor, G. &amp; Whyte, A. (2013). ‘How to Develop Research Data Management Services - a guide for HEIs’. DCC How-to Guides. Edinburgh: Digital Curation Centre. Available online: </a:t>
            </a:r>
            <a:r>
              <a:rPr lang="en-GB" sz="2800" dirty="0" smtClean="0">
                <a:hlinkClick r:id="rId2"/>
              </a:rPr>
              <a:t>http://www.dcc.ac.uk/resources/how-guides</a:t>
            </a:r>
            <a:endParaRPr lang="en-GB" sz="2800" dirty="0" smtClean="0"/>
          </a:p>
          <a:p>
            <a:endParaRPr lang="en-GB" dirty="0"/>
          </a:p>
        </p:txBody>
      </p:sp>
    </p:spTree>
    <p:extLst>
      <p:ext uri="{BB962C8B-B14F-4D97-AF65-F5344CB8AC3E}">
        <p14:creationId xmlns:p14="http://schemas.microsoft.com/office/powerpoint/2010/main" val="149353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384720"/>
            <a:ext cx="7886700" cy="1325563"/>
          </a:xfrm>
        </p:spPr>
        <p:txBody>
          <a:bodyPr/>
          <a:lstStyle/>
          <a:p>
            <a:pPr algn="ctr"/>
            <a:r>
              <a:rPr lang="ar-SA" b="1" dirty="0" smtClean="0"/>
              <a:t>المكونات </a:t>
            </a:r>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340768"/>
            <a:ext cx="5040560" cy="4855875"/>
          </a:xfrm>
          <a:prstGeom prst="rect">
            <a:avLst/>
          </a:prstGeom>
        </p:spPr>
      </p:pic>
    </p:spTree>
    <p:extLst>
      <p:ext uri="{BB962C8B-B14F-4D97-AF65-F5344CB8AC3E}">
        <p14:creationId xmlns:p14="http://schemas.microsoft.com/office/powerpoint/2010/main" val="170542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3355"/>
            <a:ext cx="7886700" cy="1142009"/>
          </a:xfrm>
        </p:spPr>
        <p:txBody>
          <a:bodyPr/>
          <a:lstStyle/>
          <a:p>
            <a:pPr algn="ctr" fontAlgn="base"/>
            <a:r>
              <a:rPr lang="ar-SA" b="1" dirty="0" smtClean="0"/>
              <a:t>استراتيجية  وسياسات عمل إدارة البيانات البحثية</a:t>
            </a:r>
            <a:br>
              <a:rPr lang="ar-SA" b="1" dirty="0" smtClean="0"/>
            </a:br>
            <a:endParaRPr lang="en-GB" b="1" dirty="0"/>
          </a:p>
        </p:txBody>
      </p:sp>
      <p:sp>
        <p:nvSpPr>
          <p:cNvPr id="3" name="Content Placeholder 2"/>
          <p:cNvSpPr>
            <a:spLocks noGrp="1"/>
          </p:cNvSpPr>
          <p:nvPr>
            <p:ph idx="1"/>
          </p:nvPr>
        </p:nvSpPr>
        <p:spPr>
          <a:xfrm>
            <a:off x="628650" y="1844823"/>
            <a:ext cx="7886700" cy="4332139"/>
          </a:xfrm>
        </p:spPr>
        <p:txBody>
          <a:bodyPr>
            <a:normAutofit/>
          </a:bodyPr>
          <a:lstStyle/>
          <a:p>
            <a:pPr algn="r" rtl="1" fontAlgn="base">
              <a:spcAft>
                <a:spcPts val="600"/>
              </a:spcAft>
            </a:pPr>
            <a:r>
              <a:rPr lang="ar-SA" sz="2000" dirty="0" smtClean="0"/>
              <a:t>تطوير استراتيجية </a:t>
            </a:r>
            <a:endParaRPr lang="en-GB" sz="2000" dirty="0" smtClean="0"/>
          </a:p>
          <a:p>
            <a:pPr lvl="1" algn="r" rtl="1" fontAlgn="base">
              <a:spcAft>
                <a:spcPts val="600"/>
              </a:spcAft>
            </a:pPr>
            <a:r>
              <a:rPr lang="ar-SA" sz="2000" dirty="0" smtClean="0"/>
              <a:t>فهم وضعك الحالي وأين تتجه في تحديد استراتيجيتك. </a:t>
            </a:r>
            <a:endParaRPr lang="en-GB" sz="2000" dirty="0"/>
          </a:p>
          <a:p>
            <a:pPr lvl="1" algn="r" rtl="1" fontAlgn="base">
              <a:spcAft>
                <a:spcPts val="600"/>
              </a:spcAft>
            </a:pPr>
            <a:r>
              <a:rPr lang="ar-SA" sz="2000" dirty="0" smtClean="0"/>
              <a:t>تخطيط برنامج  النشاطات لتسليم البينة التحتية والخدمات. </a:t>
            </a:r>
            <a:endParaRPr lang="en-GB" sz="2000" dirty="0" smtClean="0"/>
          </a:p>
          <a:p>
            <a:pPr algn="r" rtl="1" fontAlgn="base">
              <a:spcAft>
                <a:spcPts val="600"/>
              </a:spcAft>
            </a:pPr>
            <a:r>
              <a:rPr lang="ar-SA" sz="2000" dirty="0" smtClean="0"/>
              <a:t>تطوير سياسات العمل </a:t>
            </a:r>
            <a:endParaRPr lang="en-GB" sz="2000" dirty="0"/>
          </a:p>
          <a:p>
            <a:pPr lvl="1" algn="r" rtl="1" fontAlgn="base">
              <a:spcAft>
                <a:spcPts val="600"/>
              </a:spcAft>
            </a:pPr>
            <a:r>
              <a:rPr lang="ar-SA" sz="2000" dirty="0" smtClean="0"/>
              <a:t>صياغة سياسات العمل بالاستناد على الدوافع الخارجية والسياق المحلي لإنشاء المفاهيم الرئيسية لإدارة البيانات البحثية. </a:t>
            </a:r>
            <a:endParaRPr lang="en-GB" sz="2000" dirty="0"/>
          </a:p>
          <a:p>
            <a:pPr lvl="1" algn="r" rtl="1" fontAlgn="base">
              <a:spcAft>
                <a:spcPts val="600"/>
              </a:spcAft>
            </a:pPr>
            <a:r>
              <a:rPr lang="ar-SA" sz="2000" dirty="0" smtClean="0"/>
              <a:t>المصادقة على سياسات العمل ثم اجراء الدراسات التجريبية والعمل التوعوي للمساعدة على التنفيذ. </a:t>
            </a:r>
            <a:endParaRPr lang="en-GB" sz="2000" dirty="0"/>
          </a:p>
          <a:p>
            <a:pPr lvl="1" algn="r" rtl="1" fontAlgn="base">
              <a:spcAft>
                <a:spcPts val="600"/>
              </a:spcAft>
            </a:pPr>
            <a:r>
              <a:rPr lang="ar-SA" sz="2000" dirty="0" smtClean="0"/>
              <a:t>التشاور </a:t>
            </a:r>
            <a:r>
              <a:rPr lang="ar-SA" sz="2000" dirty="0"/>
              <a:t>على نطاق واسع للحصول على توافق في الآراء وتأمين </a:t>
            </a:r>
            <a:r>
              <a:rPr lang="ar-SA" sz="2000" dirty="0" smtClean="0"/>
              <a:t>الدعم.</a:t>
            </a:r>
            <a:endParaRPr lang="en-GB" sz="2000" dirty="0"/>
          </a:p>
        </p:txBody>
      </p:sp>
    </p:spTree>
    <p:extLst>
      <p:ext uri="{BB962C8B-B14F-4D97-AF65-F5344CB8AC3E}">
        <p14:creationId xmlns:p14="http://schemas.microsoft.com/office/powerpoint/2010/main" val="3749385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89" y="812767"/>
            <a:ext cx="8047806" cy="648073"/>
          </a:xfrm>
        </p:spPr>
        <p:txBody>
          <a:bodyPr>
            <a:normAutofit/>
          </a:bodyPr>
          <a:lstStyle/>
          <a:p>
            <a:pPr algn="ctr">
              <a:lnSpc>
                <a:spcPct val="100000"/>
              </a:lnSpc>
            </a:pPr>
            <a:r>
              <a:rPr lang="ar-SA" sz="2700" dirty="0" smtClean="0"/>
              <a:t>سياسة إدارة البيانات البحثية – مشروع </a:t>
            </a:r>
            <a:endParaRPr lang="en-GB" dirty="0"/>
          </a:p>
        </p:txBody>
      </p:sp>
      <p:sp>
        <p:nvSpPr>
          <p:cNvPr id="3" name="Content Placeholder 2"/>
          <p:cNvSpPr>
            <a:spLocks noGrp="1"/>
          </p:cNvSpPr>
          <p:nvPr>
            <p:ph idx="1"/>
          </p:nvPr>
        </p:nvSpPr>
        <p:spPr>
          <a:xfrm>
            <a:off x="0" y="1304645"/>
            <a:ext cx="6416586" cy="4687523"/>
          </a:xfrm>
        </p:spPr>
        <p:txBody>
          <a:bodyPr>
            <a:noAutofit/>
          </a:bodyPr>
          <a:lstStyle/>
          <a:p>
            <a:pPr algn="r" rtl="1"/>
            <a:r>
              <a:rPr lang="ar-SA" sz="1800" dirty="0" smtClean="0"/>
              <a:t>ادوات افضل الممارسات لإدارة </a:t>
            </a:r>
          </a:p>
          <a:p>
            <a:pPr algn="r" rtl="1"/>
            <a:r>
              <a:rPr lang="ar-SA" sz="1800" dirty="0" smtClean="0"/>
              <a:t>البيانات البحثية </a:t>
            </a:r>
            <a:endParaRPr lang="en-GB" sz="1800" dirty="0" smtClean="0"/>
          </a:p>
          <a:p>
            <a:pPr lvl="1" algn="r" rtl="1"/>
            <a:r>
              <a:rPr lang="ar-SA" b="1" dirty="0" smtClean="0"/>
              <a:t>23 دراسة حالة تغطي سياسات العمل والتوعية والتكلفة ونموذج سياسة عمل إدارة البيانات البحثية </a:t>
            </a:r>
            <a:endParaRPr lang="en-GB" b="1" dirty="0"/>
          </a:p>
          <a:p>
            <a:pPr algn="r" rtl="1"/>
            <a:r>
              <a:rPr lang="ar-SA" sz="1800" dirty="0" smtClean="0"/>
              <a:t>مخطط تقييم سياسات عمل إدارة البيانات البحثية </a:t>
            </a:r>
            <a:endParaRPr lang="en-GB" sz="1800" dirty="0" smtClean="0"/>
          </a:p>
          <a:p>
            <a:pPr lvl="1" algn="r" rtl="1"/>
            <a:r>
              <a:rPr lang="ar-SA" dirty="0" smtClean="0"/>
              <a:t>40 سياسة أوروبية لإدارة البيانات البحثية </a:t>
            </a:r>
            <a:endParaRPr lang="en-GB" dirty="0" smtClean="0"/>
          </a:p>
          <a:p>
            <a:pPr lvl="1" algn="r" rtl="1"/>
            <a:r>
              <a:rPr lang="ar-SA" dirty="0" smtClean="0"/>
              <a:t>نظرة عامة عن المكون </a:t>
            </a:r>
            <a:endParaRPr lang="en-GB" b="1" dirty="0"/>
          </a:p>
          <a:p>
            <a:pPr algn="r" rtl="1"/>
            <a:endParaRPr lang="ar-SA" sz="1600" b="1" dirty="0" smtClean="0"/>
          </a:p>
          <a:p>
            <a:pPr algn="r" rtl="1"/>
            <a:r>
              <a:rPr lang="ar-SA" sz="1600" b="1" dirty="0" smtClean="0"/>
              <a:t>العناصر الرئيسية لسياسة إدارة البيانات البحثية </a:t>
            </a:r>
            <a:endParaRPr lang="en-GB" sz="1600" b="1" dirty="0"/>
          </a:p>
          <a:p>
            <a:pPr lvl="1" algn="r" rtl="1"/>
            <a:r>
              <a:rPr lang="ar-SA" sz="1600" dirty="0" smtClean="0"/>
              <a:t>القالب مفيد ل </a:t>
            </a:r>
            <a:endParaRPr lang="en-GB" sz="1600" dirty="0" smtClean="0"/>
          </a:p>
          <a:p>
            <a:pPr lvl="2" algn="r" rtl="1"/>
            <a:r>
              <a:rPr lang="ar-SA" sz="1600" dirty="0" smtClean="0"/>
              <a:t>تحديد بيانات البحث </a:t>
            </a:r>
            <a:endParaRPr lang="en-GB" sz="1600" dirty="0" smtClean="0"/>
          </a:p>
          <a:p>
            <a:pPr lvl="2" algn="r" rtl="1"/>
            <a:r>
              <a:rPr lang="ar-SA" sz="1600" dirty="0" smtClean="0"/>
              <a:t>شرح ماهية إدارة البيانات البحثية </a:t>
            </a:r>
            <a:endParaRPr lang="en-GB" sz="1600" dirty="0" smtClean="0"/>
          </a:p>
          <a:p>
            <a:pPr lvl="2" algn="r" rtl="1"/>
            <a:r>
              <a:rPr lang="ar-SA" sz="1600" dirty="0" smtClean="0"/>
              <a:t>تحديد سير عمل إدارة البيانات البحثية </a:t>
            </a:r>
            <a:endParaRPr lang="en-GB" sz="1600" dirty="0" smtClean="0"/>
          </a:p>
          <a:p>
            <a:pPr lvl="2" algn="r" rtl="1"/>
            <a:r>
              <a:rPr lang="ar-SA" sz="1600" dirty="0" smtClean="0"/>
              <a:t>معلومات عن متطلبات المانح </a:t>
            </a:r>
            <a:endParaRPr lang="en-GB" sz="1600" dirty="0" smtClean="0"/>
          </a:p>
          <a:p>
            <a:pPr lvl="2" algn="r" rtl="1"/>
            <a:r>
              <a:rPr lang="ar-SA" sz="1600" dirty="0" smtClean="0"/>
              <a:t>تحديد الجوانب القانونية والأخلاقية  </a:t>
            </a:r>
            <a:endParaRPr lang="en-GB"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784168"/>
            <a:ext cx="1280699" cy="18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76256" y="2708920"/>
            <a:ext cx="2825838" cy="400110"/>
          </a:xfrm>
          <a:prstGeom prst="rect">
            <a:avLst/>
          </a:prstGeom>
          <a:noFill/>
        </p:spPr>
        <p:txBody>
          <a:bodyPr wrap="square" rtlCol="0">
            <a:spAutoFit/>
          </a:bodyPr>
          <a:lstStyle/>
          <a:p>
            <a:r>
              <a:rPr lang="en-GB" sz="1000" dirty="0">
                <a:hlinkClick r:id="rId4"/>
              </a:rPr>
              <a:t>http://learn-rdm.eu/wp-content/uploads/RDMToolkit.pdf</a:t>
            </a:r>
            <a:r>
              <a:rPr lang="en-GB" sz="1000" dirty="0"/>
              <a:t> </a:t>
            </a:r>
          </a:p>
        </p:txBody>
      </p:sp>
      <p:sp>
        <p:nvSpPr>
          <p:cNvPr id="7" name="Rectangle 6"/>
          <p:cNvSpPr/>
          <p:nvPr/>
        </p:nvSpPr>
        <p:spPr>
          <a:xfrm>
            <a:off x="4272905" y="5805264"/>
            <a:ext cx="4690746" cy="430887"/>
          </a:xfrm>
          <a:prstGeom prst="rect">
            <a:avLst/>
          </a:prstGeom>
        </p:spPr>
        <p:txBody>
          <a:bodyPr wrap="square">
            <a:spAutoFit/>
          </a:bodyPr>
          <a:lstStyle/>
          <a:p>
            <a:r>
              <a:rPr lang="en-GB" sz="1100" dirty="0">
                <a:hlinkClick r:id="rId5"/>
              </a:rPr>
              <a:t>http://</a:t>
            </a:r>
            <a:r>
              <a:rPr lang="en-GB" sz="1100" dirty="0" smtClean="0">
                <a:hlinkClick r:id="rId5"/>
              </a:rPr>
              <a:t>learn-rdm.eu/wp-content/uploads/red_LEARN_Elements_of_the_Content_of_a_RDM_Policy.pdf</a:t>
            </a:r>
            <a:r>
              <a:rPr lang="en-GB" sz="1100" dirty="0" smtClean="0"/>
              <a:t> </a:t>
            </a:r>
            <a:endParaRPr lang="en-GB" sz="1100"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1" y="3240746"/>
            <a:ext cx="2239284" cy="248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29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17" y="745504"/>
            <a:ext cx="7886700" cy="1070001"/>
          </a:xfrm>
        </p:spPr>
        <p:txBody>
          <a:bodyPr/>
          <a:lstStyle/>
          <a:p>
            <a:pPr algn="ctr"/>
            <a:r>
              <a:rPr lang="ar-SA" dirty="0" smtClean="0"/>
              <a:t>استراتيجية وسياسة عمل إدارة البيانات البحثية </a:t>
            </a:r>
            <a:br>
              <a:rPr lang="ar-SA" dirty="0" smtClean="0"/>
            </a:br>
            <a:r>
              <a:rPr lang="ar-SA" dirty="0" smtClean="0"/>
              <a:t> </a:t>
            </a:r>
            <a:endParaRPr lang="en-GB" sz="2400" dirty="0"/>
          </a:p>
        </p:txBody>
      </p:sp>
      <p:sp>
        <p:nvSpPr>
          <p:cNvPr id="3" name="Content Placeholder 2"/>
          <p:cNvSpPr>
            <a:spLocks noGrp="1"/>
          </p:cNvSpPr>
          <p:nvPr>
            <p:ph idx="1"/>
          </p:nvPr>
        </p:nvSpPr>
        <p:spPr>
          <a:xfrm>
            <a:off x="628650" y="1988839"/>
            <a:ext cx="7886700" cy="4188123"/>
          </a:xfrm>
        </p:spPr>
        <p:txBody>
          <a:bodyPr/>
          <a:lstStyle/>
          <a:p>
            <a:pPr algn="r" rtl="1"/>
            <a:r>
              <a:rPr lang="ar-SA" dirty="0" smtClean="0"/>
              <a:t>سيتم مناقشة هذا الموضوع بالتفصيل لاحقا من قبل جوي </a:t>
            </a:r>
            <a:r>
              <a:rPr lang="ar-SA" dirty="0" err="1" smtClean="0"/>
              <a:t>ديفدسون</a:t>
            </a:r>
            <a:r>
              <a:rPr lang="ar-SA" dirty="0" smtClean="0"/>
              <a:t> </a:t>
            </a:r>
          </a:p>
          <a:p>
            <a:pPr algn="r" rtl="1"/>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algn="r" rtl="1"/>
            <a:r>
              <a:rPr lang="ar-SA" dirty="0" smtClean="0"/>
              <a:t>سنقوم بتطوير نموذج الأعمال يوم الجمعة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01111610"/>
              </p:ext>
            </p:extLst>
          </p:nvPr>
        </p:nvGraphicFramePr>
        <p:xfrm>
          <a:off x="628650" y="2649609"/>
          <a:ext cx="7632848" cy="1409558"/>
        </p:xfrm>
        <a:graphic>
          <a:graphicData uri="http://schemas.openxmlformats.org/drawingml/2006/table">
            <a:tbl>
              <a:tblPr/>
              <a:tblGrid>
                <a:gridCol w="2344375"/>
                <a:gridCol w="5288473"/>
              </a:tblGrid>
              <a:tr h="428501">
                <a:tc>
                  <a:txBody>
                    <a:bodyPr/>
                    <a:lstStyle/>
                    <a:p>
                      <a:pPr algn="just" rtl="0" fontAlgn="t">
                        <a:spcBef>
                          <a:spcPts val="0"/>
                        </a:spcBef>
                        <a:spcAft>
                          <a:spcPts val="0"/>
                        </a:spcAft>
                      </a:pPr>
                      <a:r>
                        <a:rPr lang="en-GB" sz="1800" b="0" i="0" u="none" strike="noStrike" dirty="0">
                          <a:solidFill>
                            <a:srgbClr val="000000"/>
                          </a:solidFill>
                          <a:effectLst/>
                          <a:latin typeface="Calibri"/>
                        </a:rPr>
                        <a:t>14.15-14.45</a:t>
                      </a:r>
                      <a:endParaRPr lang="en-GB" sz="2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ar-SA" sz="1800" b="0" i="0" u="none" strike="noStrike" dirty="0" smtClean="0">
                          <a:solidFill>
                            <a:srgbClr val="000000"/>
                          </a:solidFill>
                          <a:effectLst/>
                          <a:latin typeface="Calibri"/>
                        </a:rPr>
                        <a:t>تطوير السياسات لدعم</a:t>
                      </a:r>
                      <a:r>
                        <a:rPr lang="ar-SA" sz="1800" b="0" i="0" u="none" strike="noStrike" baseline="0" dirty="0" smtClean="0">
                          <a:solidFill>
                            <a:srgbClr val="000000"/>
                          </a:solidFill>
                          <a:effectLst/>
                          <a:latin typeface="Calibri"/>
                        </a:rPr>
                        <a:t> إدارة مخرجات البحوث</a:t>
                      </a:r>
                      <a:endParaRPr lang="en-GB" sz="2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65">
                <a:tc>
                  <a:txBody>
                    <a:bodyPr/>
                    <a:lstStyle/>
                    <a:p>
                      <a:pPr algn="just" rtl="0" fontAlgn="t">
                        <a:spcBef>
                          <a:spcPts val="0"/>
                        </a:spcBef>
                        <a:spcAft>
                          <a:spcPts val="0"/>
                        </a:spcAft>
                      </a:pPr>
                      <a:r>
                        <a:rPr lang="en-GB" sz="1800" b="0" i="0" u="none" strike="noStrike">
                          <a:solidFill>
                            <a:srgbClr val="000000"/>
                          </a:solidFill>
                          <a:effectLst/>
                          <a:latin typeface="Calibri"/>
                        </a:rPr>
                        <a:t>14.45 - 15.00</a:t>
                      </a:r>
                      <a:endParaRPr lang="en-GB" sz="2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ar-SA" sz="1800" b="0" i="1" u="none" strike="noStrike" dirty="0" smtClean="0">
                          <a:solidFill>
                            <a:srgbClr val="000000"/>
                          </a:solidFill>
                          <a:effectLst/>
                          <a:latin typeface="Calibri"/>
                        </a:rPr>
                        <a:t>استراحة </a:t>
                      </a:r>
                      <a:endParaRPr lang="en-GB" sz="2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37">
                <a:tc>
                  <a:txBody>
                    <a:bodyPr/>
                    <a:lstStyle/>
                    <a:p>
                      <a:pPr algn="just" rtl="0" fontAlgn="t">
                        <a:spcBef>
                          <a:spcPts val="0"/>
                        </a:spcBef>
                        <a:spcAft>
                          <a:spcPts val="0"/>
                        </a:spcAft>
                      </a:pPr>
                      <a:r>
                        <a:rPr lang="en-GB" sz="1800" b="0" i="0" u="none" strike="noStrike" dirty="0">
                          <a:solidFill>
                            <a:srgbClr val="000000"/>
                          </a:solidFill>
                          <a:effectLst/>
                          <a:latin typeface="Calibri"/>
                        </a:rPr>
                        <a:t>15.00 - 16.00 </a:t>
                      </a:r>
                      <a:endParaRPr lang="en-GB" sz="2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ar-SA" sz="1800" b="0" i="0" u="none" strike="noStrike" dirty="0" smtClean="0">
                          <a:solidFill>
                            <a:srgbClr val="000000"/>
                          </a:solidFill>
                          <a:effectLst/>
                          <a:latin typeface="+mn-lt"/>
                        </a:rPr>
                        <a:t>استكمال تطوير السياسات لدعم</a:t>
                      </a:r>
                      <a:r>
                        <a:rPr lang="ar-SA" sz="1800" b="0" i="0" u="none" strike="noStrike" baseline="0" dirty="0" smtClean="0">
                          <a:solidFill>
                            <a:srgbClr val="000000"/>
                          </a:solidFill>
                          <a:effectLst/>
                          <a:latin typeface="+mn-lt"/>
                        </a:rPr>
                        <a:t> إدارة مخرجات البحوث </a:t>
                      </a:r>
                      <a:endParaRPr lang="en-GB" sz="2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238500" y="3354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2510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8011"/>
            <a:ext cx="7886700" cy="812678"/>
          </a:xfrm>
        </p:spPr>
        <p:txBody>
          <a:bodyPr>
            <a:normAutofit fontScale="90000"/>
          </a:bodyPr>
          <a:lstStyle/>
          <a:p>
            <a:pPr algn="ctr"/>
            <a:r>
              <a:rPr lang="ar-SA" b="1" dirty="0" smtClean="0"/>
              <a:t>خطط العمل والاستدامة </a:t>
            </a:r>
            <a:br>
              <a:rPr lang="ar-SA" b="1" dirty="0" smtClean="0"/>
            </a:br>
            <a:r>
              <a:rPr lang="ar-SA" b="1" dirty="0" smtClean="0"/>
              <a:t> </a:t>
            </a:r>
            <a:endParaRPr lang="en-GB" sz="2400" dirty="0"/>
          </a:p>
        </p:txBody>
      </p:sp>
      <p:sp>
        <p:nvSpPr>
          <p:cNvPr id="3" name="Content Placeholder 2"/>
          <p:cNvSpPr>
            <a:spLocks noGrp="1"/>
          </p:cNvSpPr>
          <p:nvPr>
            <p:ph idx="1"/>
          </p:nvPr>
        </p:nvSpPr>
        <p:spPr>
          <a:xfrm>
            <a:off x="637117" y="1988840"/>
            <a:ext cx="7886700" cy="4351338"/>
          </a:xfrm>
        </p:spPr>
        <p:txBody>
          <a:bodyPr>
            <a:normAutofit/>
          </a:bodyPr>
          <a:lstStyle/>
          <a:p>
            <a:pPr algn="r" rtl="1" fontAlgn="base">
              <a:spcAft>
                <a:spcPts val="600"/>
              </a:spcAft>
            </a:pPr>
            <a:r>
              <a:rPr lang="ar-SA" sz="2000" dirty="0" smtClean="0"/>
              <a:t>بناء </a:t>
            </a:r>
            <a:r>
              <a:rPr lang="ar-SA" sz="2000" dirty="0"/>
              <a:t>على استراتيجيتك، ضع خطة عمل مرحلية تغطي التوقعات لمدة 3 و 5 و 10 </a:t>
            </a:r>
            <a:r>
              <a:rPr lang="ar-SA" sz="2000" dirty="0" smtClean="0"/>
              <a:t>سنوات. </a:t>
            </a:r>
            <a:endParaRPr lang="en-GB" sz="2000" dirty="0"/>
          </a:p>
          <a:p>
            <a:pPr algn="r" rtl="1" fontAlgn="base">
              <a:spcAft>
                <a:spcPts val="600"/>
              </a:spcAft>
            </a:pPr>
            <a:r>
              <a:rPr lang="ar-SA" sz="2000" dirty="0" smtClean="0"/>
              <a:t>تحديد </a:t>
            </a:r>
            <a:r>
              <a:rPr lang="ar-SA" sz="2000" dirty="0"/>
              <a:t>التكاليف المتوقعة والمصروفات المخطط لها ، مع </a:t>
            </a:r>
            <a:r>
              <a:rPr lang="ar-SA" sz="2000" dirty="0" smtClean="0"/>
              <a:t>تحديد </a:t>
            </a:r>
            <a:r>
              <a:rPr lang="ar-SA" sz="2000" dirty="0"/>
              <a:t>السنة المالية التي </a:t>
            </a:r>
            <a:r>
              <a:rPr lang="ar-SA" sz="2000" dirty="0" smtClean="0"/>
              <a:t>ستتم النفقات فيها. </a:t>
            </a:r>
            <a:endParaRPr lang="en-GB" sz="2000" dirty="0"/>
          </a:p>
          <a:p>
            <a:pPr algn="r" rtl="1" fontAlgn="base">
              <a:spcAft>
                <a:spcPts val="600"/>
              </a:spcAft>
            </a:pPr>
            <a:r>
              <a:rPr lang="ar-SA" sz="2000" dirty="0" smtClean="0"/>
              <a:t>خد بعين الاعتبار </a:t>
            </a:r>
            <a:r>
              <a:rPr lang="ar-SA" sz="2000" dirty="0"/>
              <a:t>إمكانية استرداد أي تكاليف ، على سبيل المثال عن طريق فرض رسوم على </a:t>
            </a:r>
            <a:r>
              <a:rPr lang="ar-SA" sz="2000" dirty="0" smtClean="0"/>
              <a:t>الخدمات.</a:t>
            </a:r>
            <a:endParaRPr lang="en-GB" sz="2000" dirty="0"/>
          </a:p>
          <a:p>
            <a:pPr algn="r" rtl="1" fontAlgn="base">
              <a:spcAft>
                <a:spcPts val="600"/>
              </a:spcAft>
            </a:pPr>
            <a:r>
              <a:rPr lang="ar-SA" sz="2000" dirty="0" smtClean="0"/>
              <a:t>إجراء </a:t>
            </a:r>
            <a:r>
              <a:rPr lang="ar-SA" sz="2000" dirty="0"/>
              <a:t>تحليل للتكلفة / الفوائد للمساعدة في جعل </a:t>
            </a:r>
            <a:r>
              <a:rPr lang="ar-SA" sz="2000" dirty="0" smtClean="0"/>
              <a:t>الموضوع حالة الاستثمار.</a:t>
            </a:r>
            <a:endParaRPr lang="en-GB" sz="2000" dirty="0"/>
          </a:p>
          <a:p>
            <a:pPr algn="r" rtl="1" fontAlgn="base">
              <a:spcAft>
                <a:spcPts val="600"/>
              </a:spcAft>
            </a:pPr>
            <a:r>
              <a:rPr lang="ar-SA" sz="2000" dirty="0" smtClean="0"/>
              <a:t>معالجة </a:t>
            </a:r>
            <a:r>
              <a:rPr lang="ar-SA" sz="2000" dirty="0"/>
              <a:t>قضايا الاستدامة والتكاليف طويلة الأجل المرتبطة </a:t>
            </a:r>
            <a:r>
              <a:rPr lang="ar-SA" sz="2000" dirty="0" smtClean="0"/>
              <a:t>بها.</a:t>
            </a:r>
            <a:endParaRPr lang="en-GB" sz="2000" dirty="0"/>
          </a:p>
          <a:p>
            <a:pPr marL="0" indent="0" algn="r" rtl="1">
              <a:spcAft>
                <a:spcPts val="600"/>
              </a:spcAft>
              <a:buNone/>
            </a:pPr>
            <a:endParaRPr lang="en-GB" sz="2800" dirty="0"/>
          </a:p>
        </p:txBody>
      </p:sp>
      <p:pic>
        <p:nvPicPr>
          <p:cNvPr id="2050" name="Picture 2" descr="Znalezione obrazy dla zapytania bitcoi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371" y="4961334"/>
            <a:ext cx="1233901" cy="118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3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8924"/>
            <a:ext cx="7886700" cy="1046302"/>
          </a:xfrm>
        </p:spPr>
        <p:txBody>
          <a:bodyPr/>
          <a:lstStyle/>
          <a:p>
            <a:pPr algn="ctr"/>
            <a:r>
              <a:rPr lang="ar-SA" dirty="0" smtClean="0"/>
              <a:t>ادراك تكاليف تنظيم ومعالجة البيانات </a:t>
            </a:r>
            <a:br>
              <a:rPr lang="ar-SA" dirty="0" smtClean="0"/>
            </a:br>
            <a:endParaRPr lang="en-GB" sz="2000" dirty="0"/>
          </a:p>
        </p:txBody>
      </p:sp>
      <p:sp>
        <p:nvSpPr>
          <p:cNvPr id="3" name="Content Placeholder 2"/>
          <p:cNvSpPr>
            <a:spLocks noGrp="1"/>
          </p:cNvSpPr>
          <p:nvPr>
            <p:ph idx="1"/>
          </p:nvPr>
        </p:nvSpPr>
        <p:spPr>
          <a:xfrm>
            <a:off x="0" y="1298934"/>
            <a:ext cx="5329908" cy="4260131"/>
          </a:xfrm>
        </p:spPr>
        <p:txBody>
          <a:bodyPr>
            <a:noAutofit/>
          </a:bodyPr>
          <a:lstStyle/>
          <a:p>
            <a:pPr algn="r" rtl="1"/>
            <a:r>
              <a:rPr lang="ar-SA" sz="1800" dirty="0" smtClean="0"/>
              <a:t>تكلفة </a:t>
            </a:r>
            <a:r>
              <a:rPr lang="ar-SA" sz="1800" dirty="0"/>
              <a:t>تبادل تنظيم ومعالجة البيانات </a:t>
            </a:r>
            <a:endParaRPr lang="en-GB" sz="1800" dirty="0"/>
          </a:p>
          <a:p>
            <a:pPr lvl="1" algn="r" rtl="1"/>
            <a:r>
              <a:rPr lang="ar-SA" dirty="0" smtClean="0"/>
              <a:t>خطة لفهم و مقارنة التكاليف </a:t>
            </a:r>
            <a:endParaRPr lang="en-GB" dirty="0"/>
          </a:p>
          <a:p>
            <a:pPr algn="r" rtl="1"/>
            <a:r>
              <a:rPr lang="ar-SA" sz="1800" dirty="0" smtClean="0"/>
              <a:t>التعاون لتوضيح تكاليف تنظيم ومعالجة البيانات، تحليل نماذج التكاليف الحالية </a:t>
            </a:r>
            <a:endParaRPr lang="en-GB" sz="1800" dirty="0" smtClean="0"/>
          </a:p>
          <a:p>
            <a:pPr lvl="2" algn="r" rtl="1"/>
            <a:r>
              <a:rPr lang="ar-SA" sz="1800" dirty="0" smtClean="0"/>
              <a:t>تقييم 10 </a:t>
            </a:r>
            <a:endParaRPr lang="en-GB" sz="1800" dirty="0"/>
          </a:p>
          <a:p>
            <a:pPr lvl="2" algn="r" rtl="1"/>
            <a:r>
              <a:rPr lang="ar-SA" sz="1800" dirty="0" smtClean="0"/>
              <a:t>78 معيار للتقييم </a:t>
            </a:r>
            <a:endParaRPr lang="en-GB" sz="1800" dirty="0" smtClean="0"/>
          </a:p>
          <a:p>
            <a:pPr lvl="2" algn="r" rtl="1"/>
            <a:r>
              <a:rPr lang="ar-SA" sz="1800" dirty="0" smtClean="0"/>
              <a:t>انت تقررايهما الأفضل لك</a:t>
            </a:r>
            <a:endParaRPr lang="en-GB" sz="1800" dirty="0" smtClean="0"/>
          </a:p>
          <a:p>
            <a:pPr algn="r" rtl="1"/>
            <a:r>
              <a:rPr lang="ar-SA" sz="1800" dirty="0" smtClean="0"/>
              <a:t>وصف محركات التكاليف </a:t>
            </a:r>
            <a:endParaRPr lang="en-GB" sz="1800" dirty="0" smtClean="0"/>
          </a:p>
          <a:p>
            <a:pPr lvl="1" algn="r" rtl="1"/>
            <a:r>
              <a:rPr lang="ar-SA" dirty="0" smtClean="0"/>
              <a:t>مباشرة </a:t>
            </a:r>
            <a:endParaRPr lang="en-GB" dirty="0" smtClean="0"/>
          </a:p>
          <a:p>
            <a:pPr lvl="2" algn="r" rtl="1"/>
            <a:r>
              <a:rPr lang="ar-SA" sz="1800" dirty="0" smtClean="0"/>
              <a:t>التخزين </a:t>
            </a:r>
            <a:endParaRPr lang="en-GB" sz="1800" dirty="0" smtClean="0"/>
          </a:p>
          <a:p>
            <a:pPr lvl="1" algn="r" rtl="1"/>
            <a:r>
              <a:rPr lang="ar-SA" dirty="0" smtClean="0"/>
              <a:t>غير مباشرة </a:t>
            </a:r>
            <a:endParaRPr lang="en-GB" dirty="0" smtClean="0"/>
          </a:p>
          <a:p>
            <a:pPr lvl="2" algn="r" rtl="1"/>
            <a:r>
              <a:rPr lang="ar-SA" sz="1800" dirty="0" smtClean="0"/>
              <a:t>الجودة والثقة </a:t>
            </a:r>
            <a:endParaRPr lang="en-GB" sz="1800" dirty="0" smtClean="0"/>
          </a:p>
          <a:p>
            <a:pPr lvl="2" algn="r" rtl="1"/>
            <a:r>
              <a:rPr lang="ar-SA" sz="1800" dirty="0" smtClean="0"/>
              <a:t>السمعة والمخاطر </a:t>
            </a:r>
            <a:endParaRPr lang="en-GB" sz="1800" dirty="0"/>
          </a:p>
          <a:p>
            <a:pPr algn="r" rtl="1"/>
            <a:r>
              <a:rPr lang="ar-SA" sz="1800" dirty="0" smtClean="0"/>
              <a:t>تخطيط الاستدامة </a:t>
            </a:r>
            <a:endParaRPr lang="en-GB" sz="1800" dirty="0" smtClean="0"/>
          </a:p>
          <a:p>
            <a:pPr lvl="1" algn="r" rtl="1"/>
            <a:r>
              <a:rPr lang="ar-SA" dirty="0" smtClean="0"/>
              <a:t>من </a:t>
            </a:r>
            <a:r>
              <a:rPr lang="ar-SA" dirty="0"/>
              <a:t>نماذج التكلفة الى نماذج الاعمال</a:t>
            </a:r>
            <a:endParaRPr lang="en-GB" dirty="0" smtClean="0"/>
          </a:p>
          <a:p>
            <a:pPr algn="r" rtl="1"/>
            <a:r>
              <a:rPr lang="ar-SA" sz="1800" dirty="0" smtClean="0"/>
              <a:t>الاستناد </a:t>
            </a:r>
            <a:r>
              <a:rPr lang="ar-SA" sz="1800" dirty="0"/>
              <a:t>على مخططات نموذج الاعمال </a:t>
            </a:r>
            <a:endParaRPr lang="en-GB" sz="1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312" y="3231686"/>
            <a:ext cx="3286603" cy="249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78608" y="5805264"/>
            <a:ext cx="3533083" cy="369332"/>
          </a:xfrm>
          <a:prstGeom prst="rect">
            <a:avLst/>
          </a:prstGeom>
        </p:spPr>
        <p:txBody>
          <a:bodyPr wrap="none">
            <a:spAutoFit/>
          </a:bodyPr>
          <a:lstStyle/>
          <a:p>
            <a:r>
              <a:rPr lang="en-GB" dirty="0">
                <a:hlinkClick r:id="rId4"/>
              </a:rPr>
              <a:t>http://www.curationexchange.org</a:t>
            </a:r>
            <a:r>
              <a:rPr lang="en-GB" dirty="0" smtClean="0">
                <a:hlinkClick r:id="rId4"/>
              </a:rPr>
              <a:t>/</a:t>
            </a:r>
            <a:r>
              <a:rPr lang="en-GB" dirty="0" smtClean="0"/>
              <a:t> </a:t>
            </a:r>
            <a:endParaRPr lang="en-GB" dirty="0"/>
          </a:p>
        </p:txBody>
      </p:sp>
      <p:pic>
        <p:nvPicPr>
          <p:cNvPr id="3076" name="Picture 4" descr="Znalezione obrazy dla zapytania 4c proje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1412776"/>
            <a:ext cx="1152128" cy="123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0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2736"/>
            <a:ext cx="7886700" cy="637953"/>
          </a:xfrm>
        </p:spPr>
        <p:txBody>
          <a:bodyPr>
            <a:normAutofit fontScale="90000"/>
          </a:bodyPr>
          <a:lstStyle/>
          <a:p>
            <a:pPr algn="ctr"/>
            <a:r>
              <a:rPr lang="ar-SA" b="1" dirty="0" smtClean="0"/>
              <a:t>الارشاد والتدريب والدعم </a:t>
            </a:r>
            <a:br>
              <a:rPr lang="ar-SA" b="1" dirty="0" smtClean="0"/>
            </a:br>
            <a:r>
              <a:rPr lang="en-GB" sz="2200" b="1" dirty="0"/>
              <a:t/>
            </a:r>
            <a:br>
              <a:rPr lang="en-GB" sz="2200" b="1" dirty="0"/>
            </a:br>
            <a:endParaRPr lang="en-GB" sz="2200" dirty="0"/>
          </a:p>
        </p:txBody>
      </p:sp>
      <p:sp>
        <p:nvSpPr>
          <p:cNvPr id="3" name="Content Placeholder 2"/>
          <p:cNvSpPr>
            <a:spLocks noGrp="1"/>
          </p:cNvSpPr>
          <p:nvPr>
            <p:ph idx="1"/>
          </p:nvPr>
        </p:nvSpPr>
        <p:spPr>
          <a:xfrm>
            <a:off x="628650" y="1690689"/>
            <a:ext cx="7886700" cy="4486274"/>
          </a:xfrm>
        </p:spPr>
        <p:txBody>
          <a:bodyPr>
            <a:normAutofit/>
          </a:bodyPr>
          <a:lstStyle/>
          <a:p>
            <a:pPr algn="r" rtl="1" fontAlgn="base"/>
            <a:r>
              <a:rPr lang="ar-SA" sz="1800" dirty="0" smtClean="0"/>
              <a:t>تجميع تفاصيل الدعم المؤسسي الحالي لتوفير موقع الكتروني واحد ومشترك لإرشادات إدارة البيانات البحثية</a:t>
            </a:r>
            <a:r>
              <a:rPr lang="en-US" sz="1800" dirty="0" smtClean="0"/>
              <a:t>.</a:t>
            </a:r>
            <a:endParaRPr lang="en-GB" sz="1800" dirty="0"/>
          </a:p>
          <a:p>
            <a:pPr algn="r" rtl="1" fontAlgn="base"/>
            <a:r>
              <a:rPr lang="ar-SA" sz="1800" dirty="0" smtClean="0"/>
              <a:t>تنسيق </a:t>
            </a:r>
            <a:r>
              <a:rPr lang="ar-SA" sz="1800" dirty="0"/>
              <a:t>توفير الدعم ، إما من خلال مكتب مساعدة مركزي أومن خلال جهات اتصال ذات علامات إرشادية </a:t>
            </a:r>
            <a:r>
              <a:rPr lang="ar-SA" sz="1800" dirty="0" smtClean="0"/>
              <a:t>جيدة</a:t>
            </a:r>
            <a:r>
              <a:rPr lang="en-US" sz="1800" dirty="0" smtClean="0"/>
              <a:t>.</a:t>
            </a:r>
            <a:endParaRPr lang="en-GB" sz="1800" dirty="0"/>
          </a:p>
          <a:p>
            <a:pPr algn="r" rtl="1" fontAlgn="base"/>
            <a:endParaRPr lang="en-GB" sz="1800" dirty="0"/>
          </a:p>
          <a:p>
            <a:pPr algn="r" rtl="1" fontAlgn="base"/>
            <a:r>
              <a:rPr lang="ar-SA" sz="1800" dirty="0" smtClean="0"/>
              <a:t>توفير التدريب على اداره البيانات البحثية لدعم الباحثين وإعادة تدريب الموظفين</a:t>
            </a:r>
            <a:r>
              <a:rPr lang="en-US" sz="1800" dirty="0" smtClean="0"/>
              <a:t>.</a:t>
            </a:r>
            <a:r>
              <a:rPr lang="ar-SA" sz="1800" dirty="0" smtClean="0"/>
              <a:t>  </a:t>
            </a:r>
          </a:p>
          <a:p>
            <a:pPr algn="r" rtl="1" fontAlgn="base"/>
            <a:r>
              <a:rPr lang="ar-SA" sz="1800" dirty="0" smtClean="0"/>
              <a:t>توفير خدمات استشارية أكثر تعمقا</a:t>
            </a:r>
            <a:r>
              <a:rPr lang="en-US" sz="1800" dirty="0" smtClean="0"/>
              <a:t>.</a:t>
            </a:r>
            <a:r>
              <a:rPr lang="ar-SA" sz="1800" dirty="0" smtClean="0"/>
              <a:t> </a:t>
            </a:r>
            <a:endParaRPr lang="en-GB" sz="1800" dirty="0"/>
          </a:p>
        </p:txBody>
      </p:sp>
      <p:pic>
        <p:nvPicPr>
          <p:cNvPr id="4098" name="Picture 2" descr="Znalezione obrazy dla zapytania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293097"/>
            <a:ext cx="2176699"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MOR_presentation_template_TUWIE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ROMOR_presentation_template_TUWIEN</Template>
  <TotalTime>2284</TotalTime>
  <Words>1140</Words>
  <Application>Microsoft Office PowerPoint</Application>
  <PresentationFormat>On-screen Show (4:3)</PresentationFormat>
  <Paragraphs>207</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 Antiqua</vt:lpstr>
      <vt:lpstr>Calibri</vt:lpstr>
      <vt:lpstr>Calibri Light</vt:lpstr>
      <vt:lpstr>Times New Roman</vt:lpstr>
      <vt:lpstr>ROMOR_presentation_template_TUWIEN</vt:lpstr>
      <vt:lpstr>PowerPoint Presentation</vt:lpstr>
      <vt:lpstr>Agendaأجندة العمل  </vt:lpstr>
      <vt:lpstr>المكونات </vt:lpstr>
      <vt:lpstr>استراتيجية  وسياسات عمل إدارة البيانات البحثية </vt:lpstr>
      <vt:lpstr>سياسة إدارة البيانات البحثية – مشروع </vt:lpstr>
      <vt:lpstr>استراتيجية وسياسة عمل إدارة البيانات البحثية   </vt:lpstr>
      <vt:lpstr>خطط العمل والاستدامة   </vt:lpstr>
      <vt:lpstr>ادراك تكاليف تنظيم ومعالجة البيانات  </vt:lpstr>
      <vt:lpstr>الارشاد والتدريب والدعم   </vt:lpstr>
      <vt:lpstr>PowerPoint Presentation</vt:lpstr>
      <vt:lpstr>تصميم إدارة البيانات </vt:lpstr>
      <vt:lpstr>PowerPoint Presentation</vt:lpstr>
      <vt:lpstr>تصميم إدارة البيانات   </vt:lpstr>
      <vt:lpstr> تصميم إدارة البيانات </vt:lpstr>
      <vt:lpstr>إدارة البيانات النشطة   </vt:lpstr>
      <vt:lpstr>إدارة البيانات الحية/النشطة  Managing active data</vt:lpstr>
      <vt:lpstr>اختيار وتسليم البيانات  Data selection and handover </vt:lpstr>
      <vt:lpstr>اختيار وتسليم البيانات  Data selection and handover</vt:lpstr>
      <vt:lpstr>المستودعات الرقمية للبيانات  Data repositories</vt:lpstr>
      <vt:lpstr>مركز تغير المناخ- النمسا – مثال   </vt:lpstr>
      <vt:lpstr>فهرس البيانات </vt:lpstr>
      <vt:lpstr>More on metadata…المزيد عن البيانات الوصفية </vt:lpstr>
      <vt:lpstr>Conclusionsالاستنتاجات </vt:lpstr>
      <vt:lpstr>مناقشة جماعية  Group Discussion</vt:lpstr>
      <vt:lpstr>شكر وتقدير Acknowledgments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Outputs Management - what services are involved?  </dc:title>
  <dc:creator>Tomasz Miksa</dc:creator>
  <cp:lastModifiedBy>lamees shalash</cp:lastModifiedBy>
  <cp:revision>93</cp:revision>
  <dcterms:created xsi:type="dcterms:W3CDTF">2017-08-29T08:30:03Z</dcterms:created>
  <dcterms:modified xsi:type="dcterms:W3CDTF">2018-05-28T10:23:11Z</dcterms:modified>
</cp:coreProperties>
</file>