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4"/>
  </p:notesMasterIdLst>
  <p:sldIdLst>
    <p:sldId id="256" r:id="rId2"/>
    <p:sldId id="257" r:id="rId3"/>
    <p:sldId id="258" r:id="rId4"/>
    <p:sldId id="262" r:id="rId5"/>
    <p:sldId id="263" r:id="rId6"/>
    <p:sldId id="264" r:id="rId7"/>
    <p:sldId id="265" r:id="rId8"/>
    <p:sldId id="266" r:id="rId9"/>
    <p:sldId id="261" r:id="rId10"/>
    <p:sldId id="260" r:id="rId11"/>
    <p:sldId id="267" r:id="rId12"/>
    <p:sldId id="268" r:id="rId13"/>
    <p:sldId id="275" r:id="rId14"/>
    <p:sldId id="274" r:id="rId15"/>
    <p:sldId id="259" r:id="rId16"/>
    <p:sldId id="270" r:id="rId17"/>
    <p:sldId id="276" r:id="rId18"/>
    <p:sldId id="277" r:id="rId19"/>
    <p:sldId id="271" r:id="rId20"/>
    <p:sldId id="278" r:id="rId21"/>
    <p:sldId id="272" r:id="rId22"/>
    <p:sldId id="269"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2987"/>
  </p:normalViewPr>
  <p:slideViewPr>
    <p:cSldViewPr snapToGrid="0">
      <p:cViewPr varScale="1">
        <p:scale>
          <a:sx n="65" d="100"/>
          <a:sy n="65" d="100"/>
        </p:scale>
        <p:origin x="14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sr-Latn-BA" sz="1200" b="0" i="0" u="none" strike="noStrike" cap="none">
                <a:solidFill>
                  <a:schemeClr val="dk1"/>
                </a:solidFill>
                <a:latin typeface="Calibri"/>
                <a:ea typeface="Calibri"/>
                <a:cs typeface="Calibri"/>
                <a:sym typeface="Calibri"/>
              </a:rPr>
              <a:t>‹#›</a:t>
            </a:fld>
            <a:endParaRPr lang="sr-Latn-B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0237709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7156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499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7279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9492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6706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6556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2100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4352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6175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2938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537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27" name="Shape 12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3969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2437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3600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617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67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1299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720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3602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5034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5828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159494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143000" y="1122362"/>
            <a:ext cx="6858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45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750"/>
              </a:spcBef>
              <a:buClr>
                <a:schemeClr val="dk1"/>
              </a:buClr>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375"/>
              </a:spcBef>
              <a:buClr>
                <a:schemeClr val="dk1"/>
              </a:buClr>
              <a:buFont typeface="Arial"/>
              <a:buNone/>
              <a:defRPr sz="135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pic>
        <p:nvPicPr>
          <p:cNvPr id="21" name="Shape 21"/>
          <p:cNvPicPr preferRelativeResize="0"/>
          <p:nvPr/>
        </p:nvPicPr>
        <p:blipFill rotWithShape="1">
          <a:blip r:embed="rId2">
            <a:alphaModFix/>
          </a:blip>
          <a:srcRect/>
          <a:stretch/>
        </p:blipFill>
        <p:spPr>
          <a:xfrm>
            <a:off x="6991350" y="103821"/>
            <a:ext cx="2076449" cy="469264"/>
          </a:xfrm>
          <a:prstGeom prst="rect">
            <a:avLst/>
          </a:prstGeom>
          <a:noFill/>
          <a:ln>
            <a:noFill/>
          </a:ln>
        </p:spPr>
      </p:pic>
      <p:grpSp>
        <p:nvGrpSpPr>
          <p:cNvPr id="22" name="Shape 22"/>
          <p:cNvGrpSpPr/>
          <p:nvPr/>
        </p:nvGrpSpPr>
        <p:grpSpPr>
          <a:xfrm>
            <a:off x="110183" y="5333998"/>
            <a:ext cx="8915400" cy="1469325"/>
            <a:chOff x="110183" y="5333998"/>
            <a:chExt cx="8915400" cy="1469325"/>
          </a:xfrm>
        </p:grpSpPr>
        <p:sp>
          <p:nvSpPr>
            <p:cNvPr id="23" name="Shape 23"/>
            <p:cNvSpPr/>
            <p:nvPr/>
          </p:nvSpPr>
          <p:spPr>
            <a:xfrm>
              <a:off x="110183" y="5333998"/>
              <a:ext cx="8915400" cy="1469325"/>
            </a:xfrm>
            <a:prstGeom prst="rect">
              <a:avLst/>
            </a:prstGeom>
            <a:solidFill>
              <a:srgbClr val="B3C0DF"/>
            </a:solidFill>
            <a:ln w="12700" cap="flat" cmpd="sng">
              <a:solidFill>
                <a:srgbClr val="002060"/>
              </a:solidFill>
              <a:prstDash val="solid"/>
              <a:miter lim="800000"/>
              <a:headEnd type="none" w="med" len="med"/>
              <a:tailEnd type="none" w="med" len="med"/>
            </a:ln>
          </p:spPr>
          <p:txBody>
            <a:bodyPr lIns="91425" tIns="45700" rIns="91425" bIns="45700" anchor="ctr" anchorCtr="0">
              <a:noAutofit/>
            </a:bodyPr>
            <a:lstStyle/>
            <a:p>
              <a:pPr marL="0" marR="0" lvl="0" indent="0" algn="ctr" rtl="0">
                <a:lnSpc>
                  <a:spcPct val="107000"/>
                </a:lnSpc>
                <a:spcBef>
                  <a:spcPts val="0"/>
                </a:spcBef>
                <a:spcAft>
                  <a:spcPts val="0"/>
                </a:spcAft>
                <a:buClr>
                  <a:srgbClr val="072B62"/>
                </a:buClr>
                <a:buSzPct val="25000"/>
                <a:buFont typeface="Calibri"/>
                <a:buNone/>
              </a:pPr>
              <a:r>
                <a:rPr lang="sr-Latn-BA" sz="1100" b="1" i="0" u="none" strike="noStrike" cap="none">
                  <a:solidFill>
                    <a:srgbClr val="072B62"/>
                  </a:solidFill>
                  <a:latin typeface="Calibri"/>
                  <a:ea typeface="Calibri"/>
                  <a:cs typeface="Calibri"/>
                  <a:sym typeface="Calibri"/>
                </a:rPr>
                <a:t>Project number: 573700-EPP-1-2016-1-PS-EPPKA2-CBHE-JP</a:t>
              </a:r>
            </a:p>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just"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just" rtl="0">
                <a:lnSpc>
                  <a:spcPct val="107000"/>
                </a:lnSpc>
                <a:spcBef>
                  <a:spcPts val="0"/>
                </a:spcBef>
                <a:spcAft>
                  <a:spcPts val="0"/>
                </a:spcAft>
                <a:buClr>
                  <a:srgbClr val="072B62"/>
                </a:buClr>
                <a:buSzPct val="25000"/>
                <a:buFont typeface="Calibri"/>
                <a:buNone/>
              </a:pPr>
              <a:r>
                <a:rPr lang="sr-Latn-BA" sz="1100" b="1" i="0" u="none" strike="noStrike" cap="none">
                  <a:solidFill>
                    <a:srgbClr val="072B62"/>
                  </a:solidFill>
                  <a:latin typeface="Calibri"/>
                  <a:ea typeface="Calibri"/>
                  <a:cs typeface="Calibri"/>
                  <a:sym typeface="Calibri"/>
                </a:rPr>
                <a:t>This project has been co-funded with support from the European Commission. 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grpSp>
          <p:nvGrpSpPr>
            <p:cNvPr id="24" name="Shape 24"/>
            <p:cNvGrpSpPr/>
            <p:nvPr/>
          </p:nvGrpSpPr>
          <p:grpSpPr>
            <a:xfrm>
              <a:off x="3310583" y="5648182"/>
              <a:ext cx="2514600" cy="420479"/>
              <a:chOff x="4098901" y="2586871"/>
              <a:chExt cx="4053182" cy="594359"/>
            </a:xfrm>
          </p:grpSpPr>
          <p:sp>
            <p:nvSpPr>
              <p:cNvPr id="25" name="Shape 25"/>
              <p:cNvSpPr/>
              <p:nvPr/>
            </p:nvSpPr>
            <p:spPr>
              <a:xfrm>
                <a:off x="4107000" y="2586871"/>
                <a:ext cx="4045084" cy="594359"/>
              </a:xfrm>
              <a:prstGeom prst="rect">
                <a:avLst/>
              </a:prstGeom>
              <a:solidFill>
                <a:srgbClr val="B3C0DF"/>
              </a:solidFill>
              <a:ln w="12700" cap="flat" cmpd="sng">
                <a:solidFill>
                  <a:srgbClr val="364A7D"/>
                </a:solidFill>
                <a:prstDash val="solid"/>
                <a:miter lim="800000"/>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6" name="Shape 26" descr="IUGaza"/>
              <p:cNvPicPr preferRelativeResize="0"/>
              <p:nvPr/>
            </p:nvPicPr>
            <p:blipFill rotWithShape="1">
              <a:blip r:embed="rId3">
                <a:alphaModFix/>
              </a:blip>
              <a:srcRect l="73611" b="-2704"/>
              <a:stretch/>
            </p:blipFill>
            <p:spPr>
              <a:xfrm>
                <a:off x="4098901" y="2712719"/>
                <a:ext cx="411480" cy="411480"/>
              </a:xfrm>
              <a:prstGeom prst="rect">
                <a:avLst/>
              </a:prstGeom>
              <a:noFill/>
              <a:ln>
                <a:noFill/>
              </a:ln>
            </p:spPr>
          </p:pic>
          <p:pic>
            <p:nvPicPr>
              <p:cNvPr id="27" name="Shape 27" descr="الرئيسية"/>
              <p:cNvPicPr preferRelativeResize="0"/>
              <p:nvPr/>
            </p:nvPicPr>
            <p:blipFill rotWithShape="1">
              <a:blip r:embed="rId4">
                <a:alphaModFix/>
              </a:blip>
              <a:srcRect/>
              <a:stretch/>
            </p:blipFill>
            <p:spPr>
              <a:xfrm>
                <a:off x="4513944" y="2633472"/>
                <a:ext cx="865810" cy="493775"/>
              </a:xfrm>
              <a:prstGeom prst="rect">
                <a:avLst/>
              </a:prstGeom>
              <a:noFill/>
              <a:ln>
                <a:noFill/>
              </a:ln>
            </p:spPr>
          </p:pic>
          <p:pic>
            <p:nvPicPr>
              <p:cNvPr id="28" name="Shape 28" descr="‪Image‬‏"/>
              <p:cNvPicPr preferRelativeResize="0"/>
              <p:nvPr/>
            </p:nvPicPr>
            <p:blipFill rotWithShape="1">
              <a:blip r:embed="rId5">
                <a:alphaModFix/>
              </a:blip>
              <a:srcRect/>
              <a:stretch/>
            </p:blipFill>
            <p:spPr>
              <a:xfrm>
                <a:off x="5455919" y="2715767"/>
                <a:ext cx="411480" cy="413583"/>
              </a:xfrm>
              <a:prstGeom prst="rect">
                <a:avLst/>
              </a:prstGeom>
              <a:noFill/>
              <a:ln>
                <a:noFill/>
              </a:ln>
            </p:spPr>
          </p:pic>
          <p:pic>
            <p:nvPicPr>
              <p:cNvPr id="29" name="Shape 29" descr="Technische Universität Wien"/>
              <p:cNvPicPr preferRelativeResize="0"/>
              <p:nvPr/>
            </p:nvPicPr>
            <p:blipFill rotWithShape="1">
              <a:blip r:embed="rId6">
                <a:alphaModFix/>
              </a:blip>
              <a:srcRect r="87684"/>
              <a:stretch/>
            </p:blipFill>
            <p:spPr>
              <a:xfrm>
                <a:off x="5913119" y="2715767"/>
                <a:ext cx="411480" cy="411480"/>
              </a:xfrm>
              <a:prstGeom prst="rect">
                <a:avLst/>
              </a:prstGeom>
              <a:noFill/>
              <a:ln>
                <a:noFill/>
              </a:ln>
            </p:spPr>
          </p:pic>
          <p:pic>
            <p:nvPicPr>
              <p:cNvPr id="30" name="Shape 30" descr="Università degli Studi di Parma"/>
              <p:cNvPicPr preferRelativeResize="0"/>
              <p:nvPr/>
            </p:nvPicPr>
            <p:blipFill rotWithShape="1">
              <a:blip r:embed="rId7">
                <a:alphaModFix/>
              </a:blip>
              <a:srcRect r="84834"/>
              <a:stretch/>
            </p:blipFill>
            <p:spPr>
              <a:xfrm>
                <a:off x="6370319" y="2715767"/>
                <a:ext cx="411480" cy="411480"/>
              </a:xfrm>
              <a:prstGeom prst="rect">
                <a:avLst/>
              </a:prstGeom>
              <a:solidFill>
                <a:schemeClr val="accent1"/>
              </a:solidFill>
              <a:ln>
                <a:noFill/>
              </a:ln>
            </p:spPr>
          </p:pic>
          <p:pic>
            <p:nvPicPr>
              <p:cNvPr id="31" name="Shape 31" descr="‪Image‬‏"/>
              <p:cNvPicPr preferRelativeResize="0"/>
              <p:nvPr/>
            </p:nvPicPr>
            <p:blipFill rotWithShape="1">
              <a:blip r:embed="rId8">
                <a:alphaModFix/>
              </a:blip>
              <a:srcRect/>
              <a:stretch/>
            </p:blipFill>
            <p:spPr>
              <a:xfrm>
                <a:off x="6827520" y="2715767"/>
                <a:ext cx="411480" cy="411480"/>
              </a:xfrm>
              <a:prstGeom prst="rect">
                <a:avLst/>
              </a:prstGeom>
              <a:noFill/>
              <a:ln>
                <a:noFill/>
              </a:ln>
            </p:spPr>
          </p:pic>
          <p:pic>
            <p:nvPicPr>
              <p:cNvPr id="32" name="Shape 32" descr="http://www.ptuk.edu.ps/images/logo.png"/>
              <p:cNvPicPr preferRelativeResize="0"/>
              <p:nvPr/>
            </p:nvPicPr>
            <p:blipFill rotWithShape="1">
              <a:blip r:embed="rId9">
                <a:alphaModFix/>
              </a:blip>
              <a:srcRect r="70615"/>
              <a:stretch/>
            </p:blipFill>
            <p:spPr>
              <a:xfrm>
                <a:off x="7696200" y="2715767"/>
                <a:ext cx="411480" cy="411480"/>
              </a:xfrm>
              <a:prstGeom prst="rect">
                <a:avLst/>
              </a:prstGeom>
              <a:noFill/>
              <a:ln>
                <a:noFill/>
              </a:ln>
            </p:spPr>
          </p:pic>
          <p:pic>
            <p:nvPicPr>
              <p:cNvPr id="33" name="Shape 33" descr="University of Glasgow logo"/>
              <p:cNvPicPr preferRelativeResize="0"/>
              <p:nvPr/>
            </p:nvPicPr>
            <p:blipFill rotWithShape="1">
              <a:blip r:embed="rId10">
                <a:alphaModFix/>
              </a:blip>
              <a:srcRect t="-1" r="73449" b="1341"/>
              <a:stretch/>
            </p:blipFill>
            <p:spPr>
              <a:xfrm>
                <a:off x="7239000" y="2715767"/>
                <a:ext cx="411480" cy="411480"/>
              </a:xfrm>
              <a:prstGeom prst="rect">
                <a:avLst/>
              </a:prstGeom>
              <a:noFill/>
              <a:ln>
                <a:noFill/>
              </a:ln>
            </p:spPr>
          </p:pic>
        </p:grpSp>
      </p:grpSp>
      <p:cxnSp>
        <p:nvCxnSpPr>
          <p:cNvPr id="34" name="Shape 34"/>
          <p:cNvCxnSpPr/>
          <p:nvPr/>
        </p:nvCxnSpPr>
        <p:spPr>
          <a:xfrm>
            <a:off x="0" y="1219200"/>
            <a:ext cx="9144000" cy="0"/>
          </a:xfrm>
          <a:prstGeom prst="straightConnector1">
            <a:avLst/>
          </a:prstGeom>
          <a:noFill/>
          <a:ln w="25400" cap="flat" cmpd="sng">
            <a:solidFill>
              <a:srgbClr val="002060"/>
            </a:solidFill>
            <a:prstDash val="solid"/>
            <a:miter lim="800000"/>
            <a:headEnd type="none" w="med" len="med"/>
            <a:tailEnd type="none" w="med" len="med"/>
          </a:ln>
        </p:spPr>
      </p:cxnSp>
      <p:pic>
        <p:nvPicPr>
          <p:cNvPr id="35" name="Shape 35"/>
          <p:cNvPicPr preferRelativeResize="0"/>
          <p:nvPr/>
        </p:nvPicPr>
        <p:blipFill rotWithShape="1">
          <a:blip r:embed="rId11">
            <a:alphaModFix/>
          </a:blip>
          <a:srcRect/>
          <a:stretch/>
        </p:blipFill>
        <p:spPr>
          <a:xfrm>
            <a:off x="685462" y="533400"/>
            <a:ext cx="7773073" cy="652329"/>
          </a:xfrm>
          <a:prstGeom prst="rect">
            <a:avLst/>
          </a:prstGeom>
          <a:noFill/>
          <a:ln>
            <a:noFill/>
          </a:ln>
        </p:spPr>
      </p:pic>
      <p:pic>
        <p:nvPicPr>
          <p:cNvPr id="36" name="Shape 36"/>
          <p:cNvPicPr preferRelativeResize="0"/>
          <p:nvPr/>
        </p:nvPicPr>
        <p:blipFill rotWithShape="1">
          <a:blip r:embed="rId12">
            <a:alphaModFix/>
          </a:blip>
          <a:srcRect/>
          <a:stretch/>
        </p:blipFill>
        <p:spPr>
          <a:xfrm>
            <a:off x="3657600" y="0"/>
            <a:ext cx="1894839" cy="62864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6" name="Shape 106"/>
          <p:cNvSpPr txBox="1">
            <a:spLocks noGrp="1"/>
          </p:cNvSpPr>
          <p:nvPr>
            <p:ph type="body" idx="1"/>
          </p:nvPr>
        </p:nvSpPr>
        <p:spPr>
          <a:xfrm rot="5400000">
            <a:off x="2396330" y="57943"/>
            <a:ext cx="4351338" cy="7886700"/>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2" name="Shape 112"/>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pic>
        <p:nvPicPr>
          <p:cNvPr id="42" name="Shape 42"/>
          <p:cNvPicPr preferRelativeResize="0"/>
          <p:nvPr/>
        </p:nvPicPr>
        <p:blipFill rotWithShape="1">
          <a:blip r:embed="rId2">
            <a:alphaModFix/>
          </a:blip>
          <a:srcRect/>
          <a:stretch/>
        </p:blipFill>
        <p:spPr>
          <a:xfrm>
            <a:off x="6991350" y="103821"/>
            <a:ext cx="2076449" cy="469264"/>
          </a:xfrm>
          <a:prstGeom prst="rect">
            <a:avLst/>
          </a:prstGeom>
          <a:noFill/>
          <a:ln>
            <a:noFill/>
          </a:ln>
        </p:spPr>
      </p:pic>
      <p:grpSp>
        <p:nvGrpSpPr>
          <p:cNvPr id="43" name="Shape 43"/>
          <p:cNvGrpSpPr/>
          <p:nvPr/>
        </p:nvGrpSpPr>
        <p:grpSpPr>
          <a:xfrm>
            <a:off x="114300" y="6258132"/>
            <a:ext cx="8915400" cy="569966"/>
            <a:chOff x="114300" y="6258132"/>
            <a:chExt cx="8915400" cy="569966"/>
          </a:xfrm>
        </p:grpSpPr>
        <p:sp>
          <p:nvSpPr>
            <p:cNvPr id="44" name="Shape 44"/>
            <p:cNvSpPr/>
            <p:nvPr/>
          </p:nvSpPr>
          <p:spPr>
            <a:xfrm>
              <a:off x="114300" y="6258132"/>
              <a:ext cx="8915400" cy="569966"/>
            </a:xfrm>
            <a:prstGeom prst="rect">
              <a:avLst/>
            </a:prstGeom>
            <a:solidFill>
              <a:srgbClr val="B3C0DF"/>
            </a:solidFill>
            <a:ln w="12700" cap="flat" cmpd="sng">
              <a:solidFill>
                <a:srgbClr val="002060"/>
              </a:solidFill>
              <a:prstDash val="solid"/>
              <a:miter lim="800000"/>
              <a:headEnd type="none" w="med" len="med"/>
              <a:tailEnd type="none" w="med" len="med"/>
            </a:ln>
          </p:spPr>
          <p:txBody>
            <a:bodyPr lIns="91425" tIns="45700" rIns="91425" bIns="45700" anchor="ctr" anchorCtr="0">
              <a:noAutofit/>
            </a:bodyPr>
            <a:lstStyle/>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ctr" rtl="0">
                <a:lnSpc>
                  <a:spcPct val="107000"/>
                </a:lnSpc>
                <a:spcBef>
                  <a:spcPts val="0"/>
                </a:spcBef>
                <a:spcAft>
                  <a:spcPts val="0"/>
                </a:spcAft>
                <a:buClr>
                  <a:srgbClr val="072B62"/>
                </a:buClr>
                <a:buSzPct val="25000"/>
                <a:buFont typeface="Calibri"/>
                <a:buNone/>
              </a:pPr>
              <a:r>
                <a:rPr lang="sr-Latn-BA" sz="1100" b="1" i="0" u="none" strike="noStrike" cap="none">
                  <a:solidFill>
                    <a:srgbClr val="072B62"/>
                  </a:solidFill>
                  <a:latin typeface="Calibri"/>
                  <a:ea typeface="Calibri"/>
                  <a:cs typeface="Calibri"/>
                  <a:sym typeface="Calibri"/>
                </a:rPr>
                <a:t>Project number: 573700-EPP-1-2016-1-PS-EPPKA2-CBHE-JP</a:t>
              </a:r>
            </a:p>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just"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p:txBody>
        </p:sp>
        <p:grpSp>
          <p:nvGrpSpPr>
            <p:cNvPr id="45" name="Shape 45"/>
            <p:cNvGrpSpPr/>
            <p:nvPr/>
          </p:nvGrpSpPr>
          <p:grpSpPr>
            <a:xfrm>
              <a:off x="3373779" y="6459538"/>
              <a:ext cx="2400300" cy="360154"/>
              <a:chOff x="4098901" y="2586871"/>
              <a:chExt cx="4053182" cy="594359"/>
            </a:xfrm>
          </p:grpSpPr>
          <p:sp>
            <p:nvSpPr>
              <p:cNvPr id="46" name="Shape 46"/>
              <p:cNvSpPr/>
              <p:nvPr/>
            </p:nvSpPr>
            <p:spPr>
              <a:xfrm>
                <a:off x="4107000" y="2586871"/>
                <a:ext cx="4045084" cy="594359"/>
              </a:xfrm>
              <a:prstGeom prst="rect">
                <a:avLst/>
              </a:prstGeom>
              <a:solidFill>
                <a:srgbClr val="B3C0DF"/>
              </a:solidFill>
              <a:ln w="12700" cap="flat" cmpd="sng">
                <a:solidFill>
                  <a:srgbClr val="364A7D"/>
                </a:solidFill>
                <a:prstDash val="solid"/>
                <a:miter lim="800000"/>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47" name="Shape 47" descr="IUGaza"/>
              <p:cNvPicPr preferRelativeResize="0"/>
              <p:nvPr/>
            </p:nvPicPr>
            <p:blipFill rotWithShape="1">
              <a:blip r:embed="rId3">
                <a:alphaModFix/>
              </a:blip>
              <a:srcRect l="73611" b="-2704"/>
              <a:stretch/>
            </p:blipFill>
            <p:spPr>
              <a:xfrm>
                <a:off x="4098901" y="2712719"/>
                <a:ext cx="411480" cy="411480"/>
              </a:xfrm>
              <a:prstGeom prst="rect">
                <a:avLst/>
              </a:prstGeom>
              <a:noFill/>
              <a:ln>
                <a:noFill/>
              </a:ln>
            </p:spPr>
          </p:pic>
          <p:pic>
            <p:nvPicPr>
              <p:cNvPr id="48" name="Shape 48" descr="الرئيسية"/>
              <p:cNvPicPr preferRelativeResize="0"/>
              <p:nvPr/>
            </p:nvPicPr>
            <p:blipFill rotWithShape="1">
              <a:blip r:embed="rId4">
                <a:alphaModFix/>
              </a:blip>
              <a:srcRect/>
              <a:stretch/>
            </p:blipFill>
            <p:spPr>
              <a:xfrm>
                <a:off x="4513944" y="2633472"/>
                <a:ext cx="865810" cy="493775"/>
              </a:xfrm>
              <a:prstGeom prst="rect">
                <a:avLst/>
              </a:prstGeom>
              <a:noFill/>
              <a:ln>
                <a:noFill/>
              </a:ln>
            </p:spPr>
          </p:pic>
          <p:pic>
            <p:nvPicPr>
              <p:cNvPr id="49" name="Shape 49" descr="‪Image‬‏"/>
              <p:cNvPicPr preferRelativeResize="0"/>
              <p:nvPr/>
            </p:nvPicPr>
            <p:blipFill rotWithShape="1">
              <a:blip r:embed="rId5">
                <a:alphaModFix/>
              </a:blip>
              <a:srcRect/>
              <a:stretch/>
            </p:blipFill>
            <p:spPr>
              <a:xfrm>
                <a:off x="5455919" y="2715767"/>
                <a:ext cx="411480" cy="413583"/>
              </a:xfrm>
              <a:prstGeom prst="rect">
                <a:avLst/>
              </a:prstGeom>
              <a:noFill/>
              <a:ln>
                <a:noFill/>
              </a:ln>
            </p:spPr>
          </p:pic>
          <p:pic>
            <p:nvPicPr>
              <p:cNvPr id="50" name="Shape 50" descr="Technische Universität Wien"/>
              <p:cNvPicPr preferRelativeResize="0"/>
              <p:nvPr/>
            </p:nvPicPr>
            <p:blipFill rotWithShape="1">
              <a:blip r:embed="rId6">
                <a:alphaModFix/>
              </a:blip>
              <a:srcRect r="87684"/>
              <a:stretch/>
            </p:blipFill>
            <p:spPr>
              <a:xfrm>
                <a:off x="5913119" y="2715767"/>
                <a:ext cx="411480" cy="411480"/>
              </a:xfrm>
              <a:prstGeom prst="rect">
                <a:avLst/>
              </a:prstGeom>
              <a:noFill/>
              <a:ln>
                <a:noFill/>
              </a:ln>
            </p:spPr>
          </p:pic>
          <p:pic>
            <p:nvPicPr>
              <p:cNvPr id="51" name="Shape 51" descr="Università degli Studi di Parma"/>
              <p:cNvPicPr preferRelativeResize="0"/>
              <p:nvPr/>
            </p:nvPicPr>
            <p:blipFill rotWithShape="1">
              <a:blip r:embed="rId7">
                <a:alphaModFix/>
              </a:blip>
              <a:srcRect r="84834"/>
              <a:stretch/>
            </p:blipFill>
            <p:spPr>
              <a:xfrm>
                <a:off x="6370319" y="2715767"/>
                <a:ext cx="411480" cy="411480"/>
              </a:xfrm>
              <a:prstGeom prst="rect">
                <a:avLst/>
              </a:prstGeom>
              <a:solidFill>
                <a:schemeClr val="accent1"/>
              </a:solidFill>
              <a:ln>
                <a:noFill/>
              </a:ln>
            </p:spPr>
          </p:pic>
          <p:pic>
            <p:nvPicPr>
              <p:cNvPr id="52" name="Shape 52" descr="‪Image‬‏"/>
              <p:cNvPicPr preferRelativeResize="0"/>
              <p:nvPr/>
            </p:nvPicPr>
            <p:blipFill rotWithShape="1">
              <a:blip r:embed="rId8">
                <a:alphaModFix/>
              </a:blip>
              <a:srcRect/>
              <a:stretch/>
            </p:blipFill>
            <p:spPr>
              <a:xfrm>
                <a:off x="6827520" y="2715767"/>
                <a:ext cx="411480" cy="411480"/>
              </a:xfrm>
              <a:prstGeom prst="rect">
                <a:avLst/>
              </a:prstGeom>
              <a:noFill/>
              <a:ln>
                <a:noFill/>
              </a:ln>
            </p:spPr>
          </p:pic>
          <p:pic>
            <p:nvPicPr>
              <p:cNvPr id="53" name="Shape 53" descr="http://www.ptuk.edu.ps/images/logo.png"/>
              <p:cNvPicPr preferRelativeResize="0"/>
              <p:nvPr/>
            </p:nvPicPr>
            <p:blipFill rotWithShape="1">
              <a:blip r:embed="rId9">
                <a:alphaModFix/>
              </a:blip>
              <a:srcRect r="70615"/>
              <a:stretch/>
            </p:blipFill>
            <p:spPr>
              <a:xfrm>
                <a:off x="7696200" y="2715767"/>
                <a:ext cx="411480" cy="411480"/>
              </a:xfrm>
              <a:prstGeom prst="rect">
                <a:avLst/>
              </a:prstGeom>
              <a:noFill/>
              <a:ln>
                <a:noFill/>
              </a:ln>
            </p:spPr>
          </p:pic>
          <p:pic>
            <p:nvPicPr>
              <p:cNvPr id="54" name="Shape 54" descr="University of Glasgow logo"/>
              <p:cNvPicPr preferRelativeResize="0"/>
              <p:nvPr/>
            </p:nvPicPr>
            <p:blipFill rotWithShape="1">
              <a:blip r:embed="rId10">
                <a:alphaModFix/>
              </a:blip>
              <a:srcRect t="-1" r="73449" b="1341"/>
              <a:stretch/>
            </p:blipFill>
            <p:spPr>
              <a:xfrm>
                <a:off x="7239000" y="2715767"/>
                <a:ext cx="411480" cy="411480"/>
              </a:xfrm>
              <a:prstGeom prst="rect">
                <a:avLst/>
              </a:prstGeom>
              <a:noFill/>
              <a:ln>
                <a:noFill/>
              </a:ln>
            </p:spPr>
          </p:pic>
        </p:grpSp>
      </p:grpSp>
      <p:sp>
        <p:nvSpPr>
          <p:cNvPr id="55" name="Shape 55"/>
          <p:cNvSpPr txBox="1"/>
          <p:nvPr/>
        </p:nvSpPr>
        <p:spPr>
          <a:xfrm>
            <a:off x="1981200" y="165102"/>
            <a:ext cx="5562600" cy="380998"/>
          </a:xfrm>
          <a:prstGeom prst="rect">
            <a:avLst/>
          </a:prstGeom>
          <a:noFill/>
          <a:ln>
            <a:noFill/>
          </a:ln>
        </p:spPr>
        <p:txBody>
          <a:bodyPr lIns="91425" tIns="45700" rIns="91425" bIns="45700" anchor="ctr" anchorCtr="0">
            <a:noAutofit/>
          </a:bodyPr>
          <a:lstStyle/>
          <a:p>
            <a:pPr marL="0" marR="0" lvl="0" indent="0" algn="ctr" rtl="0">
              <a:spcBef>
                <a:spcPts val="0"/>
              </a:spcBef>
              <a:buClr>
                <a:srgbClr val="002060"/>
              </a:buClr>
              <a:buSzPct val="25000"/>
              <a:buFont typeface="Book Antiqua"/>
              <a:buNone/>
            </a:pPr>
            <a:r>
              <a:rPr lang="sr-Latn-BA" sz="1400" b="0" i="0" u="none" strike="noStrike" cap="none">
                <a:solidFill>
                  <a:srgbClr val="002060"/>
                </a:solidFill>
                <a:latin typeface="Book Antiqua"/>
                <a:ea typeface="Book Antiqua"/>
                <a:cs typeface="Book Antiqua"/>
                <a:sym typeface="Book Antiqua"/>
              </a:rPr>
              <a:t>Research Output Management in PS Higher Education</a:t>
            </a:r>
          </a:p>
        </p:txBody>
      </p:sp>
      <p:cxnSp>
        <p:nvCxnSpPr>
          <p:cNvPr id="56" name="Shape 56"/>
          <p:cNvCxnSpPr/>
          <p:nvPr/>
        </p:nvCxnSpPr>
        <p:spPr>
          <a:xfrm>
            <a:off x="0" y="723900"/>
            <a:ext cx="9144000" cy="0"/>
          </a:xfrm>
          <a:prstGeom prst="straightConnector1">
            <a:avLst/>
          </a:prstGeom>
          <a:noFill/>
          <a:ln w="25400" cap="flat" cmpd="sng">
            <a:solidFill>
              <a:srgbClr val="002060"/>
            </a:solidFill>
            <a:prstDash val="solid"/>
            <a:miter lim="800000"/>
            <a:headEnd type="none" w="med" len="med"/>
            <a:tailEnd type="none" w="med" len="med"/>
          </a:ln>
        </p:spPr>
      </p:cxnSp>
      <p:pic>
        <p:nvPicPr>
          <p:cNvPr id="57" name="Shape 57"/>
          <p:cNvPicPr preferRelativeResize="0"/>
          <p:nvPr/>
        </p:nvPicPr>
        <p:blipFill rotWithShape="1">
          <a:blip r:embed="rId11">
            <a:alphaModFix/>
          </a:blip>
          <a:srcRect/>
          <a:stretch/>
        </p:blipFill>
        <p:spPr>
          <a:xfrm>
            <a:off x="0" y="0"/>
            <a:ext cx="1743075" cy="495299"/>
          </a:xfrm>
          <a:prstGeom prst="rect">
            <a:avLst/>
          </a:prstGeom>
          <a:noFill/>
          <a:ln>
            <a:noFill/>
          </a:ln>
        </p:spPr>
      </p:pic>
      <p:sp>
        <p:nvSpPr>
          <p:cNvPr id="58" name="Shape 5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a:t>
            </a:fld>
            <a:endParaRPr lang="sr-Latn-BA" sz="1000" b="0" i="0" u="none" strike="noStrike" cap="none">
              <a:solidFill>
                <a:srgbClr val="002060"/>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45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1" name="Shape 61"/>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750"/>
              </a:spcBef>
              <a:buClr>
                <a:srgbClr val="888888"/>
              </a:buClr>
              <a:buFont typeface="Arial"/>
              <a:buNone/>
              <a:defRPr sz="1800" b="0" i="0" u="none" strike="noStrike" cap="none">
                <a:solidFill>
                  <a:srgbClr val="888888"/>
                </a:solidFill>
                <a:latin typeface="Calibri"/>
                <a:ea typeface="Calibri"/>
                <a:cs typeface="Calibri"/>
                <a:sym typeface="Calibri"/>
              </a:defRPr>
            </a:lvl1pPr>
            <a:lvl2pPr marL="342900" marR="0" lvl="1" indent="0" algn="l" rtl="0">
              <a:lnSpc>
                <a:spcPct val="90000"/>
              </a:lnSpc>
              <a:spcBef>
                <a:spcPts val="375"/>
              </a:spcBef>
              <a:buClr>
                <a:srgbClr val="888888"/>
              </a:buClr>
              <a:buFont typeface="Arial"/>
              <a:buNone/>
              <a:defRPr sz="1500" b="0" i="0" u="none" strike="noStrike" cap="none">
                <a:solidFill>
                  <a:srgbClr val="888888"/>
                </a:solidFill>
                <a:latin typeface="Calibri"/>
                <a:ea typeface="Calibri"/>
                <a:cs typeface="Calibri"/>
                <a:sym typeface="Calibri"/>
              </a:defRPr>
            </a:lvl2pPr>
            <a:lvl3pPr marL="685800" marR="0" lvl="2" indent="0" algn="l" rtl="0">
              <a:lnSpc>
                <a:spcPct val="90000"/>
              </a:lnSpc>
              <a:spcBef>
                <a:spcPts val="375"/>
              </a:spcBef>
              <a:buClr>
                <a:srgbClr val="888888"/>
              </a:buClr>
              <a:buFont typeface="Arial"/>
              <a:buNone/>
              <a:defRPr sz="1350" b="0" i="0" u="none" strike="noStrike" cap="none">
                <a:solidFill>
                  <a:srgbClr val="888888"/>
                </a:solidFill>
                <a:latin typeface="Calibri"/>
                <a:ea typeface="Calibri"/>
                <a:cs typeface="Calibri"/>
                <a:sym typeface="Calibri"/>
              </a:defRPr>
            </a:lvl3pPr>
            <a:lvl4pPr marL="1028700" marR="0" lvl="3"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4pPr>
            <a:lvl5pPr marL="1371600" marR="0" lvl="4"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5pPr>
            <a:lvl6pPr marL="1714500" marR="0" lvl="5"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6pPr>
            <a:lvl7pPr marL="2057400" marR="0" lvl="6"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7pPr>
            <a:lvl8pPr marL="2400300" marR="0" lvl="7"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8pPr>
            <a:lvl9pPr marL="2743200" marR="0" lvl="8"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29841"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750"/>
              </a:spcBef>
              <a:buClr>
                <a:schemeClr val="dk1"/>
              </a:buClr>
              <a:buFont typeface="Arial"/>
              <a:buNone/>
              <a:defRPr sz="1800" b="1"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500" b="1"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350" b="1"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750"/>
              </a:spcBef>
              <a:buClr>
                <a:schemeClr val="dk1"/>
              </a:buClr>
              <a:buFont typeface="Arial"/>
              <a:buNone/>
              <a:defRPr sz="1800" b="1"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500" b="1"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350" b="1"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3" name="Shape 8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6"/>
        <p:cNvGrpSpPr/>
        <p:nvPr/>
      </p:nvGrpSpPr>
      <p:grpSpPr>
        <a:xfrm>
          <a:off x="0" y="0"/>
          <a:ext cx="0" cy="0"/>
          <a:chOff x="0" y="0"/>
          <a:chExt cx="0" cy="0"/>
        </a:xfrm>
      </p:grpSpPr>
      <p:sp>
        <p:nvSpPr>
          <p:cNvPr id="87" name="Shape 8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2" name="Shape 92"/>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171450" marR="0" lvl="0" indent="-19050" algn="l" rtl="0">
              <a:lnSpc>
                <a:spcPct val="90000"/>
              </a:lnSpc>
              <a:spcBef>
                <a:spcPts val="75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514350" marR="0" lvl="1" indent="-38100" algn="l" rtl="0">
              <a:lnSpc>
                <a:spcPct val="90000"/>
              </a:lnSpc>
              <a:spcBef>
                <a:spcPts val="37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2pPr>
            <a:lvl3pPr marL="857250" marR="0" lvl="2"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200150" marR="0" lvl="3"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4pPr>
            <a:lvl5pPr marL="1543050" marR="0" lvl="4"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5pPr>
            <a:lvl6pPr marL="1885950" marR="0" lvl="5"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228850" marR="0" lvl="6"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2571750" marR="0" lvl="7"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2914650" marR="0" lvl="8"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12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05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9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9" name="Shape 99"/>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12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05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9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ED7EC"/>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a:t>
            </a:fld>
            <a:endParaRPr lang="sr-Latn-BA" sz="9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uidelines.openaire.eu/en/latest/literature/application_profile.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uidelines.openaire.eu/en/latest/data/index.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hyperlink" Target="https://guidelines.openaire.eu/en/latest/data/application_profile.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chema.datacite.org/meta/kernel-3/example/datacite-example-dataset-v3.0.xml" TargetMode="External"/><Relationship Id="rId5" Type="http://schemas.openxmlformats.org/officeDocument/2006/relationships/hyperlink" Target="https://purr.purdue.edu/publications/1118/2" TargetMode="External"/><Relationship Id="rId4" Type="http://schemas.openxmlformats.org/officeDocument/2006/relationships/hyperlink" Target="http://schema.datacite.org/meta/kernel-3/doc/DataCite-MetadataKernel_v3.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guidelines.openaire.eu/en/latest/cris/index.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zenodo.org/record/17065/files/OpenAIRE_Guidelines_for_CRIS_Managers_v.1.0.pdf" TargetMode="External"/><Relationship Id="rId4" Type="http://schemas.openxmlformats.org/officeDocument/2006/relationships/hyperlink" Target="https://zenodo.org/record/17065"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zenodo.org/record/17065/files/openaire_cerif_xml_example_projects.x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iki.duraspace.org/display/DSPACECRIS/DSpace-CRIS+Home" TargetMode="External"/><Relationship Id="rId7" Type="http://schemas.openxmlformats.org/officeDocument/2006/relationships/hyperlink" Target="https://portalrecerca.csuc.ca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dspacecris.eurocris.org/" TargetMode="External"/><Relationship Id="rId5" Type="http://schemas.openxmlformats.org/officeDocument/2006/relationships/hyperlink" Target="http://ktisis.cut.ac.cy/handle/10488/7613" TargetMode="External"/><Relationship Id="rId4" Type="http://schemas.openxmlformats.org/officeDocument/2006/relationships/hyperlink" Target="http://ira.lib.polyu.edu.hk/cris/rp/rp00068"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ature.com/articles/sdata20161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ec.europa.eu/research/participants/data/ref/h2020/grants_manual/hi/oa_pilot/h2020-hi-oa-data-mgt_en.pdf" TargetMode="External"/><Relationship Id="rId5" Type="http://schemas.openxmlformats.org/officeDocument/2006/relationships/hyperlink" Target="https://www.force11.org/fairprinciples" TargetMode="External"/><Relationship Id="rId4" Type="http://schemas.openxmlformats.org/officeDocument/2006/relationships/hyperlink" Target="https://www.force11.org/group/fairgroup/fairprincipl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uidelines.openaire.eu/en/latest/literature/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subTitle" idx="1"/>
          </p:nvPr>
        </p:nvSpPr>
        <p:spPr>
          <a:xfrm>
            <a:off x="1371600" y="1524000"/>
            <a:ext cx="6400799" cy="685799"/>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rgbClr val="77697A"/>
              </a:buClr>
              <a:buSzPct val="25000"/>
              <a:buFont typeface="Arial"/>
              <a:buNone/>
            </a:pPr>
            <a:r>
              <a:rPr lang="sr-Latn-BA" dirty="0">
                <a:solidFill>
                  <a:srgbClr val="77697A"/>
                </a:solidFill>
                <a:latin typeface="Book Antiqua"/>
                <a:ea typeface="Book Antiqua"/>
                <a:cs typeface="Book Antiqua"/>
                <a:sym typeface="Book Antiqua"/>
              </a:rPr>
              <a:t>Metadata for research outputs management</a:t>
            </a:r>
            <a:endParaRPr lang="it-IT" dirty="0">
              <a:solidFill>
                <a:srgbClr val="77697A"/>
              </a:solidFill>
              <a:latin typeface="Book Antiqua"/>
              <a:ea typeface="Book Antiqua"/>
              <a:cs typeface="Book Antiqua"/>
              <a:sym typeface="Book Antiqua"/>
            </a:endParaRPr>
          </a:p>
          <a:p>
            <a:pPr marL="0" marR="0" lvl="0" indent="0" algn="ctr" rtl="0">
              <a:lnSpc>
                <a:spcPct val="90000"/>
              </a:lnSpc>
              <a:spcBef>
                <a:spcPts val="0"/>
              </a:spcBef>
              <a:spcAft>
                <a:spcPts val="0"/>
              </a:spcAft>
              <a:buClr>
                <a:srgbClr val="77697A"/>
              </a:buClr>
              <a:buSzPct val="25000"/>
              <a:buFont typeface="Arial"/>
              <a:buNone/>
            </a:pPr>
            <a:r>
              <a:rPr lang="it-IT" dirty="0">
                <a:solidFill>
                  <a:srgbClr val="77697A"/>
                </a:solidFill>
                <a:latin typeface="Book Antiqua"/>
                <a:ea typeface="Book Antiqua"/>
                <a:cs typeface="Book Antiqua"/>
                <a:sym typeface="Book Antiqua"/>
              </a:rPr>
              <a:t>Part </a:t>
            </a:r>
            <a:r>
              <a:rPr lang="it-IT" dirty="0" smtClean="0">
                <a:solidFill>
                  <a:srgbClr val="77697A"/>
                </a:solidFill>
                <a:latin typeface="Book Antiqua"/>
                <a:ea typeface="Book Antiqua"/>
                <a:cs typeface="Book Antiqua"/>
                <a:sym typeface="Book Antiqua"/>
              </a:rPr>
              <a:t>2</a:t>
            </a:r>
          </a:p>
          <a:p>
            <a:pPr lvl="0">
              <a:spcBef>
                <a:spcPts val="0"/>
              </a:spcBef>
              <a:buClr>
                <a:srgbClr val="77697A"/>
              </a:buClr>
              <a:buSzPct val="25000"/>
            </a:pPr>
            <a:r>
              <a:rPr lang="ar-SA" dirty="0">
                <a:solidFill>
                  <a:srgbClr val="77697A"/>
                </a:solidFill>
                <a:latin typeface="Book Antiqua"/>
                <a:ea typeface="Book Antiqua"/>
                <a:cs typeface="Book Antiqua"/>
                <a:sym typeface="Book Antiqua"/>
              </a:rPr>
              <a:t>البيانات الوصفية لإدارة مخرجات البحوث</a:t>
            </a:r>
          </a:p>
          <a:p>
            <a:pPr lvl="0">
              <a:spcBef>
                <a:spcPts val="0"/>
              </a:spcBef>
              <a:buClr>
                <a:srgbClr val="77697A"/>
              </a:buClr>
              <a:buSzPct val="25000"/>
            </a:pPr>
            <a:r>
              <a:rPr lang="ar-SA" dirty="0">
                <a:solidFill>
                  <a:srgbClr val="77697A"/>
                </a:solidFill>
                <a:latin typeface="Book Antiqua"/>
                <a:ea typeface="Book Antiqua"/>
                <a:cs typeface="Book Antiqua"/>
                <a:sym typeface="Book Antiqua"/>
              </a:rPr>
              <a:t>الجزء 2</a:t>
            </a:r>
            <a:endParaRPr lang="sr-Latn-BA" dirty="0">
              <a:solidFill>
                <a:srgbClr val="77697A"/>
              </a:solidFill>
              <a:latin typeface="Book Antiqua"/>
              <a:ea typeface="Book Antiqua"/>
              <a:cs typeface="Book Antiqua"/>
              <a:sym typeface="Book Antiqua"/>
            </a:endParaRPr>
          </a:p>
          <a:p>
            <a:pPr marL="0" marR="0" lvl="0" indent="0" algn="ctr" rtl="0">
              <a:lnSpc>
                <a:spcPct val="90000"/>
              </a:lnSpc>
              <a:spcBef>
                <a:spcPts val="750"/>
              </a:spcBef>
              <a:buClr>
                <a:schemeClr val="dk1"/>
              </a:buClr>
              <a:buSzPct val="25000"/>
              <a:buFont typeface="Arial"/>
              <a:buNone/>
            </a:pPr>
            <a:endParaRPr sz="1800" b="0" i="0" u="none" strike="noStrike" cap="none" dirty="0">
              <a:solidFill>
                <a:srgbClr val="77697A"/>
              </a:solidFill>
              <a:latin typeface="Book Antiqua"/>
              <a:ea typeface="Book Antiqua"/>
              <a:cs typeface="Book Antiqua"/>
              <a:sym typeface="Book Antiqua"/>
            </a:endParaRPr>
          </a:p>
        </p:txBody>
      </p:sp>
      <p:sp>
        <p:nvSpPr>
          <p:cNvPr id="121" name="Shape 121"/>
          <p:cNvSpPr txBox="1"/>
          <p:nvPr/>
        </p:nvSpPr>
        <p:spPr>
          <a:xfrm>
            <a:off x="685800" y="2362200"/>
            <a:ext cx="7772400" cy="8381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rgbClr val="002060"/>
              </a:buClr>
              <a:buSzPct val="25000"/>
              <a:buFont typeface="Book Antiqua"/>
              <a:buNone/>
            </a:pPr>
            <a:r>
              <a:rPr lang="it-IT" sz="1800" dirty="0">
                <a:solidFill>
                  <a:srgbClr val="002060"/>
                </a:solidFill>
                <a:latin typeface="Book Antiqua"/>
                <a:ea typeface="Book Antiqua"/>
                <a:cs typeface="Book Antiqua"/>
                <a:sym typeface="Book Antiqua"/>
              </a:rPr>
              <a:t>Susanna Mornati – 4Science</a:t>
            </a:r>
          </a:p>
          <a:p>
            <a:pPr lvl="0" algn="ctr">
              <a:buClr>
                <a:srgbClr val="002060"/>
              </a:buClr>
              <a:buSzPct val="25000"/>
            </a:pPr>
            <a:r>
              <a:rPr lang="it-IT" b="0" i="0" u="none" strike="noStrike" cap="none" dirty="0" err="1">
                <a:solidFill>
                  <a:srgbClr val="002060"/>
                </a:solidFill>
                <a:latin typeface="Book Antiqua"/>
                <a:ea typeface="Book Antiqua"/>
                <a:cs typeface="Book Antiqua"/>
                <a:sym typeface="Book Antiqua"/>
              </a:rPr>
              <a:t>ORCiD</a:t>
            </a:r>
            <a:r>
              <a:rPr lang="it-IT" dirty="0">
                <a:solidFill>
                  <a:srgbClr val="002060"/>
                </a:solidFill>
                <a:latin typeface="Book Antiqua"/>
                <a:ea typeface="Book Antiqua"/>
                <a:cs typeface="Book Antiqua"/>
                <a:sym typeface="Book Antiqua"/>
              </a:rPr>
              <a:t> </a:t>
            </a:r>
            <a:r>
              <a:rPr lang="it-IT" dirty="0" smtClean="0">
                <a:solidFill>
                  <a:srgbClr val="002060"/>
                </a:solidFill>
                <a:latin typeface="Book Antiqua"/>
                <a:ea typeface="Book Antiqua"/>
                <a:cs typeface="Book Antiqua"/>
                <a:sym typeface="Book Antiqua"/>
              </a:rPr>
              <a:t>0000-0001-9931-3637</a:t>
            </a:r>
            <a:endParaRPr lang="sr-Latn-BA" b="0" i="0" u="none" strike="noStrike" cap="none" dirty="0">
              <a:solidFill>
                <a:srgbClr val="002060"/>
              </a:solidFill>
              <a:latin typeface="Book Antiqua"/>
              <a:ea typeface="Book Antiqua"/>
              <a:cs typeface="Book Antiqua"/>
              <a:sym typeface="Book Antiqua"/>
            </a:endParaRPr>
          </a:p>
        </p:txBody>
      </p:sp>
      <p:sp>
        <p:nvSpPr>
          <p:cNvPr id="122" name="Shape 122"/>
          <p:cNvSpPr txBox="1"/>
          <p:nvPr/>
        </p:nvSpPr>
        <p:spPr>
          <a:xfrm>
            <a:off x="685800" y="4419600"/>
            <a:ext cx="7772400" cy="685799"/>
          </a:xfrm>
          <a:prstGeom prst="rect">
            <a:avLst/>
          </a:prstGeom>
          <a:noFill/>
          <a:ln>
            <a:noFill/>
          </a:ln>
        </p:spPr>
        <p:txBody>
          <a:bodyPr lIns="91425" tIns="45700" rIns="91425" bIns="45700" anchor="ctr" anchorCtr="0">
            <a:noAutofit/>
          </a:bodyPr>
          <a:lstStyle/>
          <a:p>
            <a:pPr marL="0" marR="0" lvl="0" indent="0" algn="ctr" rtl="0">
              <a:spcBef>
                <a:spcPts val="0"/>
              </a:spcBef>
              <a:buClr>
                <a:srgbClr val="002060"/>
              </a:buClr>
              <a:buSzPct val="25000"/>
              <a:buFont typeface="Book Antiqua"/>
              <a:buNone/>
            </a:pPr>
            <a:r>
              <a:rPr lang="sr-Latn-BA" sz="1800" dirty="0" smtClean="0">
                <a:solidFill>
                  <a:srgbClr val="002060"/>
                </a:solidFill>
                <a:latin typeface="Book Antiqua"/>
                <a:ea typeface="Book Antiqua"/>
                <a:cs typeface="Book Antiqua"/>
                <a:sym typeface="Book Antiqua"/>
              </a:rPr>
              <a:t>Basic </a:t>
            </a:r>
            <a:r>
              <a:rPr lang="sr-Latn-BA" sz="1800" dirty="0">
                <a:solidFill>
                  <a:srgbClr val="002060"/>
                </a:solidFill>
                <a:latin typeface="Book Antiqua"/>
                <a:ea typeface="Book Antiqua"/>
                <a:cs typeface="Book Antiqua"/>
                <a:sym typeface="Book Antiqua"/>
              </a:rPr>
              <a:t>Training Workshop</a:t>
            </a:r>
            <a:r>
              <a:rPr lang="sr-Latn-BA" sz="1800" b="0" i="0" u="none" strike="noStrike" cap="none" dirty="0">
                <a:solidFill>
                  <a:srgbClr val="002060"/>
                </a:solidFill>
                <a:latin typeface="Book Antiqua"/>
                <a:ea typeface="Book Antiqua"/>
                <a:cs typeface="Book Antiqua"/>
                <a:sym typeface="Book Antiqua"/>
              </a:rPr>
              <a:t>/ 6-8 </a:t>
            </a:r>
            <a:r>
              <a:rPr lang="sr-Latn-BA" sz="1800" dirty="0">
                <a:solidFill>
                  <a:srgbClr val="002060"/>
                </a:solidFill>
                <a:latin typeface="Book Antiqua"/>
                <a:ea typeface="Book Antiqua"/>
                <a:cs typeface="Book Antiqua"/>
                <a:sym typeface="Book Antiqua"/>
              </a:rPr>
              <a:t>September </a:t>
            </a:r>
            <a:r>
              <a:rPr lang="sr-Latn-BA" sz="1800" dirty="0" smtClean="0">
                <a:solidFill>
                  <a:srgbClr val="002060"/>
                </a:solidFill>
                <a:latin typeface="Book Antiqua"/>
                <a:ea typeface="Book Antiqua"/>
                <a:cs typeface="Book Antiqua"/>
                <a:sym typeface="Book Antiqua"/>
              </a:rPr>
              <a:t>2017</a:t>
            </a:r>
            <a:endParaRPr lang="en-US" sz="1800" dirty="0" smtClean="0">
              <a:solidFill>
                <a:srgbClr val="002060"/>
              </a:solidFill>
              <a:latin typeface="Book Antiqua"/>
              <a:ea typeface="Book Antiqua"/>
              <a:cs typeface="Book Antiqua"/>
              <a:sym typeface="Book Antiqua"/>
            </a:endParaRPr>
          </a:p>
          <a:p>
            <a:pPr lvl="0" algn="ctr">
              <a:buClr>
                <a:srgbClr val="002060"/>
              </a:buClr>
              <a:buSzPct val="25000"/>
            </a:pPr>
            <a:r>
              <a:rPr lang="ar-SA" sz="1800" dirty="0">
                <a:solidFill>
                  <a:srgbClr val="002060"/>
                </a:solidFill>
                <a:latin typeface="Book Antiqua"/>
                <a:ea typeface="Book Antiqua"/>
                <a:cs typeface="Book Antiqua"/>
                <a:sym typeface="Book Antiqua"/>
              </a:rPr>
              <a:t>ورشة التدريب الأساسية / 6-8 سبتمبر 2017</a:t>
            </a:r>
          </a:p>
          <a:p>
            <a:pPr marL="0" marR="0" lvl="0" indent="0" algn="ctr" rtl="0">
              <a:spcBef>
                <a:spcPts val="0"/>
              </a:spcBef>
              <a:buClr>
                <a:srgbClr val="002060"/>
              </a:buClr>
              <a:buSzPct val="25000"/>
              <a:buFont typeface="Book Antiqua"/>
              <a:buNone/>
            </a:pPr>
            <a:endParaRPr lang="sr-Latn-BA" sz="1800" dirty="0">
              <a:solidFill>
                <a:srgbClr val="002060"/>
              </a:solidFill>
              <a:latin typeface="Book Antiqua"/>
              <a:ea typeface="Book Antiqua"/>
              <a:cs typeface="Book Antiqua"/>
              <a:sym typeface="Book Antiqua"/>
            </a:endParaRPr>
          </a:p>
        </p:txBody>
      </p:sp>
      <p:sp>
        <p:nvSpPr>
          <p:cNvPr id="123" name="Shape 123"/>
          <p:cNvSpPr txBox="1"/>
          <p:nvPr/>
        </p:nvSpPr>
        <p:spPr>
          <a:xfrm>
            <a:off x="3352800" y="3276600"/>
            <a:ext cx="2325688" cy="1295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1800" b="0" i="0" u="none" strike="noStrike" cap="none">
              <a:solidFill>
                <a:srgbClr val="002060"/>
              </a:solidFill>
              <a:latin typeface="Book Antiqua"/>
              <a:ea typeface="Book Antiqua"/>
              <a:cs typeface="Book Antiqua"/>
              <a:sym typeface="Book Antiqua"/>
            </a:endParaRPr>
          </a:p>
        </p:txBody>
      </p:sp>
      <p:pic>
        <p:nvPicPr>
          <p:cNvPr id="124" name="Shape 124"/>
          <p:cNvPicPr preferRelativeResize="0"/>
          <p:nvPr/>
        </p:nvPicPr>
        <p:blipFill rotWithShape="1">
          <a:blip r:embed="rId3">
            <a:alphaModFix/>
          </a:blip>
          <a:srcRect/>
          <a:stretch/>
        </p:blipFill>
        <p:spPr>
          <a:xfrm>
            <a:off x="3968750" y="3208384"/>
            <a:ext cx="1206499" cy="1197219"/>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3" name="Immagine 2">
            <a:extLst>
              <a:ext uri="{FF2B5EF4-FFF2-40B4-BE49-F238E27FC236}">
                <a16:creationId xmlns:a16="http://schemas.microsoft.com/office/drawing/2014/main" xmlns="" id="{630D05FE-850B-4B5C-AE64-F9BF8CB05129}"/>
              </a:ext>
            </a:extLst>
          </p:cNvPr>
          <p:cNvPicPr>
            <a:picLocks noChangeAspect="1"/>
          </p:cNvPicPr>
          <p:nvPr/>
        </p:nvPicPr>
        <p:blipFill>
          <a:blip r:embed="rId3"/>
          <a:stretch>
            <a:fillRect/>
          </a:stretch>
        </p:blipFill>
        <p:spPr>
          <a:xfrm>
            <a:off x="583813" y="783585"/>
            <a:ext cx="7956668" cy="5420263"/>
          </a:xfrm>
          <a:prstGeom prst="rect">
            <a:avLst/>
          </a:prstGeom>
        </p:spPr>
      </p:pic>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10</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827726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886968"/>
            <a:ext cx="8229600" cy="923544"/>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it-IT" sz="3300" b="0" i="0" u="none" strike="noStrike" cap="none" dirty="0">
                <a:solidFill>
                  <a:srgbClr val="002060"/>
                </a:solidFill>
                <a:latin typeface="Book Antiqua"/>
                <a:ea typeface="Book Antiqua"/>
                <a:cs typeface="Book Antiqua"/>
                <a:sym typeface="Book Antiqua"/>
              </a:rPr>
              <a:t>OpenAIRE guidelines </a:t>
            </a:r>
            <a:r>
              <a:rPr lang="ar-SA" sz="3300" b="0" i="0" u="none" strike="noStrike" cap="none" dirty="0" smtClean="0">
                <a:solidFill>
                  <a:srgbClr val="002060"/>
                </a:solidFill>
                <a:latin typeface="Book Antiqua"/>
                <a:ea typeface="Book Antiqua"/>
                <a:cs typeface="Book Antiqua"/>
                <a:sym typeface="Book Antiqua"/>
              </a:rPr>
              <a:t>إرشادات </a:t>
            </a:r>
            <a:r>
              <a:rPr lang="it-IT" sz="3300" b="0" i="0" u="none" strike="noStrike" cap="none" dirty="0">
                <a:solidFill>
                  <a:srgbClr val="002060"/>
                </a:solidFill>
                <a:latin typeface="Book Antiqua"/>
                <a:ea typeface="Book Antiqua"/>
                <a:cs typeface="Book Antiqua"/>
                <a:sym typeface="Book Antiqua"/>
              </a:rPr>
              <a:t/>
            </a:r>
            <a:br>
              <a:rPr lang="it-IT" sz="3300" b="0" i="0" u="none" strike="noStrike" cap="none" dirty="0">
                <a:solidFill>
                  <a:srgbClr val="002060"/>
                </a:solidFill>
                <a:latin typeface="Book Antiqua"/>
                <a:ea typeface="Book Antiqua"/>
                <a:cs typeface="Book Antiqua"/>
                <a:sym typeface="Book Antiqua"/>
              </a:rPr>
            </a:br>
            <a:r>
              <a:rPr lang="it-IT" sz="3300" b="0" i="0" u="none" strike="noStrike" cap="none" dirty="0">
                <a:solidFill>
                  <a:srgbClr val="002060"/>
                </a:solidFill>
                <a:latin typeface="Book Antiqua"/>
                <a:ea typeface="Book Antiqua"/>
                <a:cs typeface="Book Antiqua"/>
                <a:sym typeface="Book Antiqua"/>
              </a:rPr>
              <a:t>for Literature Repositories</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800100" y="2204936"/>
            <a:ext cx="7886700" cy="4351338"/>
          </a:xfrm>
          <a:prstGeom prst="rect">
            <a:avLst/>
          </a:prstGeom>
          <a:noFill/>
          <a:ln>
            <a:noFill/>
          </a:ln>
        </p:spPr>
        <p:txBody>
          <a:bodyPr lIns="91425" tIns="45700" rIns="91425" bIns="45700" anchor="t" anchorCtr="0">
            <a:noAutofit/>
          </a:bodyPr>
          <a:lstStyle/>
          <a:p>
            <a:pPr lvl="0" indent="-171450">
              <a:spcBef>
                <a:spcPts val="0"/>
              </a:spcBef>
              <a:buNone/>
            </a:pPr>
            <a:r>
              <a:rPr lang="it-IT" sz="2100" b="0" i="0" u="none" strike="noStrike" cap="none" dirty="0">
                <a:solidFill>
                  <a:srgbClr val="002060"/>
                </a:solidFill>
                <a:latin typeface="Book Antiqua"/>
                <a:ea typeface="Book Antiqua"/>
                <a:cs typeface="Book Antiqua"/>
                <a:sym typeface="Book Antiqua"/>
              </a:rPr>
              <a:t>Application profile overview</a:t>
            </a:r>
            <a:r>
              <a:rPr lang="it-IT" sz="2100" b="0" i="0" u="none" strike="noStrike" cap="none" dirty="0" smtClean="0">
                <a:solidFill>
                  <a:srgbClr val="002060"/>
                </a:solidFill>
                <a:latin typeface="Book Antiqua"/>
                <a:ea typeface="Book Antiqua"/>
                <a:cs typeface="Book Antiqua"/>
                <a:sym typeface="Book Antiqua"/>
              </a:rPr>
              <a:t>:</a:t>
            </a:r>
            <a:r>
              <a:rPr lang="ar-SA" dirty="0">
                <a:solidFill>
                  <a:srgbClr val="002060"/>
                </a:solidFill>
                <a:latin typeface="Book Antiqua"/>
                <a:ea typeface="Book Antiqua"/>
                <a:cs typeface="Book Antiqua"/>
                <a:sym typeface="Book Antiqua"/>
              </a:rPr>
              <a:t> نظرة عامة على ملف تعريف التطبيق:</a:t>
            </a: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hlinkClick r:id="rId3"/>
              </a:rPr>
              <a:t>https://guidelines.openaire.eu/en/latest/literature/application_profile.html</a:t>
            </a:r>
            <a:endParaRPr lang="it-IT" dirty="0">
              <a:solidFill>
                <a:srgbClr val="002060"/>
              </a:solidFill>
              <a:latin typeface="Book Antiqua"/>
              <a:ea typeface="Book Antiqua"/>
              <a:cs typeface="Book Antiqua"/>
              <a:sym typeface="Book Antiqua"/>
            </a:endParaRP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11</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335800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950976"/>
            <a:ext cx="8229600" cy="758952"/>
          </a:xfrm>
          <a:prstGeom prst="rect">
            <a:avLst/>
          </a:prstGeom>
          <a:noFill/>
          <a:ln>
            <a:noFill/>
          </a:ln>
        </p:spPr>
        <p:txBody>
          <a:bodyPr lIns="91425" tIns="45700" rIns="91425" bIns="45700" anchor="ctr" anchorCtr="0">
            <a:noAutofit/>
          </a:bodyPr>
          <a:lstStyle/>
          <a:p>
            <a:pPr lvl="0" algn="ctr" rtl="1">
              <a:buSzPct val="25000"/>
            </a:pPr>
            <a:r>
              <a:rPr lang="ar-SA" dirty="0" smtClean="0">
                <a:solidFill>
                  <a:srgbClr val="002060"/>
                </a:solidFill>
                <a:latin typeface="Book Antiqua"/>
                <a:ea typeface="Book Antiqua"/>
                <a:cs typeface="Book Antiqua"/>
                <a:sym typeface="Book Antiqua"/>
              </a:rPr>
              <a:t>إرشادات</a:t>
            </a:r>
            <a:r>
              <a:rPr lang="en-US" dirty="0" err="1" smtClean="0">
                <a:solidFill>
                  <a:srgbClr val="002060"/>
                </a:solidFill>
                <a:latin typeface="Book Antiqua"/>
                <a:ea typeface="Book Antiqua"/>
                <a:cs typeface="Book Antiqua"/>
                <a:sym typeface="Book Antiqua"/>
              </a:rPr>
              <a:t>OpenAIRE</a:t>
            </a:r>
            <a:r>
              <a:rPr lang="en-US" dirty="0" smtClean="0">
                <a:solidFill>
                  <a:srgbClr val="002060"/>
                </a:solidFill>
                <a:latin typeface="Book Antiqua"/>
                <a:ea typeface="Book Antiqua"/>
                <a:cs typeface="Book Antiqua"/>
                <a:sym typeface="Book Antiqua"/>
              </a:rPr>
              <a:t> </a:t>
            </a:r>
            <a:r>
              <a:rPr lang="ar-SA" dirty="0" smtClean="0">
                <a:solidFill>
                  <a:srgbClr val="002060"/>
                </a:solidFill>
                <a:latin typeface="Book Antiqua"/>
                <a:ea typeface="Book Antiqua"/>
                <a:cs typeface="Book Antiqua"/>
                <a:sym typeface="Book Antiqua"/>
              </a:rPr>
              <a:t>لمحفوظات البيانات</a:t>
            </a:r>
            <a:r>
              <a:rPr lang="ar-SA" dirty="0">
                <a:solidFill>
                  <a:srgbClr val="002060"/>
                </a:solidFill>
                <a:latin typeface="Book Antiqua"/>
                <a:ea typeface="Book Antiqua"/>
                <a:cs typeface="Book Antiqua"/>
                <a:sym typeface="Book Antiqua"/>
              </a:rPr>
              <a:t/>
            </a:r>
            <a:br>
              <a:rPr lang="ar-SA" dirty="0">
                <a:solidFill>
                  <a:srgbClr val="002060"/>
                </a:solidFill>
                <a:latin typeface="Book Antiqua"/>
                <a:ea typeface="Book Antiqua"/>
                <a:cs typeface="Book Antiqua"/>
                <a:sym typeface="Book Antiqua"/>
              </a:rPr>
            </a:b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546354" y="1926209"/>
            <a:ext cx="7886700" cy="4351338"/>
          </a:xfrm>
          <a:prstGeom prst="rect">
            <a:avLst/>
          </a:prstGeom>
          <a:noFill/>
          <a:ln>
            <a:noFill/>
          </a:ln>
        </p:spPr>
        <p:txBody>
          <a:bodyPr lIns="91425" tIns="45700" rIns="91425" bIns="45700" anchor="t" anchorCtr="0">
            <a:noAutofit/>
          </a:bodyPr>
          <a:lstStyle/>
          <a:p>
            <a:pPr lvl="0" indent="-171450">
              <a:spcBef>
                <a:spcPts val="0"/>
              </a:spcBef>
              <a:buNone/>
            </a:pPr>
            <a:r>
              <a:rPr lang="en-US" dirty="0">
                <a:solidFill>
                  <a:srgbClr val="002060"/>
                </a:solidFill>
                <a:latin typeface="Book Antiqua"/>
                <a:ea typeface="Book Antiqua"/>
                <a:cs typeface="Book Antiqua"/>
                <a:sym typeface="Book Antiqua"/>
                <a:hlinkClick r:id="rId3"/>
              </a:rPr>
              <a:t>https://guidelines.openaire.eu/en/latest/data/index.html</a:t>
            </a:r>
            <a:r>
              <a:rPr lang="en-US" dirty="0">
                <a:solidFill>
                  <a:srgbClr val="002060"/>
                </a:solidFill>
                <a:latin typeface="Book Antiqua"/>
                <a:ea typeface="Book Antiqua"/>
                <a:cs typeface="Book Antiqua"/>
                <a:sym typeface="Book Antiqua"/>
              </a:rPr>
              <a:t> </a:t>
            </a: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lgn="r" rtl="1">
              <a:spcBef>
                <a:spcPts val="0"/>
              </a:spcBef>
              <a:buNone/>
            </a:pPr>
            <a:r>
              <a:rPr lang="ar-SA" dirty="0" smtClean="0">
                <a:solidFill>
                  <a:srgbClr val="002060"/>
                </a:solidFill>
                <a:latin typeface="Book Antiqua"/>
                <a:ea typeface="Book Antiqua"/>
                <a:cs typeface="Book Antiqua"/>
                <a:sym typeface="Book Antiqua"/>
              </a:rPr>
              <a:t> يستخدم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بروتوكول </a:t>
            </a:r>
            <a:r>
              <a:rPr lang="en-US" dirty="0">
                <a:solidFill>
                  <a:srgbClr val="002060"/>
                </a:solidFill>
                <a:latin typeface="Book Antiqua"/>
                <a:ea typeface="Book Antiqua"/>
                <a:cs typeface="Book Antiqua"/>
                <a:sym typeface="Book Antiqua"/>
              </a:rPr>
              <a:t>V2.0 OAI-PMH </a:t>
            </a:r>
            <a:r>
              <a:rPr lang="ar-SA" dirty="0">
                <a:solidFill>
                  <a:srgbClr val="002060"/>
                </a:solidFill>
                <a:latin typeface="Book Antiqua"/>
                <a:ea typeface="Book Antiqua"/>
                <a:cs typeface="Book Antiqua"/>
                <a:sym typeface="Book Antiqua"/>
              </a:rPr>
              <a:t>لحصاد البيانات الوصفية لمجموعة البيانات</a:t>
            </a:r>
            <a:r>
              <a:rPr lang="ar-SA" dirty="0" smtClean="0">
                <a:solidFill>
                  <a:srgbClr val="002060"/>
                </a:solidFill>
                <a:latin typeface="Book Antiqua"/>
                <a:ea typeface="Book Antiqua"/>
                <a:cs typeface="Book Antiqua"/>
                <a:sym typeface="Book Antiqua"/>
              </a:rPr>
              <a:t>.</a:t>
            </a:r>
            <a:endParaRPr lang="en-US" dirty="0">
              <a:solidFill>
                <a:srgbClr val="002060"/>
              </a:solidFill>
              <a:latin typeface="Book Antiqua"/>
              <a:ea typeface="Book Antiqua"/>
              <a:cs typeface="Book Antiqua"/>
              <a:sym typeface="Book Antiqua"/>
            </a:endParaRPr>
          </a:p>
          <a:p>
            <a:pPr lvl="0" indent="-171450" algn="r" rtl="1">
              <a:spcBef>
                <a:spcPts val="0"/>
              </a:spcBef>
              <a:buNone/>
            </a:pPr>
            <a:r>
              <a:rPr lang="ar-SA" dirty="0" smtClean="0">
                <a:solidFill>
                  <a:srgbClr val="002060"/>
                </a:solidFill>
                <a:latin typeface="Book Antiqua"/>
                <a:ea typeface="Book Antiqua"/>
                <a:cs typeface="Book Antiqua"/>
                <a:sym typeface="Book Antiqua"/>
              </a:rPr>
              <a:t>  يتوقع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أن يتم ترميز </a:t>
            </a:r>
            <a:r>
              <a:rPr lang="ar-SA" dirty="0" smtClean="0">
                <a:solidFill>
                  <a:srgbClr val="002060"/>
                </a:solidFill>
                <a:latin typeface="Book Antiqua"/>
                <a:ea typeface="Book Antiqua"/>
                <a:cs typeface="Book Antiqua"/>
                <a:sym typeface="Book Antiqua"/>
              </a:rPr>
              <a:t>البيانات الوصفية بنموذج</a:t>
            </a:r>
            <a:r>
              <a:rPr lang="en-US" dirty="0" err="1" smtClean="0">
                <a:solidFill>
                  <a:srgbClr val="002060"/>
                </a:solidFill>
                <a:latin typeface="Book Antiqua"/>
                <a:ea typeface="Book Antiqua"/>
                <a:cs typeface="Book Antiqua"/>
                <a:sym typeface="Book Antiqua"/>
              </a:rPr>
              <a:t>DataCite</a:t>
            </a:r>
            <a:r>
              <a:rPr lang="en-US" dirty="0" smtClean="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للبيانات </a:t>
            </a:r>
            <a:r>
              <a:rPr lang="ar-SA" dirty="0" smtClean="0">
                <a:solidFill>
                  <a:srgbClr val="002060"/>
                </a:solidFill>
                <a:latin typeface="Book Antiqua"/>
                <a:ea typeface="Book Antiqua"/>
                <a:cs typeface="Book Antiqua"/>
                <a:sym typeface="Book Antiqua"/>
              </a:rPr>
              <a:t>الوصفية(</a:t>
            </a:r>
            <a:r>
              <a:rPr lang="en-US" dirty="0" err="1">
                <a:solidFill>
                  <a:srgbClr val="002060"/>
                </a:solidFill>
                <a:latin typeface="Book Antiqua"/>
                <a:ea typeface="Book Antiqua"/>
                <a:cs typeface="Book Antiqua"/>
                <a:sym typeface="Book Antiqua"/>
              </a:rPr>
              <a:t>metadataPrefix</a:t>
            </a:r>
            <a:r>
              <a:rPr lang="en-US" dirty="0">
                <a:solidFill>
                  <a:srgbClr val="002060"/>
                </a:solidFill>
                <a:latin typeface="Book Antiqua"/>
                <a:ea typeface="Book Antiqua"/>
                <a:cs typeface="Book Antiqua"/>
                <a:sym typeface="Book Antiqua"/>
              </a:rPr>
              <a:t> </a:t>
            </a:r>
            <a:r>
              <a:rPr lang="en-US" dirty="0" err="1">
                <a:solidFill>
                  <a:srgbClr val="002060"/>
                </a:solidFill>
                <a:latin typeface="Book Antiqua"/>
                <a:ea typeface="Book Antiqua"/>
                <a:cs typeface="Book Antiqua"/>
                <a:sym typeface="Book Antiqua"/>
              </a:rPr>
              <a:t>oai_datacite</a:t>
            </a:r>
            <a:r>
              <a:rPr lang="en-US" dirty="0" smtClean="0">
                <a:solidFill>
                  <a:srgbClr val="002060"/>
                </a:solidFill>
                <a:latin typeface="Book Antiqua"/>
                <a:ea typeface="Book Antiqua"/>
                <a:cs typeface="Book Antiqua"/>
                <a:sym typeface="Book Antiqua"/>
              </a:rPr>
              <a:t>).</a:t>
            </a:r>
            <a:endParaRPr lang="en-US" dirty="0">
              <a:solidFill>
                <a:srgbClr val="002060"/>
              </a:solidFill>
              <a:latin typeface="Book Antiqua"/>
              <a:ea typeface="Book Antiqua"/>
              <a:cs typeface="Book Antiqua"/>
              <a:sym typeface="Book Antiqua"/>
            </a:endParaRPr>
          </a:p>
          <a:p>
            <a:pPr lvl="0" indent="-171450" algn="r">
              <a:spcBef>
                <a:spcPts val="0"/>
              </a:spcBef>
              <a:buNone/>
            </a:pPr>
            <a:r>
              <a:rPr lang="ar-SA" dirty="0" smtClean="0">
                <a:solidFill>
                  <a:srgbClr val="002060"/>
                </a:solidFill>
                <a:latin typeface="Book Antiqua"/>
                <a:ea typeface="Book Antiqua"/>
                <a:cs typeface="Book Antiqua"/>
                <a:sym typeface="Book Antiqua"/>
              </a:rPr>
              <a:t>يشارك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هدف مخطط </a:t>
            </a:r>
            <a:r>
              <a:rPr lang="en-US" dirty="0" err="1">
                <a:solidFill>
                  <a:srgbClr val="002060"/>
                </a:solidFill>
                <a:latin typeface="Book Antiqua"/>
                <a:ea typeface="Book Antiqua"/>
                <a:cs typeface="Book Antiqua"/>
                <a:sym typeface="Book Antiqua"/>
              </a:rPr>
              <a:t>DataCite</a:t>
            </a:r>
            <a:r>
              <a:rPr lang="en-US" dirty="0">
                <a:solidFill>
                  <a:srgbClr val="002060"/>
                </a:solidFill>
                <a:latin typeface="Book Antiqua"/>
                <a:ea typeface="Book Antiqua"/>
                <a:cs typeface="Book Antiqua"/>
                <a:sym typeface="Book Antiqua"/>
              </a:rPr>
              <a:t> </a:t>
            </a:r>
            <a:r>
              <a:rPr lang="ar-SA" dirty="0" smtClean="0">
                <a:solidFill>
                  <a:srgbClr val="002060"/>
                </a:solidFill>
                <a:latin typeface="Book Antiqua"/>
                <a:ea typeface="Book Antiqua"/>
                <a:cs typeface="Book Antiqua"/>
                <a:sym typeface="Book Antiqua"/>
              </a:rPr>
              <a:t>  للبيانات </a:t>
            </a:r>
            <a:r>
              <a:rPr lang="ar-SA" dirty="0">
                <a:solidFill>
                  <a:srgbClr val="002060"/>
                </a:solidFill>
                <a:latin typeface="Book Antiqua"/>
                <a:ea typeface="Book Antiqua"/>
                <a:cs typeface="Book Antiqua"/>
                <a:sym typeface="Book Antiqua"/>
              </a:rPr>
              <a:t>الوصفية - لتوفير مخطط بيانات وصفية لاكتشاف المجال</a:t>
            </a:r>
          </a:p>
          <a:p>
            <a:pPr lvl="0" indent="-171450" algn="r" rtl="1">
              <a:spcBef>
                <a:spcPts val="0"/>
              </a:spcBef>
              <a:buNone/>
            </a:pPr>
            <a:r>
              <a:rPr lang="ar-SA" dirty="0" smtClean="0">
                <a:solidFill>
                  <a:srgbClr val="002060"/>
                </a:solidFill>
                <a:latin typeface="Book Antiqua"/>
                <a:ea typeface="Book Antiqua"/>
                <a:cs typeface="Book Antiqua"/>
                <a:sym typeface="Book Antiqua"/>
              </a:rPr>
              <a:t> توفير </a:t>
            </a:r>
            <a:r>
              <a:rPr lang="ar-SA" dirty="0">
                <a:solidFill>
                  <a:srgbClr val="002060"/>
                </a:solidFill>
                <a:latin typeface="Book Antiqua"/>
                <a:ea typeface="Book Antiqua"/>
                <a:cs typeface="Book Antiqua"/>
                <a:sym typeface="Book Antiqua"/>
              </a:rPr>
              <a:t>إمكانية التشغيل المتداخل من خلال عدد صغير من الخصائص - مما يجعل إمكانية التشغيل المتداخل ممكنة بأبسط الطرق</a:t>
            </a:r>
          </a:p>
          <a:p>
            <a:pPr lvl="0" indent="-171450" algn="r" rtl="1">
              <a:spcBef>
                <a:spcPts val="0"/>
              </a:spcBef>
              <a:buNone/>
            </a:pPr>
            <a:r>
              <a:rPr lang="ar-SA" dirty="0" smtClean="0">
                <a:solidFill>
                  <a:srgbClr val="002060"/>
                </a:solidFill>
                <a:latin typeface="Book Antiqua"/>
                <a:ea typeface="Book Antiqua"/>
                <a:cs typeface="Book Antiqua"/>
                <a:sym typeface="Book Antiqua"/>
              </a:rPr>
              <a:t>  ونتيجة </a:t>
            </a:r>
            <a:r>
              <a:rPr lang="ar-SA" dirty="0">
                <a:solidFill>
                  <a:srgbClr val="002060"/>
                </a:solidFill>
                <a:latin typeface="Book Antiqua"/>
                <a:ea typeface="Book Antiqua"/>
                <a:cs typeface="Book Antiqua"/>
                <a:sym typeface="Book Antiqua"/>
              </a:rPr>
              <a:t>لذلك إبقاء العوائق التقنية للتنفيذ عند أدنى مستوى ممكن</a:t>
            </a:r>
            <a:r>
              <a:rPr lang="ar-SA" dirty="0" smtClean="0">
                <a:solidFill>
                  <a:srgbClr val="002060"/>
                </a:solidFill>
                <a:latin typeface="Book Antiqua"/>
                <a:ea typeface="Book Antiqua"/>
                <a:cs typeface="Book Antiqua"/>
                <a:sym typeface="Book Antiqua"/>
              </a:rPr>
              <a:t>.      </a:t>
            </a:r>
            <a:endParaRPr lang="en-US" dirty="0">
              <a:solidFill>
                <a:srgbClr val="002060"/>
              </a:solidFill>
              <a:latin typeface="Book Antiqua"/>
              <a:ea typeface="Book Antiqua"/>
              <a:cs typeface="Book Antiqua"/>
              <a:sym typeface="Book Antiqua"/>
            </a:endParaRPr>
          </a:p>
          <a:p>
            <a:pPr lvl="0" indent="-171450" algn="r">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lgn="r">
              <a:spcBef>
                <a:spcPts val="0"/>
              </a:spcBef>
              <a:buNone/>
            </a:pPr>
            <a:endParaRPr lang="it-IT"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12</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585401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13</a:t>
            </a:fld>
            <a:endParaRPr lang="sr-Latn-BA" sz="1000" b="0" i="0" u="none" strike="noStrike" cap="none">
              <a:solidFill>
                <a:srgbClr val="002060"/>
              </a:solidFill>
              <a:latin typeface="Calibri"/>
              <a:ea typeface="Calibri"/>
              <a:cs typeface="Calibri"/>
              <a:sym typeface="Calibri"/>
            </a:endParaRPr>
          </a:p>
        </p:txBody>
      </p:sp>
      <p:pic>
        <p:nvPicPr>
          <p:cNvPr id="2" name="Immagine 1">
            <a:extLst>
              <a:ext uri="{FF2B5EF4-FFF2-40B4-BE49-F238E27FC236}">
                <a16:creationId xmlns:a16="http://schemas.microsoft.com/office/drawing/2014/main" xmlns="" id="{C1A1920C-CBCB-45CB-81DB-B95B7526CEFD}"/>
              </a:ext>
            </a:extLst>
          </p:cNvPr>
          <p:cNvPicPr>
            <a:picLocks noChangeAspect="1"/>
          </p:cNvPicPr>
          <p:nvPr/>
        </p:nvPicPr>
        <p:blipFill>
          <a:blip r:embed="rId3"/>
          <a:stretch>
            <a:fillRect/>
          </a:stretch>
        </p:blipFill>
        <p:spPr>
          <a:xfrm>
            <a:off x="2127817" y="844059"/>
            <a:ext cx="4899143" cy="1629141"/>
          </a:xfrm>
          <a:prstGeom prst="rect">
            <a:avLst/>
          </a:prstGeom>
        </p:spPr>
      </p:pic>
      <p:pic>
        <p:nvPicPr>
          <p:cNvPr id="4" name="Immagine 3">
            <a:extLst>
              <a:ext uri="{FF2B5EF4-FFF2-40B4-BE49-F238E27FC236}">
                <a16:creationId xmlns:a16="http://schemas.microsoft.com/office/drawing/2014/main" xmlns="" id="{854EF7F7-1B4B-4AE5-9199-01D34C44DF4F}"/>
              </a:ext>
            </a:extLst>
          </p:cNvPr>
          <p:cNvPicPr>
            <a:picLocks noChangeAspect="1"/>
          </p:cNvPicPr>
          <p:nvPr/>
        </p:nvPicPr>
        <p:blipFill>
          <a:blip r:embed="rId4"/>
          <a:stretch>
            <a:fillRect/>
          </a:stretch>
        </p:blipFill>
        <p:spPr>
          <a:xfrm>
            <a:off x="2078671" y="2529472"/>
            <a:ext cx="4988349" cy="3632178"/>
          </a:xfrm>
          <a:prstGeom prst="rect">
            <a:avLst/>
          </a:prstGeom>
        </p:spPr>
      </p:pic>
    </p:spTree>
    <p:extLst>
      <p:ext uri="{BB962C8B-B14F-4D97-AF65-F5344CB8AC3E}">
        <p14:creationId xmlns:p14="http://schemas.microsoft.com/office/powerpoint/2010/main" val="1170999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1081173"/>
            <a:ext cx="8229600" cy="547703"/>
          </a:xfrm>
          <a:prstGeom prst="rect">
            <a:avLst/>
          </a:prstGeom>
          <a:noFill/>
          <a:ln>
            <a:noFill/>
          </a:ln>
        </p:spPr>
        <p:txBody>
          <a:bodyPr lIns="91425" tIns="45700" rIns="91425" bIns="45700" anchor="ctr" anchorCtr="0">
            <a:noAutofit/>
          </a:bodyPr>
          <a:lstStyle/>
          <a:p>
            <a:pPr lvl="0" algn="ctr">
              <a:buSzPct val="25000"/>
            </a:pPr>
            <a:r>
              <a:rPr lang="it-IT" sz="3300" b="0" i="0" u="none" strike="noStrike" cap="none" dirty="0">
                <a:solidFill>
                  <a:srgbClr val="002060"/>
                </a:solidFill>
                <a:latin typeface="Book Antiqua"/>
                <a:ea typeface="Book Antiqua"/>
                <a:cs typeface="Book Antiqua"/>
                <a:sym typeface="Book Antiqua"/>
              </a:rPr>
              <a:t/>
            </a:r>
            <a:br>
              <a:rPr lang="it-IT" sz="3300" b="0" i="0" u="none" strike="noStrike" cap="none" dirty="0">
                <a:solidFill>
                  <a:srgbClr val="002060"/>
                </a:solidFill>
                <a:latin typeface="Book Antiqua"/>
                <a:ea typeface="Book Antiqua"/>
                <a:cs typeface="Book Antiqua"/>
                <a:sym typeface="Book Antiqua"/>
              </a:rPr>
            </a:br>
            <a:r>
              <a:rPr lang="it-IT" sz="3300" b="0" i="0" u="none" strike="noStrike" cap="none" dirty="0">
                <a:solidFill>
                  <a:srgbClr val="002060"/>
                </a:solidFill>
                <a:latin typeface="Book Antiqua"/>
                <a:ea typeface="Book Antiqua"/>
                <a:cs typeface="Book Antiqua"/>
                <a:sym typeface="Book Antiqua"/>
              </a:rPr>
              <a:t>for Data </a:t>
            </a:r>
            <a:r>
              <a:rPr lang="it-IT" sz="3300" b="0" i="0" u="none" strike="noStrike" cap="none" dirty="0" smtClean="0">
                <a:solidFill>
                  <a:srgbClr val="002060"/>
                </a:solidFill>
                <a:latin typeface="Book Antiqua"/>
                <a:ea typeface="Book Antiqua"/>
                <a:cs typeface="Book Antiqua"/>
                <a:sym typeface="Book Antiqua"/>
              </a:rPr>
              <a:t>Archives</a:t>
            </a:r>
            <a:r>
              <a:rPr lang="ar-SA" dirty="0">
                <a:solidFill>
                  <a:srgbClr val="002060"/>
                </a:solidFill>
                <a:latin typeface="Book Antiqua"/>
                <a:ea typeface="Book Antiqua"/>
                <a:cs typeface="Book Antiqua"/>
                <a:sym typeface="Book Antiqua"/>
              </a:rPr>
              <a:t> إرشادات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لمحفوظات البيانات</a:t>
            </a:r>
            <a:br>
              <a:rPr lang="ar-SA" dirty="0">
                <a:solidFill>
                  <a:srgbClr val="002060"/>
                </a:solidFill>
                <a:latin typeface="Book Antiqua"/>
                <a:ea typeface="Book Antiqua"/>
                <a:cs typeface="Book Antiqua"/>
                <a:sym typeface="Book Antiqua"/>
              </a:rPr>
            </a:b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lvl="0" indent="-171450">
              <a:spcBef>
                <a:spcPts val="0"/>
              </a:spcBef>
              <a:buNone/>
            </a:pPr>
            <a:r>
              <a:rPr lang="en-US" sz="2400" dirty="0">
                <a:solidFill>
                  <a:srgbClr val="002060"/>
                </a:solidFill>
                <a:latin typeface="Book Antiqua"/>
                <a:ea typeface="Book Antiqua"/>
                <a:cs typeface="Book Antiqua"/>
                <a:sym typeface="Book Antiqua"/>
              </a:rPr>
              <a:t>Application profile overview</a:t>
            </a:r>
            <a:r>
              <a:rPr lang="en-US" sz="2400" dirty="0" smtClean="0">
                <a:solidFill>
                  <a:srgbClr val="002060"/>
                </a:solidFill>
                <a:latin typeface="Book Antiqua"/>
                <a:ea typeface="Book Antiqua"/>
                <a:cs typeface="Book Antiqua"/>
                <a:sym typeface="Book Antiqua"/>
              </a:rPr>
              <a:t>:</a:t>
            </a:r>
            <a:r>
              <a:rPr lang="ar-SA" sz="2400" dirty="0">
                <a:solidFill>
                  <a:srgbClr val="002060"/>
                </a:solidFill>
                <a:latin typeface="Book Antiqua"/>
                <a:ea typeface="Book Antiqua"/>
                <a:cs typeface="Book Antiqua"/>
                <a:sym typeface="Book Antiqua"/>
              </a:rPr>
              <a:t> نظرة عامة على ملف تعريف </a:t>
            </a:r>
            <a:r>
              <a:rPr lang="ar-SA" sz="2400" dirty="0" smtClean="0">
                <a:solidFill>
                  <a:srgbClr val="002060"/>
                </a:solidFill>
                <a:latin typeface="Book Antiqua"/>
                <a:ea typeface="Book Antiqua"/>
                <a:cs typeface="Book Antiqua"/>
                <a:sym typeface="Book Antiqua"/>
              </a:rPr>
              <a:t>التطبيق</a:t>
            </a:r>
            <a:endParaRPr lang="en-US" sz="2400" dirty="0">
              <a:solidFill>
                <a:srgbClr val="002060"/>
              </a:solidFill>
              <a:latin typeface="Book Antiqua"/>
              <a:ea typeface="Book Antiqua"/>
              <a:cs typeface="Book Antiqua"/>
              <a:sym typeface="Book Antiqua"/>
            </a:endParaRPr>
          </a:p>
          <a:p>
            <a:pPr lvl="0" indent="-171450">
              <a:spcBef>
                <a:spcPts val="0"/>
              </a:spcBef>
              <a:buNone/>
            </a:pPr>
            <a:r>
              <a:rPr lang="en-US" sz="2400" dirty="0">
                <a:solidFill>
                  <a:srgbClr val="002060"/>
                </a:solidFill>
                <a:latin typeface="Book Antiqua"/>
                <a:ea typeface="Book Antiqua"/>
                <a:cs typeface="Book Antiqua"/>
                <a:sym typeface="Book Antiqua"/>
                <a:hlinkClick r:id="rId3"/>
              </a:rPr>
              <a:t>https://guidelines.openaire.eu/en/latest/data/application_profile.html</a:t>
            </a:r>
            <a:r>
              <a:rPr lang="en-US" sz="2400" dirty="0">
                <a:solidFill>
                  <a:srgbClr val="002060"/>
                </a:solidFill>
                <a:latin typeface="Book Antiqua"/>
                <a:ea typeface="Book Antiqua"/>
                <a:cs typeface="Book Antiqua"/>
                <a:sym typeface="Book Antiqua"/>
              </a:rPr>
              <a:t> </a:t>
            </a: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err="1">
                <a:solidFill>
                  <a:srgbClr val="002060"/>
                </a:solidFill>
                <a:latin typeface="Book Antiqua"/>
                <a:ea typeface="Book Antiqua"/>
                <a:cs typeface="Book Antiqua"/>
                <a:sym typeface="Book Antiqua"/>
              </a:rPr>
              <a:t>DataCite</a:t>
            </a:r>
            <a:r>
              <a:rPr lang="en-US" dirty="0" smtClean="0">
                <a:solidFill>
                  <a:srgbClr val="002060"/>
                </a:solidFill>
                <a:latin typeface="Book Antiqua"/>
                <a:ea typeface="Book Antiqua"/>
                <a:cs typeface="Book Antiqua"/>
                <a:sym typeface="Book Antiqua"/>
              </a:rPr>
              <a:t>:</a:t>
            </a:r>
            <a:r>
              <a:rPr lang="ar-SA" dirty="0" smtClean="0">
                <a:solidFill>
                  <a:srgbClr val="002060"/>
                </a:solidFill>
                <a:latin typeface="Book Antiqua"/>
                <a:ea typeface="Book Antiqua"/>
                <a:cs typeface="Book Antiqua"/>
                <a:sym typeface="Book Antiqua"/>
              </a:rPr>
              <a:t> موقع معلومات </a:t>
            </a: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hlinkClick r:id="rId4"/>
              </a:rPr>
              <a:t>http://schema.datacite.org/meta/kernel-3/doc/DataCite-MetadataKernel_v3.1.pdf</a:t>
            </a:r>
            <a:r>
              <a:rPr lang="en-US" dirty="0">
                <a:solidFill>
                  <a:srgbClr val="002060"/>
                </a:solidFill>
                <a:latin typeface="Book Antiqua"/>
                <a:ea typeface="Book Antiqua"/>
                <a:cs typeface="Book Antiqua"/>
                <a:sym typeface="Book Antiqua"/>
              </a:rPr>
              <a:t> </a:t>
            </a: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Example</a:t>
            </a:r>
            <a:r>
              <a:rPr lang="en-US" dirty="0" smtClean="0">
                <a:solidFill>
                  <a:srgbClr val="002060"/>
                </a:solidFill>
                <a:latin typeface="Book Antiqua"/>
                <a:ea typeface="Book Antiqua"/>
                <a:cs typeface="Book Antiqua"/>
                <a:sym typeface="Book Antiqua"/>
              </a:rPr>
              <a:t>:</a:t>
            </a:r>
            <a:r>
              <a:rPr lang="ar-SA" dirty="0" smtClean="0">
                <a:solidFill>
                  <a:srgbClr val="002060"/>
                </a:solidFill>
                <a:latin typeface="Book Antiqua"/>
                <a:ea typeface="Book Antiqua"/>
                <a:cs typeface="Book Antiqua"/>
                <a:sym typeface="Book Antiqua"/>
              </a:rPr>
              <a:t> مثال </a:t>
            </a: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hlinkClick r:id="rId5"/>
              </a:rPr>
              <a:t>https://purr.purdue.edu/publications/1118/2</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hlinkClick r:id="rId6"/>
              </a:rPr>
              <a:t>http://schema.datacite.org/meta/kernel-3/example/datacite-example-dataset-v3.0.xml</a:t>
            </a:r>
            <a:r>
              <a:rPr lang="en-US" dirty="0">
                <a:solidFill>
                  <a:srgbClr val="002060"/>
                </a:solidFill>
                <a:latin typeface="Book Antiqua"/>
                <a:ea typeface="Book Antiqua"/>
                <a:cs typeface="Book Antiqua"/>
                <a:sym typeface="Book Antiqua"/>
              </a:rPr>
              <a:t> </a:t>
            </a: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14</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691940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84048" y="1020054"/>
            <a:ext cx="8229600" cy="749299"/>
          </a:xfrm>
          <a:prstGeom prst="rect">
            <a:avLst/>
          </a:prstGeom>
          <a:noFill/>
          <a:ln>
            <a:noFill/>
          </a:ln>
        </p:spPr>
        <p:txBody>
          <a:bodyPr lIns="91425" tIns="45700" rIns="91425" bIns="45700" anchor="ctr" anchorCtr="0">
            <a:noAutofit/>
          </a:bodyPr>
          <a:lstStyle/>
          <a:p>
            <a:pPr lvl="0" algn="ctr" rtl="1">
              <a:buSzPct val="25000"/>
            </a:pPr>
            <a:r>
              <a:rPr lang="ar-SA" dirty="0" smtClean="0">
                <a:solidFill>
                  <a:srgbClr val="002060"/>
                </a:solidFill>
                <a:latin typeface="Book Antiqua"/>
                <a:ea typeface="Book Antiqua"/>
                <a:cs typeface="Book Antiqua"/>
                <a:sym typeface="Book Antiqua"/>
              </a:rPr>
              <a:t>إرشادات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لمدراء نظام معلومات الاتصالات المعتمدة على أساس </a:t>
            </a:r>
            <a:r>
              <a:rPr lang="en-US" dirty="0">
                <a:solidFill>
                  <a:srgbClr val="002060"/>
                </a:solidFill>
                <a:latin typeface="Book Antiqua"/>
                <a:ea typeface="Book Antiqua"/>
                <a:cs typeface="Book Antiqua"/>
                <a:sym typeface="Book Antiqua"/>
              </a:rPr>
              <a:t>CERIF-XML</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929384"/>
            <a:ext cx="7886700" cy="4123944"/>
          </a:xfrm>
          <a:prstGeom prst="rect">
            <a:avLst/>
          </a:prstGeom>
          <a:noFill/>
          <a:ln>
            <a:noFill/>
          </a:ln>
        </p:spPr>
        <p:txBody>
          <a:bodyPr lIns="91425" tIns="45700" rIns="91425" bIns="45700" anchor="t" anchorCtr="0">
            <a:noAutofit/>
          </a:bodyPr>
          <a:lstStyle/>
          <a:p>
            <a:pPr lvl="0" indent="-171450">
              <a:spcBef>
                <a:spcPts val="0"/>
              </a:spcBef>
              <a:buNone/>
            </a:pPr>
            <a:r>
              <a:rPr lang="it-IT" dirty="0">
                <a:solidFill>
                  <a:srgbClr val="002060"/>
                </a:solidFill>
                <a:latin typeface="Book Antiqua"/>
                <a:ea typeface="Book Antiqua"/>
                <a:cs typeface="Book Antiqua"/>
                <a:sym typeface="Book Antiqua"/>
                <a:hlinkClick r:id="rId3"/>
              </a:rPr>
              <a:t>https://guidelines.openaire.eu/en/latest/cris/index.html</a:t>
            </a:r>
            <a:r>
              <a:rPr lang="it-IT" dirty="0">
                <a:solidFill>
                  <a:srgbClr val="002060"/>
                </a:solidFill>
                <a:latin typeface="Book Antiqua"/>
                <a:ea typeface="Book Antiqua"/>
                <a:cs typeface="Book Antiqua"/>
                <a:sym typeface="Book Antiqua"/>
              </a:rPr>
              <a:t> </a:t>
            </a:r>
          </a:p>
          <a:p>
            <a:pPr lvl="0" indent="-171450">
              <a:spcBef>
                <a:spcPts val="0"/>
              </a:spcBef>
              <a:buNone/>
            </a:pPr>
            <a:r>
              <a:rPr lang="it-IT" dirty="0">
                <a:solidFill>
                  <a:srgbClr val="002060"/>
                </a:solidFill>
                <a:latin typeface="Book Antiqua"/>
                <a:ea typeface="Book Antiqua"/>
                <a:cs typeface="Book Antiqua"/>
                <a:sym typeface="Book Antiqua"/>
                <a:hlinkClick r:id="rId4"/>
              </a:rPr>
              <a:t>https://zenodo.org/record/17065</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hlinkClick r:id="rId5"/>
              </a:rPr>
              <a:t>https://zenodo.org/record/17065/files/OpenAIRE_Guidelines_for_CRIS_Managers_v.1.0.pdf</a:t>
            </a:r>
            <a:r>
              <a:rPr lang="it-IT" dirty="0">
                <a:solidFill>
                  <a:srgbClr val="002060"/>
                </a:solidFill>
                <a:latin typeface="Book Antiqua"/>
                <a:ea typeface="Book Antiqua"/>
                <a:cs typeface="Book Antiqua"/>
                <a:sym typeface="Book Antiqua"/>
              </a:rPr>
              <a:t> </a:t>
            </a:r>
            <a:endParaRPr lang="ar-SA" dirty="0" smtClean="0">
              <a:solidFill>
                <a:srgbClr val="002060"/>
              </a:solidFill>
              <a:latin typeface="Book Antiqua"/>
              <a:ea typeface="Book Antiqua"/>
              <a:cs typeface="Book Antiqua"/>
              <a:sym typeface="Book Antiqua"/>
            </a:endParaRPr>
          </a:p>
          <a:p>
            <a:pPr lvl="0" indent="-171450">
              <a:spcBef>
                <a:spcPts val="0"/>
              </a:spcBef>
              <a:buNone/>
            </a:pPr>
            <a:endParaRPr lang="it-IT" dirty="0">
              <a:solidFill>
                <a:srgbClr val="002060"/>
              </a:solidFill>
              <a:latin typeface="Book Antiqua"/>
              <a:ea typeface="Book Antiqua"/>
              <a:cs typeface="Book Antiqua"/>
              <a:sym typeface="Book Antiqua"/>
            </a:endParaRPr>
          </a:p>
          <a:p>
            <a:pPr lvl="0" indent="-171450" algn="r" rtl="1">
              <a:spcBef>
                <a:spcPts val="0"/>
              </a:spcBef>
              <a:buNone/>
            </a:pPr>
            <a:r>
              <a:rPr lang="ar-SA" sz="1900" dirty="0" smtClean="0">
                <a:solidFill>
                  <a:srgbClr val="002060"/>
                </a:solidFill>
                <a:latin typeface="Book Antiqua"/>
                <a:ea typeface="Book Antiqua"/>
                <a:cs typeface="Book Antiqua"/>
                <a:sym typeface="Book Antiqua"/>
              </a:rPr>
              <a:t> -  توفر </a:t>
            </a:r>
            <a:r>
              <a:rPr lang="ar-SA" sz="1900" dirty="0">
                <a:solidFill>
                  <a:srgbClr val="002060"/>
                </a:solidFill>
                <a:latin typeface="Book Antiqua"/>
                <a:ea typeface="Book Antiqua"/>
                <a:cs typeface="Book Antiqua"/>
                <a:sym typeface="Book Antiqua"/>
              </a:rPr>
              <a:t>المبادئ التوجيهية توجيهات لمديري نظام </a:t>
            </a:r>
            <a:r>
              <a:rPr lang="en-US" sz="1900" dirty="0">
                <a:solidFill>
                  <a:srgbClr val="002060"/>
                </a:solidFill>
                <a:latin typeface="Book Antiqua"/>
                <a:ea typeface="Book Antiqua"/>
                <a:cs typeface="Book Antiqua"/>
                <a:sym typeface="Book Antiqua"/>
              </a:rPr>
              <a:t>CRIS </a:t>
            </a:r>
            <a:r>
              <a:rPr lang="ar-SA" sz="1900" dirty="0">
                <a:solidFill>
                  <a:srgbClr val="002060"/>
                </a:solidFill>
                <a:latin typeface="Book Antiqua"/>
                <a:ea typeface="Book Antiqua"/>
                <a:cs typeface="Book Antiqua"/>
                <a:sym typeface="Book Antiqua"/>
              </a:rPr>
              <a:t>لفضح بياناتهم الوصفية بطريقة تتوافق مع البنية التحتية لـ </a:t>
            </a:r>
            <a:r>
              <a:rPr lang="en-US" sz="1900" dirty="0" err="1">
                <a:solidFill>
                  <a:srgbClr val="002060"/>
                </a:solidFill>
                <a:latin typeface="Book Antiqua"/>
                <a:ea typeface="Book Antiqua"/>
                <a:cs typeface="Book Antiqua"/>
                <a:sym typeface="Book Antiqua"/>
              </a:rPr>
              <a:t>OpenAIRE</a:t>
            </a:r>
            <a:r>
              <a:rPr lang="en-US" sz="1900" dirty="0" smtClean="0">
                <a:solidFill>
                  <a:srgbClr val="002060"/>
                </a:solidFill>
                <a:latin typeface="Book Antiqua"/>
                <a:ea typeface="Book Antiqua"/>
                <a:cs typeface="Book Antiqua"/>
                <a:sym typeface="Book Antiqua"/>
              </a:rPr>
              <a:t>.</a:t>
            </a:r>
            <a:endParaRPr lang="ar-SA" sz="1900" dirty="0" smtClean="0">
              <a:solidFill>
                <a:srgbClr val="002060"/>
              </a:solidFill>
              <a:latin typeface="Book Antiqua"/>
              <a:ea typeface="Book Antiqua"/>
              <a:cs typeface="Book Antiqua"/>
              <a:sym typeface="Book Antiqua"/>
            </a:endParaRPr>
          </a:p>
          <a:p>
            <a:pPr lvl="0" indent="-171450" algn="r" rtl="1">
              <a:spcBef>
                <a:spcPts val="0"/>
              </a:spcBef>
              <a:buNone/>
            </a:pPr>
            <a:endParaRPr lang="en-US" sz="1900" dirty="0">
              <a:solidFill>
                <a:srgbClr val="002060"/>
              </a:solidFill>
              <a:latin typeface="Book Antiqua"/>
              <a:ea typeface="Book Antiqua"/>
              <a:cs typeface="Book Antiqua"/>
              <a:sym typeface="Book Antiqua"/>
            </a:endParaRPr>
          </a:p>
          <a:p>
            <a:pPr lvl="0" indent="-171450" algn="r" rtl="1">
              <a:spcBef>
                <a:spcPts val="0"/>
              </a:spcBef>
              <a:buNone/>
            </a:pPr>
            <a:r>
              <a:rPr lang="en-US" sz="1900" dirty="0" smtClean="0">
                <a:solidFill>
                  <a:srgbClr val="002060"/>
                </a:solidFill>
                <a:latin typeface="Book Antiqua"/>
                <a:ea typeface="Book Antiqua"/>
                <a:cs typeface="Book Antiqua"/>
                <a:sym typeface="Book Antiqua"/>
              </a:rPr>
              <a:t>CERIF </a:t>
            </a:r>
            <a:r>
              <a:rPr lang="ar-SA" sz="1900" dirty="0" smtClean="0">
                <a:solidFill>
                  <a:srgbClr val="002060"/>
                </a:solidFill>
                <a:latin typeface="Book Antiqua"/>
                <a:ea typeface="Book Antiqua"/>
                <a:cs typeface="Book Antiqua"/>
                <a:sym typeface="Book Antiqua"/>
              </a:rPr>
              <a:t> هو نموذج معلومات </a:t>
            </a:r>
            <a:r>
              <a:rPr lang="ar-SA" sz="1900" dirty="0">
                <a:solidFill>
                  <a:srgbClr val="002060"/>
                </a:solidFill>
                <a:latin typeface="Book Antiqua"/>
                <a:ea typeface="Book Antiqua"/>
                <a:cs typeface="Book Antiqua"/>
                <a:sym typeface="Book Antiqua"/>
              </a:rPr>
              <a:t>البحث الأوروبي المشترك) هو نموذج بيانات قياسي للمعلومات البحثية وتوصية من الاتحاد الأوروبي للدول الأعضاء</a:t>
            </a:r>
            <a:r>
              <a:rPr lang="ar-SA" sz="1900" dirty="0" smtClean="0">
                <a:solidFill>
                  <a:srgbClr val="002060"/>
                </a:solidFill>
                <a:latin typeface="Book Antiqua"/>
                <a:ea typeface="Book Antiqua"/>
                <a:cs typeface="Book Antiqua"/>
                <a:sym typeface="Book Antiqua"/>
              </a:rPr>
              <a:t>.</a:t>
            </a:r>
          </a:p>
          <a:p>
            <a:pPr lvl="0" indent="-171450" algn="r" rtl="1">
              <a:spcBef>
                <a:spcPts val="0"/>
              </a:spcBef>
              <a:buNone/>
            </a:pPr>
            <a:endParaRPr lang="en-US" sz="1900" dirty="0">
              <a:solidFill>
                <a:srgbClr val="002060"/>
              </a:solidFill>
              <a:latin typeface="Book Antiqua"/>
              <a:ea typeface="Book Antiqua"/>
              <a:cs typeface="Book Antiqua"/>
              <a:sym typeface="Book Antiqua"/>
            </a:endParaRPr>
          </a:p>
          <a:p>
            <a:pPr lvl="0" indent="-171450" algn="r" rtl="1">
              <a:spcBef>
                <a:spcPts val="0"/>
              </a:spcBef>
              <a:buNone/>
            </a:pPr>
            <a:r>
              <a:rPr lang="ar-SA" dirty="0" smtClean="0">
                <a:solidFill>
                  <a:srgbClr val="002060"/>
                </a:solidFill>
                <a:latin typeface="Book Antiqua"/>
                <a:ea typeface="Book Antiqua"/>
                <a:cs typeface="Book Antiqua"/>
                <a:sym typeface="Book Antiqua"/>
              </a:rPr>
              <a:t> -  نموذج </a:t>
            </a:r>
            <a:r>
              <a:rPr lang="ar-SA" dirty="0">
                <a:solidFill>
                  <a:srgbClr val="002060"/>
                </a:solidFill>
                <a:latin typeface="Book Antiqua"/>
                <a:ea typeface="Book Antiqua"/>
                <a:cs typeface="Book Antiqua"/>
                <a:sym typeface="Book Antiqua"/>
              </a:rPr>
              <a:t>بيانات </a:t>
            </a:r>
            <a:r>
              <a:rPr lang="it-IT" dirty="0">
                <a:solidFill>
                  <a:srgbClr val="002060"/>
                </a:solidFill>
                <a:latin typeface="Book Antiqua"/>
                <a:ea typeface="Book Antiqua"/>
                <a:cs typeface="Book Antiqua"/>
                <a:sym typeface="Book Antiqua"/>
              </a:rPr>
              <a:t>OpenAIRE </a:t>
            </a:r>
            <a:r>
              <a:rPr lang="ar-SA" dirty="0">
                <a:solidFill>
                  <a:srgbClr val="002060"/>
                </a:solidFill>
                <a:latin typeface="Book Antiqua"/>
                <a:ea typeface="Book Antiqua"/>
                <a:cs typeface="Book Antiqua"/>
                <a:sym typeface="Book Antiqua"/>
              </a:rPr>
              <a:t>متوافق مع </a:t>
            </a:r>
            <a:r>
              <a:rPr lang="it-IT" dirty="0">
                <a:solidFill>
                  <a:srgbClr val="002060"/>
                </a:solidFill>
                <a:latin typeface="Book Antiqua"/>
                <a:ea typeface="Book Antiqua"/>
                <a:cs typeface="Book Antiqua"/>
                <a:sym typeface="Book Antiqua"/>
              </a:rPr>
              <a:t>CERIF </a:t>
            </a:r>
            <a:r>
              <a:rPr lang="ar-SA" dirty="0">
                <a:solidFill>
                  <a:srgbClr val="002060"/>
                </a:solidFill>
                <a:latin typeface="Book Antiqua"/>
                <a:ea typeface="Book Antiqua"/>
                <a:cs typeface="Book Antiqua"/>
                <a:sym typeface="Book Antiqua"/>
              </a:rPr>
              <a:t>وتم اعتماد </a:t>
            </a:r>
            <a:r>
              <a:rPr lang="it-IT" dirty="0">
                <a:solidFill>
                  <a:srgbClr val="002060"/>
                </a:solidFill>
                <a:latin typeface="Book Antiqua"/>
                <a:ea typeface="Book Antiqua"/>
                <a:cs typeface="Book Antiqua"/>
                <a:sym typeface="Book Antiqua"/>
              </a:rPr>
              <a:t>CERIF XML </a:t>
            </a:r>
            <a:r>
              <a:rPr lang="ar-SA" dirty="0">
                <a:solidFill>
                  <a:srgbClr val="002060"/>
                </a:solidFill>
                <a:latin typeface="Book Antiqua"/>
                <a:ea typeface="Book Antiqua"/>
                <a:cs typeface="Book Antiqua"/>
                <a:sym typeface="Book Antiqua"/>
              </a:rPr>
              <a:t>من قبل </a:t>
            </a:r>
            <a:r>
              <a:rPr lang="it-IT" dirty="0">
                <a:solidFill>
                  <a:srgbClr val="002060"/>
                </a:solidFill>
                <a:latin typeface="Book Antiqua"/>
                <a:ea typeface="Book Antiqua"/>
                <a:cs typeface="Book Antiqua"/>
                <a:sym typeface="Book Antiqua"/>
              </a:rPr>
              <a:t>OpenAIRE </a:t>
            </a:r>
            <a:r>
              <a:rPr lang="ar-SA" dirty="0">
                <a:solidFill>
                  <a:srgbClr val="002060"/>
                </a:solidFill>
                <a:latin typeface="Book Antiqua"/>
                <a:ea typeface="Book Antiqua"/>
                <a:cs typeface="Book Antiqua"/>
                <a:sym typeface="Book Antiqua"/>
              </a:rPr>
              <a:t>كأساس لحصاد واستيراد البيانات الوصفية من أنظمة </a:t>
            </a:r>
            <a:r>
              <a:rPr lang="it-IT" dirty="0">
                <a:solidFill>
                  <a:srgbClr val="002060"/>
                </a:solidFill>
                <a:latin typeface="Book Antiqua"/>
                <a:ea typeface="Book Antiqua"/>
                <a:cs typeface="Book Antiqua"/>
                <a:sym typeface="Book Antiqua"/>
              </a:rPr>
              <a:t>CRIS.</a:t>
            </a:r>
          </a:p>
          <a:p>
            <a:pPr lvl="0" indent="-171450" algn="r" rtl="1">
              <a:spcBef>
                <a:spcPts val="0"/>
              </a:spcBef>
              <a:buNone/>
            </a:pPr>
            <a:endParaRPr lang="it-IT"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15</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3140546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774700"/>
            <a:ext cx="8229600" cy="749299"/>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it-IT" sz="3300" b="0" i="0" u="none" strike="noStrike" cap="none" dirty="0">
                <a:solidFill>
                  <a:srgbClr val="002060"/>
                </a:solidFill>
                <a:latin typeface="Book Antiqua"/>
                <a:ea typeface="Book Antiqua"/>
                <a:cs typeface="Book Antiqua"/>
                <a:sym typeface="Book Antiqua"/>
              </a:rPr>
              <a:t>CERIF subset for </a:t>
            </a:r>
            <a:r>
              <a:rPr lang="it-IT" sz="3300" b="0" i="0" u="none" strike="noStrike" cap="none" dirty="0" err="1">
                <a:solidFill>
                  <a:srgbClr val="002060"/>
                </a:solidFill>
                <a:latin typeface="Book Antiqua"/>
                <a:ea typeface="Book Antiqua"/>
                <a:cs typeface="Book Antiqua"/>
                <a:sym typeface="Book Antiqua"/>
              </a:rPr>
              <a:t>OpenAIRE</a:t>
            </a:r>
            <a:endParaRPr sz="33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16</a:t>
            </a:fld>
            <a:endParaRPr lang="sr-Latn-BA" sz="1000" b="0" i="0" u="none" strike="noStrike" cap="none">
              <a:solidFill>
                <a:srgbClr val="002060"/>
              </a:solidFill>
              <a:latin typeface="Calibri"/>
              <a:ea typeface="Calibri"/>
              <a:cs typeface="Calibri"/>
              <a:sym typeface="Calibri"/>
            </a:endParaRPr>
          </a:p>
        </p:txBody>
      </p:sp>
      <p:pic>
        <p:nvPicPr>
          <p:cNvPr id="2" name="Immagine 1">
            <a:extLst>
              <a:ext uri="{FF2B5EF4-FFF2-40B4-BE49-F238E27FC236}">
                <a16:creationId xmlns:a16="http://schemas.microsoft.com/office/drawing/2014/main" xmlns="" id="{D11CBE30-D3D6-42F4-9397-559D38FFED49}"/>
              </a:ext>
            </a:extLst>
          </p:cNvPr>
          <p:cNvPicPr>
            <a:picLocks noChangeAspect="1"/>
          </p:cNvPicPr>
          <p:nvPr/>
        </p:nvPicPr>
        <p:blipFill>
          <a:blip r:embed="rId3"/>
          <a:stretch>
            <a:fillRect/>
          </a:stretch>
        </p:blipFill>
        <p:spPr>
          <a:xfrm>
            <a:off x="1274071" y="1386967"/>
            <a:ext cx="6656934" cy="4802819"/>
          </a:xfrm>
          <a:prstGeom prst="rect">
            <a:avLst/>
          </a:prstGeom>
        </p:spPr>
      </p:pic>
    </p:spTree>
    <p:extLst>
      <p:ext uri="{BB962C8B-B14F-4D97-AF65-F5344CB8AC3E}">
        <p14:creationId xmlns:p14="http://schemas.microsoft.com/office/powerpoint/2010/main" val="584130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987552"/>
            <a:ext cx="8229600" cy="620855"/>
          </a:xfrm>
          <a:prstGeom prst="rect">
            <a:avLst/>
          </a:prstGeom>
          <a:noFill/>
          <a:ln>
            <a:noFill/>
          </a:ln>
        </p:spPr>
        <p:txBody>
          <a:bodyPr lIns="91425" tIns="45700" rIns="91425" bIns="45700" anchor="ctr" anchorCtr="0">
            <a:noAutofit/>
          </a:bodyPr>
          <a:lstStyle/>
          <a:p>
            <a:pPr lvl="0" algn="ctr" rtl="1">
              <a:buSzPct val="25000"/>
            </a:pPr>
            <a:r>
              <a:rPr lang="ar-SA" dirty="0">
                <a:solidFill>
                  <a:srgbClr val="002060"/>
                </a:solidFill>
                <a:latin typeface="Book Antiqua"/>
                <a:ea typeface="Book Antiqua"/>
                <a:cs typeface="Book Antiqua"/>
                <a:sym typeface="Book Antiqua"/>
              </a:rPr>
              <a:t/>
            </a:r>
            <a:br>
              <a:rPr lang="ar-SA" dirty="0">
                <a:solidFill>
                  <a:srgbClr val="002060"/>
                </a:solidFill>
                <a:latin typeface="Book Antiqua"/>
                <a:ea typeface="Book Antiqua"/>
                <a:cs typeface="Book Antiqua"/>
                <a:sym typeface="Book Antiqua"/>
              </a:rPr>
            </a:br>
            <a:r>
              <a:rPr lang="ar-SA" dirty="0" smtClean="0">
                <a:solidFill>
                  <a:srgbClr val="002060"/>
                </a:solidFill>
                <a:latin typeface="Book Antiqua"/>
                <a:ea typeface="Book Antiqua"/>
                <a:cs typeface="Book Antiqua"/>
                <a:sym typeface="Book Antiqua"/>
              </a:rPr>
              <a:t>ارشادات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لمدراء نظام معلومات الاتصالات المعتمدة على أساس </a:t>
            </a:r>
            <a:r>
              <a:rPr lang="en-US" dirty="0">
                <a:solidFill>
                  <a:srgbClr val="002060"/>
                </a:solidFill>
                <a:latin typeface="Book Antiqua"/>
                <a:ea typeface="Book Antiqua"/>
                <a:cs typeface="Book Antiqua"/>
                <a:sym typeface="Book Antiqua"/>
              </a:rPr>
              <a:t>CERIF-XML</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984247"/>
            <a:ext cx="7886700" cy="4023361"/>
          </a:xfrm>
          <a:prstGeom prst="rect">
            <a:avLst/>
          </a:prstGeom>
          <a:noFill/>
          <a:ln>
            <a:noFill/>
          </a:ln>
        </p:spPr>
        <p:txBody>
          <a:bodyPr lIns="91425" tIns="45700" rIns="91425" bIns="45700" anchor="t" anchorCtr="0">
            <a:noAutofit/>
          </a:bodyPr>
          <a:lstStyle/>
          <a:p>
            <a:pPr lvl="0" indent="-171450">
              <a:spcBef>
                <a:spcPts val="0"/>
              </a:spcBef>
              <a:buNone/>
            </a:pPr>
            <a:endParaRPr lang="it-IT" dirty="0">
              <a:solidFill>
                <a:srgbClr val="002060"/>
              </a:solidFill>
              <a:latin typeface="Book Antiqua"/>
              <a:ea typeface="Book Antiqua"/>
              <a:cs typeface="Book Antiqua"/>
              <a:sym typeface="Book Antiqua"/>
            </a:endParaRPr>
          </a:p>
          <a:p>
            <a:pPr lvl="0" indent="-171450" algn="r" rtl="1">
              <a:spcBef>
                <a:spcPts val="0"/>
              </a:spcBef>
              <a:buNone/>
            </a:pPr>
            <a:r>
              <a:rPr lang="ar-SA" sz="2400" b="1" dirty="0" smtClean="0">
                <a:solidFill>
                  <a:srgbClr val="002060"/>
                </a:solidFill>
                <a:latin typeface="Book Antiqua"/>
                <a:ea typeface="Book Antiqua"/>
                <a:cs typeface="Book Antiqua"/>
                <a:sym typeface="Book Antiqua"/>
              </a:rPr>
              <a:t>يتألف </a:t>
            </a:r>
            <a:r>
              <a:rPr lang="ar-SA" sz="2400" b="1" dirty="0">
                <a:solidFill>
                  <a:srgbClr val="002060"/>
                </a:solidFill>
                <a:latin typeface="Book Antiqua"/>
                <a:ea typeface="Book Antiqua"/>
                <a:cs typeface="Book Antiqua"/>
                <a:sym typeface="Book Antiqua"/>
              </a:rPr>
              <a:t>النموذج من كيانات أبحاث </a:t>
            </a:r>
            <a:r>
              <a:rPr lang="it-IT" sz="2400" b="1" dirty="0">
                <a:solidFill>
                  <a:srgbClr val="002060"/>
                </a:solidFill>
                <a:latin typeface="Book Antiqua"/>
                <a:ea typeface="Book Antiqua"/>
                <a:cs typeface="Book Antiqua"/>
                <a:sym typeface="Book Antiqua"/>
              </a:rPr>
              <a:t>CERIF </a:t>
            </a:r>
            <a:r>
              <a:rPr lang="ar-SA" sz="2400" b="1" dirty="0">
                <a:solidFill>
                  <a:srgbClr val="002060"/>
                </a:solidFill>
                <a:latin typeface="Book Antiqua"/>
                <a:ea typeface="Book Antiqua"/>
                <a:cs typeface="Book Antiqua"/>
                <a:sym typeface="Book Antiqua"/>
              </a:rPr>
              <a:t>التالية:</a:t>
            </a:r>
          </a:p>
          <a:p>
            <a:pPr lvl="0" indent="-171450">
              <a:spcBef>
                <a:spcPts val="0"/>
              </a:spcBef>
              <a:buNone/>
            </a:pPr>
            <a:endParaRPr lang="it-IT" dirty="0">
              <a:solidFill>
                <a:srgbClr val="002060"/>
              </a:solidFill>
              <a:latin typeface="Book Antiqua"/>
              <a:ea typeface="Book Antiqua"/>
              <a:cs typeface="Book Antiqua"/>
              <a:sym typeface="Book Antiqua"/>
            </a:endParaRPr>
          </a:p>
          <a:p>
            <a:pPr lvl="0" indent="-171450">
              <a:spcBef>
                <a:spcPts val="0"/>
              </a:spcBef>
              <a:buNone/>
            </a:pPr>
            <a:r>
              <a:rPr lang="it-IT" sz="2400" dirty="0">
                <a:solidFill>
                  <a:srgbClr val="002060"/>
                </a:solidFill>
                <a:latin typeface="Book Antiqua"/>
                <a:ea typeface="Book Antiqua"/>
                <a:cs typeface="Book Antiqua"/>
                <a:sym typeface="Book Antiqua"/>
              </a:rPr>
              <a:t>• Publication: cfResultPublication (cfResPubl</a:t>
            </a:r>
            <a:r>
              <a:rPr lang="it-IT" sz="2400" dirty="0" smtClean="0">
                <a:solidFill>
                  <a:srgbClr val="002060"/>
                </a:solidFill>
                <a:latin typeface="Book Antiqua"/>
                <a:ea typeface="Book Antiqua"/>
                <a:cs typeface="Book Antiqua"/>
                <a:sym typeface="Book Antiqua"/>
              </a:rPr>
              <a:t>);</a:t>
            </a:r>
            <a:r>
              <a:rPr lang="ar-SA" sz="2400" dirty="0">
                <a:solidFill>
                  <a:srgbClr val="002060"/>
                </a:solidFill>
                <a:latin typeface="Book Antiqua"/>
                <a:ea typeface="Book Antiqua"/>
                <a:cs typeface="Book Antiqua"/>
                <a:sym typeface="Book Antiqua"/>
              </a:rPr>
              <a:t> المنشور</a:t>
            </a:r>
            <a:endParaRPr lang="it-IT" sz="2400" dirty="0">
              <a:solidFill>
                <a:srgbClr val="002060"/>
              </a:solidFill>
              <a:latin typeface="Book Antiqua"/>
              <a:ea typeface="Book Antiqua"/>
              <a:cs typeface="Book Antiqua"/>
              <a:sym typeface="Book Antiqua"/>
            </a:endParaRPr>
          </a:p>
          <a:p>
            <a:pPr lvl="0" indent="-171450">
              <a:spcBef>
                <a:spcPts val="0"/>
              </a:spcBef>
              <a:buNone/>
            </a:pPr>
            <a:r>
              <a:rPr lang="it-IT" sz="2400" dirty="0">
                <a:solidFill>
                  <a:srgbClr val="002060"/>
                </a:solidFill>
                <a:latin typeface="Book Antiqua"/>
                <a:ea typeface="Book Antiqua"/>
                <a:cs typeface="Book Antiqua"/>
                <a:sym typeface="Book Antiqua"/>
              </a:rPr>
              <a:t>• Product/Dataset: cfResultProduct (cfResProd</a:t>
            </a:r>
            <a:r>
              <a:rPr lang="it-IT" sz="2400" dirty="0" smtClean="0">
                <a:solidFill>
                  <a:srgbClr val="002060"/>
                </a:solidFill>
                <a:latin typeface="Book Antiqua"/>
                <a:ea typeface="Book Antiqua"/>
                <a:cs typeface="Book Antiqua"/>
                <a:sym typeface="Book Antiqua"/>
              </a:rPr>
              <a:t>);</a:t>
            </a:r>
            <a:r>
              <a:rPr lang="ar-SA" sz="2400" dirty="0">
                <a:solidFill>
                  <a:srgbClr val="002060"/>
                </a:solidFill>
                <a:latin typeface="Book Antiqua"/>
                <a:ea typeface="Book Antiqua"/>
                <a:cs typeface="Book Antiqua"/>
                <a:sym typeface="Book Antiqua"/>
              </a:rPr>
              <a:t> </a:t>
            </a:r>
            <a:r>
              <a:rPr lang="ar-SA" sz="2400" dirty="0" smtClean="0">
                <a:solidFill>
                  <a:srgbClr val="002060"/>
                </a:solidFill>
                <a:latin typeface="Book Antiqua"/>
                <a:ea typeface="Book Antiqua"/>
                <a:cs typeface="Book Antiqua"/>
                <a:sym typeface="Book Antiqua"/>
              </a:rPr>
              <a:t>المنتج</a:t>
            </a:r>
            <a:endParaRPr lang="it-IT" sz="2400" dirty="0">
              <a:solidFill>
                <a:srgbClr val="002060"/>
              </a:solidFill>
              <a:latin typeface="Book Antiqua"/>
              <a:ea typeface="Book Antiqua"/>
              <a:cs typeface="Book Antiqua"/>
              <a:sym typeface="Book Antiqua"/>
            </a:endParaRPr>
          </a:p>
          <a:p>
            <a:pPr lvl="0" indent="-171450">
              <a:spcBef>
                <a:spcPts val="0"/>
              </a:spcBef>
              <a:buNone/>
            </a:pPr>
            <a:r>
              <a:rPr lang="it-IT" sz="2400" dirty="0">
                <a:solidFill>
                  <a:srgbClr val="002060"/>
                </a:solidFill>
                <a:latin typeface="Book Antiqua"/>
                <a:ea typeface="Book Antiqua"/>
                <a:cs typeface="Book Antiqua"/>
                <a:sym typeface="Book Antiqua"/>
              </a:rPr>
              <a:t>• Person: cfPerson (cfPers</a:t>
            </a:r>
            <a:r>
              <a:rPr lang="it-IT" sz="2400" dirty="0" smtClean="0">
                <a:solidFill>
                  <a:srgbClr val="002060"/>
                </a:solidFill>
                <a:latin typeface="Book Antiqua"/>
                <a:ea typeface="Book Antiqua"/>
                <a:cs typeface="Book Antiqua"/>
                <a:sym typeface="Book Antiqua"/>
              </a:rPr>
              <a:t>);</a:t>
            </a:r>
            <a:r>
              <a:rPr lang="ar-SA" sz="2400" dirty="0" smtClean="0">
                <a:solidFill>
                  <a:srgbClr val="002060"/>
                </a:solidFill>
                <a:latin typeface="Book Antiqua"/>
                <a:ea typeface="Book Antiqua"/>
                <a:cs typeface="Book Antiqua"/>
                <a:sym typeface="Book Antiqua"/>
              </a:rPr>
              <a:t> الشخص </a:t>
            </a:r>
            <a:endParaRPr lang="it-IT" sz="2400" dirty="0">
              <a:solidFill>
                <a:srgbClr val="002060"/>
              </a:solidFill>
              <a:latin typeface="Book Antiqua"/>
              <a:ea typeface="Book Antiqua"/>
              <a:cs typeface="Book Antiqua"/>
              <a:sym typeface="Book Antiqua"/>
            </a:endParaRPr>
          </a:p>
          <a:p>
            <a:pPr lvl="0" indent="-171450">
              <a:spcBef>
                <a:spcPts val="0"/>
              </a:spcBef>
              <a:buNone/>
            </a:pPr>
            <a:r>
              <a:rPr lang="it-IT" sz="2400" dirty="0">
                <a:solidFill>
                  <a:srgbClr val="002060"/>
                </a:solidFill>
                <a:latin typeface="Book Antiqua"/>
                <a:ea typeface="Book Antiqua"/>
                <a:cs typeface="Book Antiqua"/>
                <a:sym typeface="Book Antiqua"/>
              </a:rPr>
              <a:t>• Organisation: cfOrganisationUnit (cfOrgUnit</a:t>
            </a:r>
            <a:r>
              <a:rPr lang="it-IT" sz="2400" dirty="0" smtClean="0">
                <a:solidFill>
                  <a:srgbClr val="002060"/>
                </a:solidFill>
                <a:latin typeface="Book Antiqua"/>
                <a:ea typeface="Book Antiqua"/>
                <a:cs typeface="Book Antiqua"/>
                <a:sym typeface="Book Antiqua"/>
              </a:rPr>
              <a:t>);</a:t>
            </a:r>
            <a:r>
              <a:rPr lang="ar-SA" sz="2400" dirty="0" smtClean="0">
                <a:solidFill>
                  <a:srgbClr val="002060"/>
                </a:solidFill>
                <a:latin typeface="Book Antiqua"/>
                <a:ea typeface="Book Antiqua"/>
                <a:cs typeface="Book Antiqua"/>
                <a:sym typeface="Book Antiqua"/>
              </a:rPr>
              <a:t> المنظمة </a:t>
            </a:r>
            <a:endParaRPr lang="it-IT" sz="2400" dirty="0">
              <a:solidFill>
                <a:srgbClr val="002060"/>
              </a:solidFill>
              <a:latin typeface="Book Antiqua"/>
              <a:ea typeface="Book Antiqua"/>
              <a:cs typeface="Book Antiqua"/>
              <a:sym typeface="Book Antiqua"/>
            </a:endParaRPr>
          </a:p>
          <a:p>
            <a:pPr lvl="0" indent="-171450">
              <a:spcBef>
                <a:spcPts val="0"/>
              </a:spcBef>
              <a:buNone/>
            </a:pPr>
            <a:r>
              <a:rPr lang="it-IT" sz="2400" dirty="0">
                <a:solidFill>
                  <a:srgbClr val="002060"/>
                </a:solidFill>
                <a:latin typeface="Book Antiqua"/>
                <a:ea typeface="Book Antiqua"/>
                <a:cs typeface="Book Antiqua"/>
                <a:sym typeface="Book Antiqua"/>
              </a:rPr>
              <a:t>• Project: cfProject (cfProj</a:t>
            </a:r>
            <a:r>
              <a:rPr lang="it-IT" sz="2400" dirty="0" smtClean="0">
                <a:solidFill>
                  <a:srgbClr val="002060"/>
                </a:solidFill>
                <a:latin typeface="Book Antiqua"/>
                <a:ea typeface="Book Antiqua"/>
                <a:cs typeface="Book Antiqua"/>
                <a:sym typeface="Book Antiqua"/>
              </a:rPr>
              <a:t>);</a:t>
            </a:r>
            <a:r>
              <a:rPr lang="ar-SA" sz="2400" dirty="0" smtClean="0">
                <a:solidFill>
                  <a:srgbClr val="002060"/>
                </a:solidFill>
                <a:latin typeface="Book Antiqua"/>
                <a:ea typeface="Book Antiqua"/>
                <a:cs typeface="Book Antiqua"/>
                <a:sym typeface="Book Antiqua"/>
              </a:rPr>
              <a:t> المشروع </a:t>
            </a:r>
            <a:endParaRPr lang="it-IT" sz="2400" dirty="0">
              <a:solidFill>
                <a:srgbClr val="002060"/>
              </a:solidFill>
              <a:latin typeface="Book Antiqua"/>
              <a:ea typeface="Book Antiqua"/>
              <a:cs typeface="Book Antiqua"/>
              <a:sym typeface="Book Antiqua"/>
            </a:endParaRPr>
          </a:p>
          <a:p>
            <a:pPr lvl="0" indent="-171450">
              <a:spcBef>
                <a:spcPts val="0"/>
              </a:spcBef>
              <a:buNone/>
            </a:pPr>
            <a:r>
              <a:rPr lang="it-IT" sz="2400" dirty="0">
                <a:solidFill>
                  <a:srgbClr val="002060"/>
                </a:solidFill>
                <a:latin typeface="Book Antiqua"/>
                <a:ea typeface="Book Antiqua"/>
                <a:cs typeface="Book Antiqua"/>
                <a:sym typeface="Book Antiqua"/>
              </a:rPr>
              <a:t>• Funding: cfFunding (cfFund</a:t>
            </a:r>
            <a:r>
              <a:rPr lang="it-IT" sz="2400" dirty="0" smtClean="0">
                <a:solidFill>
                  <a:srgbClr val="002060"/>
                </a:solidFill>
                <a:latin typeface="Book Antiqua"/>
                <a:ea typeface="Book Antiqua"/>
                <a:cs typeface="Book Antiqua"/>
                <a:sym typeface="Book Antiqua"/>
              </a:rPr>
              <a:t>);</a:t>
            </a:r>
            <a:r>
              <a:rPr lang="ar-SA" sz="2400" dirty="0" smtClean="0">
                <a:solidFill>
                  <a:srgbClr val="002060"/>
                </a:solidFill>
                <a:latin typeface="Book Antiqua"/>
                <a:ea typeface="Book Antiqua"/>
                <a:cs typeface="Book Antiqua"/>
                <a:sym typeface="Book Antiqua"/>
              </a:rPr>
              <a:t> التمويل </a:t>
            </a:r>
            <a:endParaRPr lang="it-IT" sz="2400" dirty="0">
              <a:solidFill>
                <a:srgbClr val="002060"/>
              </a:solidFill>
              <a:latin typeface="Book Antiqua"/>
              <a:ea typeface="Book Antiqua"/>
              <a:cs typeface="Book Antiqua"/>
              <a:sym typeface="Book Antiqua"/>
            </a:endParaRPr>
          </a:p>
          <a:p>
            <a:pPr lvl="0" indent="-171450">
              <a:spcBef>
                <a:spcPts val="0"/>
              </a:spcBef>
              <a:buNone/>
            </a:pPr>
            <a:r>
              <a:rPr lang="it-IT" sz="2400" dirty="0">
                <a:solidFill>
                  <a:srgbClr val="002060"/>
                </a:solidFill>
                <a:latin typeface="Book Antiqua"/>
                <a:ea typeface="Book Antiqua"/>
                <a:cs typeface="Book Antiqua"/>
                <a:sym typeface="Book Antiqua"/>
              </a:rPr>
              <a:t>• Equipment: cfEquipment (cfEquip</a:t>
            </a:r>
            <a:r>
              <a:rPr lang="it-IT" sz="2400" dirty="0" smtClean="0">
                <a:solidFill>
                  <a:srgbClr val="002060"/>
                </a:solidFill>
                <a:latin typeface="Book Antiqua"/>
                <a:ea typeface="Book Antiqua"/>
                <a:cs typeface="Book Antiqua"/>
                <a:sym typeface="Book Antiqua"/>
              </a:rPr>
              <a:t>);</a:t>
            </a:r>
            <a:r>
              <a:rPr lang="ar-SA" sz="2400" dirty="0" smtClean="0">
                <a:solidFill>
                  <a:srgbClr val="002060"/>
                </a:solidFill>
                <a:latin typeface="Book Antiqua"/>
                <a:ea typeface="Book Antiqua"/>
                <a:cs typeface="Book Antiqua"/>
                <a:sym typeface="Book Antiqua"/>
              </a:rPr>
              <a:t> المعدات </a:t>
            </a:r>
            <a:endParaRPr lang="it-IT" sz="2400" dirty="0">
              <a:solidFill>
                <a:srgbClr val="002060"/>
              </a:solidFill>
              <a:latin typeface="Book Antiqua"/>
              <a:ea typeface="Book Antiqua"/>
              <a:cs typeface="Book Antiqua"/>
              <a:sym typeface="Book Antiqua"/>
            </a:endParaRPr>
          </a:p>
          <a:p>
            <a:pPr lvl="0" indent="-171450">
              <a:spcBef>
                <a:spcPts val="0"/>
              </a:spcBef>
              <a:buNone/>
            </a:pPr>
            <a:r>
              <a:rPr lang="it-IT" sz="2400" dirty="0">
                <a:solidFill>
                  <a:srgbClr val="002060"/>
                </a:solidFill>
                <a:latin typeface="Book Antiqua"/>
                <a:ea typeface="Book Antiqua"/>
                <a:cs typeface="Book Antiqua"/>
                <a:sym typeface="Book Antiqua"/>
              </a:rPr>
              <a:t>• Service: cfService (cfSrv</a:t>
            </a:r>
            <a:r>
              <a:rPr lang="it-IT" sz="2400" dirty="0" smtClean="0">
                <a:solidFill>
                  <a:srgbClr val="002060"/>
                </a:solidFill>
                <a:latin typeface="Book Antiqua"/>
                <a:ea typeface="Book Antiqua"/>
                <a:cs typeface="Book Antiqua"/>
                <a:sym typeface="Book Antiqua"/>
              </a:rPr>
              <a:t>).</a:t>
            </a:r>
            <a:r>
              <a:rPr lang="ar-SA" sz="2400" dirty="0" smtClean="0">
                <a:solidFill>
                  <a:srgbClr val="002060"/>
                </a:solidFill>
                <a:latin typeface="Book Antiqua"/>
                <a:ea typeface="Book Antiqua"/>
                <a:cs typeface="Book Antiqua"/>
                <a:sym typeface="Book Antiqua"/>
              </a:rPr>
              <a:t> الخدمة </a:t>
            </a:r>
            <a:endParaRPr sz="24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17</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3809826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74904" y="1051560"/>
            <a:ext cx="8266176" cy="1152143"/>
          </a:xfrm>
          <a:prstGeom prst="rect">
            <a:avLst/>
          </a:prstGeom>
          <a:noFill/>
          <a:ln>
            <a:noFill/>
          </a:ln>
        </p:spPr>
        <p:txBody>
          <a:bodyPr lIns="91425" tIns="45700" rIns="91425" bIns="45700" anchor="ctr" anchorCtr="0">
            <a:noAutofit/>
          </a:bodyPr>
          <a:lstStyle/>
          <a:p>
            <a:pPr lvl="0" algn="ctr" rtl="1">
              <a:buSzPct val="25000"/>
            </a:pPr>
            <a:r>
              <a:rPr lang="ar-SA" dirty="0" smtClean="0">
                <a:solidFill>
                  <a:srgbClr val="002060"/>
                </a:solidFill>
                <a:latin typeface="Book Antiqua"/>
                <a:ea typeface="Book Antiqua"/>
                <a:cs typeface="Book Antiqua"/>
                <a:sym typeface="Book Antiqua"/>
              </a:rPr>
              <a:t>إرشادات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لمدراء نظام معلومات الاتصالات المعتمدة على أساس </a:t>
            </a:r>
            <a:r>
              <a:rPr lang="en-US" dirty="0">
                <a:solidFill>
                  <a:srgbClr val="002060"/>
                </a:solidFill>
                <a:latin typeface="Book Antiqua"/>
                <a:ea typeface="Book Antiqua"/>
                <a:cs typeface="Book Antiqua"/>
                <a:sym typeface="Book Antiqua"/>
              </a:rPr>
              <a:t>CERIF-XML</a:t>
            </a:r>
            <a:br>
              <a:rPr lang="en-US" dirty="0">
                <a:solidFill>
                  <a:srgbClr val="002060"/>
                </a:solidFill>
                <a:latin typeface="Book Antiqua"/>
                <a:ea typeface="Book Antiqua"/>
                <a:cs typeface="Book Antiqua"/>
                <a:sym typeface="Book Antiqua"/>
              </a:rPr>
            </a:b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2011679"/>
            <a:ext cx="7886700" cy="3968839"/>
          </a:xfrm>
          <a:prstGeom prst="rect">
            <a:avLst/>
          </a:prstGeom>
          <a:noFill/>
          <a:ln>
            <a:noFill/>
          </a:ln>
        </p:spPr>
        <p:txBody>
          <a:bodyPr lIns="91425" tIns="45700" rIns="91425" bIns="45700" anchor="t" anchorCtr="0">
            <a:noAutofit/>
          </a:bodyPr>
          <a:lstStyle/>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ar-SA" dirty="0">
              <a:solidFill>
                <a:srgbClr val="002060"/>
              </a:solidFill>
              <a:latin typeface="Book Antiqua"/>
              <a:ea typeface="Book Antiqua"/>
              <a:cs typeface="Book Antiqua"/>
              <a:sym typeface="Book Antiqua"/>
            </a:endParaRPr>
          </a:p>
          <a:p>
            <a:pPr lvl="0" indent="-171450" algn="r" rtl="1">
              <a:spcBef>
                <a:spcPts val="0"/>
              </a:spcBef>
              <a:buNone/>
            </a:pPr>
            <a:r>
              <a:rPr lang="ar-SA" sz="2800" dirty="0" smtClean="0">
                <a:solidFill>
                  <a:srgbClr val="002060"/>
                </a:solidFill>
                <a:latin typeface="Book Antiqua"/>
                <a:ea typeface="Book Antiqua"/>
                <a:cs typeface="Book Antiqua"/>
                <a:sym typeface="Book Antiqua"/>
              </a:rPr>
              <a:t>   تحدد </a:t>
            </a:r>
            <a:r>
              <a:rPr lang="ar-SA" sz="2800" dirty="0">
                <a:solidFill>
                  <a:srgbClr val="002060"/>
                </a:solidFill>
                <a:latin typeface="Book Antiqua"/>
                <a:ea typeface="Book Antiqua"/>
                <a:cs typeface="Book Antiqua"/>
                <a:sym typeface="Book Antiqua"/>
              </a:rPr>
              <a:t>الجداول التالية عناصر بيانات </a:t>
            </a:r>
            <a:r>
              <a:rPr lang="en-US" sz="2800" dirty="0">
                <a:solidFill>
                  <a:srgbClr val="002060"/>
                </a:solidFill>
                <a:latin typeface="Book Antiqua"/>
                <a:ea typeface="Book Antiqua"/>
                <a:cs typeface="Book Antiqua"/>
                <a:sym typeface="Book Antiqua"/>
              </a:rPr>
              <a:t>CERIF </a:t>
            </a:r>
            <a:r>
              <a:rPr lang="ar-SA" sz="2800" dirty="0">
                <a:solidFill>
                  <a:srgbClr val="002060"/>
                </a:solidFill>
                <a:latin typeface="Book Antiqua"/>
                <a:ea typeface="Book Antiqua"/>
                <a:cs typeface="Book Antiqua"/>
                <a:sym typeface="Book Antiqua"/>
              </a:rPr>
              <a:t>التي سيتم استخدامها لتبادل البيانات بين أنظمة </a:t>
            </a:r>
            <a:r>
              <a:rPr lang="en-US" sz="2800" dirty="0">
                <a:solidFill>
                  <a:srgbClr val="002060"/>
                </a:solidFill>
                <a:latin typeface="Book Antiqua"/>
                <a:ea typeface="Book Antiqua"/>
                <a:cs typeface="Book Antiqua"/>
                <a:sym typeface="Book Antiqua"/>
              </a:rPr>
              <a:t>CRIS </a:t>
            </a:r>
            <a:r>
              <a:rPr lang="ar-SA" sz="2800" dirty="0">
                <a:solidFill>
                  <a:srgbClr val="002060"/>
                </a:solidFill>
                <a:latin typeface="Book Antiqua"/>
                <a:ea typeface="Book Antiqua"/>
                <a:cs typeface="Book Antiqua"/>
                <a:sym typeface="Book Antiqua"/>
              </a:rPr>
              <a:t>الفردية والبنية التحتية </a:t>
            </a:r>
            <a:r>
              <a:rPr lang="en-US" sz="2800" dirty="0" err="1">
                <a:solidFill>
                  <a:srgbClr val="002060"/>
                </a:solidFill>
                <a:latin typeface="Book Antiqua"/>
                <a:ea typeface="Book Antiqua"/>
                <a:cs typeface="Book Antiqua"/>
                <a:sym typeface="Book Antiqua"/>
              </a:rPr>
              <a:t>OpenAIRE</a:t>
            </a:r>
            <a:r>
              <a:rPr lang="en-US" sz="2800" dirty="0">
                <a:solidFill>
                  <a:srgbClr val="002060"/>
                </a:solidFill>
                <a:latin typeface="Book Antiqua"/>
                <a:ea typeface="Book Antiqua"/>
                <a:cs typeface="Book Antiqua"/>
                <a:sym typeface="Book Antiqua"/>
              </a:rPr>
              <a:t>.</a:t>
            </a:r>
          </a:p>
          <a:p>
            <a:pPr lvl="0" indent="-171450" algn="r" rtl="1">
              <a:spcBef>
                <a:spcPts val="0"/>
              </a:spcBef>
              <a:buNone/>
            </a:pPr>
            <a:endParaRPr lang="en-US" sz="2800" dirty="0">
              <a:solidFill>
                <a:srgbClr val="002060"/>
              </a:solidFill>
              <a:latin typeface="Book Antiqua"/>
              <a:ea typeface="Book Antiqua"/>
              <a:cs typeface="Book Antiqua"/>
              <a:sym typeface="Book Antiqua"/>
            </a:endParaRPr>
          </a:p>
          <a:p>
            <a:pPr lvl="0" indent="-171450" algn="r" rtl="1">
              <a:spcBef>
                <a:spcPts val="0"/>
              </a:spcBef>
              <a:buNone/>
            </a:pPr>
            <a:r>
              <a:rPr lang="ar-SA" sz="2800" dirty="0">
                <a:solidFill>
                  <a:srgbClr val="002060"/>
                </a:solidFill>
                <a:latin typeface="Book Antiqua"/>
                <a:ea typeface="Book Antiqua"/>
                <a:cs typeface="Book Antiqua"/>
                <a:sym typeface="Book Antiqua"/>
              </a:rPr>
              <a:t>مثال: يتم استخدام </a:t>
            </a:r>
            <a:r>
              <a:rPr lang="en-US" sz="2800" dirty="0" err="1">
                <a:solidFill>
                  <a:srgbClr val="002060"/>
                </a:solidFill>
                <a:latin typeface="Book Antiqua"/>
                <a:ea typeface="Book Antiqua"/>
                <a:cs typeface="Book Antiqua"/>
                <a:sym typeface="Book Antiqua"/>
              </a:rPr>
              <a:t>cERIF</a:t>
            </a:r>
            <a:r>
              <a:rPr lang="en-US" sz="2800" dirty="0">
                <a:solidFill>
                  <a:srgbClr val="002060"/>
                </a:solidFill>
                <a:latin typeface="Book Antiqua"/>
                <a:ea typeface="Book Antiqua"/>
                <a:cs typeface="Book Antiqua"/>
                <a:sym typeface="Book Antiqua"/>
              </a:rPr>
              <a:t> </a:t>
            </a:r>
            <a:r>
              <a:rPr lang="ar-SA" sz="2800" dirty="0">
                <a:solidFill>
                  <a:srgbClr val="002060"/>
                </a:solidFill>
                <a:latin typeface="Book Antiqua"/>
                <a:ea typeface="Book Antiqua"/>
                <a:cs typeface="Book Antiqua"/>
                <a:sym typeface="Book Antiqua"/>
              </a:rPr>
              <a:t>كيان </a:t>
            </a:r>
            <a:r>
              <a:rPr lang="en-US" sz="2800" dirty="0" err="1">
                <a:solidFill>
                  <a:srgbClr val="002060"/>
                </a:solidFill>
                <a:latin typeface="Book Antiqua"/>
                <a:ea typeface="Book Antiqua"/>
                <a:cs typeface="Book Antiqua"/>
                <a:sym typeface="Book Antiqua"/>
              </a:rPr>
              <a:t>cfProject</a:t>
            </a:r>
            <a:r>
              <a:rPr lang="en-US" sz="2800" dirty="0">
                <a:solidFill>
                  <a:srgbClr val="002060"/>
                </a:solidFill>
                <a:latin typeface="Book Antiqua"/>
                <a:ea typeface="Book Antiqua"/>
                <a:cs typeface="Book Antiqua"/>
                <a:sym typeface="Book Antiqua"/>
              </a:rPr>
              <a:t> (</a:t>
            </a:r>
            <a:r>
              <a:rPr lang="en-US" sz="2800" dirty="0" err="1">
                <a:solidFill>
                  <a:srgbClr val="002060"/>
                </a:solidFill>
                <a:latin typeface="Book Antiqua"/>
                <a:ea typeface="Book Antiqua"/>
                <a:cs typeface="Book Antiqua"/>
                <a:sym typeface="Book Antiqua"/>
              </a:rPr>
              <a:t>cfProj</a:t>
            </a:r>
            <a:r>
              <a:rPr lang="en-US" sz="2800" dirty="0">
                <a:solidFill>
                  <a:srgbClr val="002060"/>
                </a:solidFill>
                <a:latin typeface="Book Antiqua"/>
                <a:ea typeface="Book Antiqua"/>
                <a:cs typeface="Book Antiqua"/>
                <a:sym typeface="Book Antiqua"/>
              </a:rPr>
              <a:t>) </a:t>
            </a:r>
            <a:r>
              <a:rPr lang="ar-SA" sz="2800" dirty="0">
                <a:solidFill>
                  <a:srgbClr val="002060"/>
                </a:solidFill>
                <a:latin typeface="Book Antiqua"/>
                <a:ea typeface="Book Antiqua"/>
                <a:cs typeface="Book Antiqua"/>
                <a:sym typeface="Book Antiqua"/>
              </a:rPr>
              <a:t>في سياق </a:t>
            </a:r>
            <a:r>
              <a:rPr lang="en-US" sz="2800" dirty="0" err="1">
                <a:solidFill>
                  <a:srgbClr val="002060"/>
                </a:solidFill>
                <a:latin typeface="Book Antiqua"/>
                <a:ea typeface="Book Antiqua"/>
                <a:cs typeface="Book Antiqua"/>
                <a:sym typeface="Book Antiqua"/>
              </a:rPr>
              <a:t>OpenAIRE</a:t>
            </a:r>
            <a:r>
              <a:rPr lang="en-US" sz="2800" dirty="0">
                <a:solidFill>
                  <a:srgbClr val="002060"/>
                </a:solidFill>
                <a:latin typeface="Book Antiqua"/>
                <a:ea typeface="Book Antiqua"/>
                <a:cs typeface="Book Antiqua"/>
                <a:sym typeface="Book Antiqua"/>
              </a:rPr>
              <a:t> </a:t>
            </a:r>
            <a:r>
              <a:rPr lang="ar-SA" sz="2800" dirty="0">
                <a:solidFill>
                  <a:srgbClr val="002060"/>
                </a:solidFill>
                <a:latin typeface="Book Antiqua"/>
                <a:ea typeface="Book Antiqua"/>
                <a:cs typeface="Book Antiqua"/>
                <a:sym typeface="Book Antiqua"/>
              </a:rPr>
              <a:t>لتمثيل المشاريع الممولة.</a:t>
            </a:r>
            <a:endParaRPr lang="en-US" sz="2800" dirty="0">
              <a:solidFill>
                <a:srgbClr val="002060"/>
              </a:solidFill>
              <a:latin typeface="Book Antiqua"/>
              <a:ea typeface="Book Antiqua"/>
              <a:cs typeface="Book Antiqua"/>
              <a:sym typeface="Book Antiqua"/>
            </a:endParaRPr>
          </a:p>
          <a:p>
            <a:pPr lvl="0" indent="-171450">
              <a:spcBef>
                <a:spcPts val="0"/>
              </a:spcBef>
              <a:buNone/>
            </a:pPr>
            <a:endParaRPr lang="en-US" sz="28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18</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3845190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774700"/>
            <a:ext cx="8229600" cy="749299"/>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it-IT" sz="3300" b="0" i="0" u="none" strike="noStrike" cap="none" dirty="0">
                <a:solidFill>
                  <a:srgbClr val="002060"/>
                </a:solidFill>
                <a:latin typeface="Book Antiqua"/>
                <a:ea typeface="Book Antiqua"/>
                <a:cs typeface="Book Antiqua"/>
                <a:sym typeface="Book Antiqua"/>
              </a:rPr>
              <a:t>CERIF for </a:t>
            </a:r>
            <a:r>
              <a:rPr lang="it-IT" sz="3300" b="0" i="0" u="none" strike="noStrike" cap="none" dirty="0" err="1">
                <a:solidFill>
                  <a:srgbClr val="002060"/>
                </a:solidFill>
                <a:latin typeface="Book Antiqua"/>
                <a:ea typeface="Book Antiqua"/>
                <a:cs typeface="Book Antiqua"/>
                <a:sym typeface="Book Antiqua"/>
              </a:rPr>
              <a:t>OpenAIRE</a:t>
            </a:r>
            <a:r>
              <a:rPr lang="it-IT" dirty="0">
                <a:solidFill>
                  <a:srgbClr val="002060"/>
                </a:solidFill>
                <a:latin typeface="Book Antiqua"/>
                <a:ea typeface="Book Antiqua"/>
                <a:cs typeface="Book Antiqua"/>
                <a:sym typeface="Book Antiqua"/>
              </a:rPr>
              <a:t>: e.g. </a:t>
            </a:r>
            <a:r>
              <a:rPr lang="it-IT" dirty="0" err="1">
                <a:solidFill>
                  <a:srgbClr val="002060"/>
                </a:solidFill>
                <a:latin typeface="Book Antiqua"/>
                <a:ea typeface="Book Antiqua"/>
                <a:cs typeface="Book Antiqua"/>
                <a:sym typeface="Book Antiqua"/>
              </a:rPr>
              <a:t>Projects</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645920"/>
            <a:ext cx="7886700" cy="4446635"/>
          </a:xfrm>
          <a:prstGeom prst="rect">
            <a:avLst/>
          </a:prstGeom>
          <a:noFill/>
          <a:ln>
            <a:noFill/>
          </a:ln>
        </p:spPr>
        <p:txBody>
          <a:bodyPr lIns="91425" tIns="45700" rIns="91425" bIns="45700" anchor="t" anchorCtr="0">
            <a:noAutofit/>
          </a:bodyPr>
          <a:lstStyle/>
          <a:p>
            <a:pPr lvl="0" indent="-171450">
              <a:spcBef>
                <a:spcPts val="0"/>
              </a:spcBef>
              <a:buNone/>
            </a:pPr>
            <a:r>
              <a:rPr lang="it-IT" dirty="0">
                <a:solidFill>
                  <a:srgbClr val="002060"/>
                </a:solidFill>
                <a:latin typeface="Book Antiqua"/>
                <a:ea typeface="Book Antiqua"/>
                <a:cs typeface="Book Antiqua"/>
                <a:sym typeface="Book Antiqua"/>
              </a:rPr>
              <a:t>Internal Identifier </a:t>
            </a:r>
            <a:r>
              <a:rPr lang="it-IT" dirty="0" smtClean="0">
                <a:solidFill>
                  <a:srgbClr val="002060"/>
                </a:solidFill>
                <a:latin typeface="Book Antiqua"/>
                <a:ea typeface="Book Antiqua"/>
                <a:cs typeface="Book Antiqua"/>
                <a:sym typeface="Book Antiqua"/>
              </a:rPr>
              <a:t>cfProj.cfProjId</a:t>
            </a:r>
            <a:r>
              <a:rPr lang="ar-SA" dirty="0">
                <a:solidFill>
                  <a:srgbClr val="002060"/>
                </a:solidFill>
                <a:latin typeface="Book Antiqua"/>
                <a:ea typeface="Book Antiqua"/>
                <a:cs typeface="Book Antiqua"/>
                <a:sym typeface="Book Antiqua"/>
              </a:rPr>
              <a:t> </a:t>
            </a:r>
            <a:r>
              <a:rPr lang="ar-SA" dirty="0" smtClean="0">
                <a:solidFill>
                  <a:srgbClr val="002060"/>
                </a:solidFill>
                <a:latin typeface="Book Antiqua"/>
                <a:ea typeface="Book Antiqua"/>
                <a:cs typeface="Book Antiqua"/>
                <a:sym typeface="Book Antiqua"/>
              </a:rPr>
              <a:t>المعرف الداخلي </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Start Date </a:t>
            </a:r>
            <a:r>
              <a:rPr lang="it-IT" dirty="0" smtClean="0">
                <a:solidFill>
                  <a:srgbClr val="002060"/>
                </a:solidFill>
                <a:latin typeface="Book Antiqua"/>
                <a:ea typeface="Book Antiqua"/>
                <a:cs typeface="Book Antiqua"/>
                <a:sym typeface="Book Antiqua"/>
              </a:rPr>
              <a:t>cfProj.cfStartDate</a:t>
            </a:r>
            <a:r>
              <a:rPr lang="ar-SA" dirty="0">
                <a:solidFill>
                  <a:srgbClr val="002060"/>
                </a:solidFill>
                <a:latin typeface="Book Antiqua"/>
                <a:ea typeface="Book Antiqua"/>
                <a:cs typeface="Book Antiqua"/>
                <a:sym typeface="Book Antiqua"/>
              </a:rPr>
              <a:t> تاريخ البدء</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End Date </a:t>
            </a:r>
            <a:r>
              <a:rPr lang="it-IT" dirty="0" smtClean="0">
                <a:solidFill>
                  <a:srgbClr val="002060"/>
                </a:solidFill>
                <a:latin typeface="Book Antiqua"/>
                <a:ea typeface="Book Antiqua"/>
                <a:cs typeface="Book Antiqua"/>
                <a:sym typeface="Book Antiqua"/>
              </a:rPr>
              <a:t>cfProj.cfEndDate</a:t>
            </a:r>
            <a:r>
              <a:rPr lang="ar-SA" dirty="0">
                <a:solidFill>
                  <a:srgbClr val="002060"/>
                </a:solidFill>
                <a:latin typeface="Book Antiqua"/>
                <a:ea typeface="Book Antiqua"/>
                <a:cs typeface="Book Antiqua"/>
                <a:sym typeface="Book Antiqua"/>
              </a:rPr>
              <a:t> تاريخ </a:t>
            </a:r>
            <a:r>
              <a:rPr lang="ar-SA" dirty="0" smtClean="0">
                <a:solidFill>
                  <a:srgbClr val="002060"/>
                </a:solidFill>
                <a:latin typeface="Book Antiqua"/>
                <a:ea typeface="Book Antiqua"/>
                <a:cs typeface="Book Antiqua"/>
                <a:sym typeface="Book Antiqua"/>
              </a:rPr>
              <a:t>الانتهاء </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Acronym </a:t>
            </a:r>
            <a:r>
              <a:rPr lang="it-IT" dirty="0" smtClean="0">
                <a:solidFill>
                  <a:srgbClr val="002060"/>
                </a:solidFill>
                <a:latin typeface="Book Antiqua"/>
                <a:ea typeface="Book Antiqua"/>
                <a:cs typeface="Book Antiqua"/>
                <a:sym typeface="Book Antiqua"/>
              </a:rPr>
              <a:t>cfProj.cfAcro</a:t>
            </a:r>
            <a:r>
              <a:rPr lang="ar-SA" dirty="0">
                <a:solidFill>
                  <a:srgbClr val="002060"/>
                </a:solidFill>
                <a:latin typeface="Book Antiqua"/>
                <a:ea typeface="Book Antiqua"/>
                <a:cs typeface="Book Antiqua"/>
                <a:sym typeface="Book Antiqua"/>
              </a:rPr>
              <a:t> </a:t>
            </a:r>
            <a:r>
              <a:rPr lang="ar-SA" dirty="0" smtClean="0">
                <a:solidFill>
                  <a:srgbClr val="002060"/>
                </a:solidFill>
                <a:latin typeface="Book Antiqua"/>
                <a:ea typeface="Book Antiqua"/>
                <a:cs typeface="Book Antiqua"/>
                <a:sym typeface="Book Antiqua"/>
              </a:rPr>
              <a:t>الاختصار </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Title </a:t>
            </a:r>
            <a:r>
              <a:rPr lang="it-IT" dirty="0" smtClean="0">
                <a:solidFill>
                  <a:srgbClr val="002060"/>
                </a:solidFill>
                <a:latin typeface="Book Antiqua"/>
                <a:ea typeface="Book Antiqua"/>
                <a:cs typeface="Book Antiqua"/>
                <a:sym typeface="Book Antiqua"/>
              </a:rPr>
              <a:t>cfProj.cfTitle</a:t>
            </a:r>
            <a:r>
              <a:rPr lang="ar-SA" dirty="0" smtClean="0">
                <a:solidFill>
                  <a:srgbClr val="002060"/>
                </a:solidFill>
                <a:latin typeface="Book Antiqua"/>
                <a:ea typeface="Book Antiqua"/>
                <a:cs typeface="Book Antiqua"/>
                <a:sym typeface="Book Antiqua"/>
              </a:rPr>
              <a:t> العنوان </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Abstract </a:t>
            </a:r>
            <a:r>
              <a:rPr lang="it-IT" dirty="0" smtClean="0">
                <a:solidFill>
                  <a:srgbClr val="002060"/>
                </a:solidFill>
                <a:latin typeface="Book Antiqua"/>
                <a:ea typeface="Book Antiqua"/>
                <a:cs typeface="Book Antiqua"/>
                <a:sym typeface="Book Antiqua"/>
              </a:rPr>
              <a:t>cfProj.cfAbstr</a:t>
            </a:r>
            <a:r>
              <a:rPr lang="ar-SA" dirty="0" smtClean="0">
                <a:solidFill>
                  <a:srgbClr val="002060"/>
                </a:solidFill>
                <a:latin typeface="Book Antiqua"/>
                <a:ea typeface="Book Antiqua"/>
                <a:cs typeface="Book Antiqua"/>
                <a:sym typeface="Book Antiqua"/>
              </a:rPr>
              <a:t>الملخص </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Subject cfProj.cfKeyw; </a:t>
            </a:r>
            <a:r>
              <a:rPr lang="it-IT" dirty="0" smtClean="0">
                <a:solidFill>
                  <a:srgbClr val="002060"/>
                </a:solidFill>
                <a:latin typeface="Book Antiqua"/>
                <a:ea typeface="Book Antiqua"/>
                <a:cs typeface="Book Antiqua"/>
                <a:sym typeface="Book Antiqua"/>
              </a:rPr>
              <a:t>cfProj.cfProj_Class</a:t>
            </a:r>
            <a:r>
              <a:rPr lang="ar-SA" dirty="0" smtClean="0">
                <a:solidFill>
                  <a:srgbClr val="002060"/>
                </a:solidFill>
                <a:latin typeface="Book Antiqua"/>
                <a:ea typeface="Book Antiqua"/>
                <a:cs typeface="Book Antiqua"/>
                <a:sym typeface="Book Antiqua"/>
              </a:rPr>
              <a:t> الموضوع</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Open Access Requirements </a:t>
            </a:r>
            <a:r>
              <a:rPr lang="it-IT" dirty="0" smtClean="0">
                <a:solidFill>
                  <a:srgbClr val="002060"/>
                </a:solidFill>
                <a:latin typeface="Book Antiqua"/>
                <a:ea typeface="Book Antiqua"/>
                <a:cs typeface="Book Antiqua"/>
                <a:sym typeface="Book Antiqua"/>
              </a:rPr>
              <a:t>cfProj.cfProj_Class</a:t>
            </a:r>
            <a:r>
              <a:rPr lang="ar-SA" dirty="0">
                <a:solidFill>
                  <a:srgbClr val="002060"/>
                </a:solidFill>
                <a:latin typeface="Book Antiqua"/>
                <a:ea typeface="Book Antiqua"/>
                <a:cs typeface="Book Antiqua"/>
                <a:sym typeface="Book Antiqua"/>
              </a:rPr>
              <a:t> متطلبات الوصول المفتوح</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(at the moment: OA mandated, OA not mandated</a:t>
            </a:r>
            <a:r>
              <a:rPr lang="it-IT" dirty="0" smtClean="0">
                <a:solidFill>
                  <a:srgbClr val="002060"/>
                </a:solidFill>
                <a:latin typeface="Book Antiqua"/>
                <a:ea typeface="Book Antiqua"/>
                <a:cs typeface="Book Antiqua"/>
                <a:sym typeface="Book Antiqua"/>
              </a:rPr>
              <a:t>)</a:t>
            </a:r>
            <a:r>
              <a:rPr lang="ar-SA" dirty="0" smtClean="0">
                <a:solidFill>
                  <a:srgbClr val="002060"/>
                </a:solidFill>
                <a:latin typeface="Book Antiqua"/>
                <a:ea typeface="Book Antiqua"/>
                <a:cs typeface="Book Antiqua"/>
                <a:sym typeface="Book Antiqua"/>
              </a:rPr>
              <a:t> </a:t>
            </a:r>
          </a:p>
          <a:p>
            <a:pPr lvl="0" indent="-171450" algn="r" rtl="1">
              <a:spcBef>
                <a:spcPts val="0"/>
              </a:spcBef>
              <a:buNone/>
            </a:pPr>
            <a:r>
              <a:rPr lang="ar-SA" dirty="0">
                <a:solidFill>
                  <a:srgbClr val="002060"/>
                </a:solidFill>
                <a:latin typeface="Book Antiqua"/>
                <a:ea typeface="Book Antiqua"/>
                <a:cs typeface="Book Antiqua"/>
                <a:sym typeface="Book Antiqua"/>
              </a:rPr>
              <a:t>(في الوقت الحالي: </a:t>
            </a:r>
            <a:r>
              <a:rPr lang="it-IT" dirty="0">
                <a:solidFill>
                  <a:srgbClr val="002060"/>
                </a:solidFill>
                <a:latin typeface="Book Antiqua"/>
                <a:ea typeface="Book Antiqua"/>
                <a:cs typeface="Book Antiqua"/>
                <a:sym typeface="Book Antiqua"/>
              </a:rPr>
              <a:t>OA </a:t>
            </a:r>
            <a:r>
              <a:rPr lang="ar-SA" dirty="0">
                <a:solidFill>
                  <a:srgbClr val="002060"/>
                </a:solidFill>
                <a:latin typeface="Book Antiqua"/>
                <a:ea typeface="Book Antiqua"/>
                <a:cs typeface="Book Antiqua"/>
                <a:sym typeface="Book Antiqua"/>
              </a:rPr>
              <a:t>إلزام ، </a:t>
            </a:r>
            <a:r>
              <a:rPr lang="it-IT" dirty="0">
                <a:solidFill>
                  <a:srgbClr val="002060"/>
                </a:solidFill>
                <a:latin typeface="Book Antiqua"/>
                <a:ea typeface="Book Antiqua"/>
                <a:cs typeface="Book Antiqua"/>
                <a:sym typeface="Book Antiqua"/>
              </a:rPr>
              <a:t>OA </a:t>
            </a:r>
            <a:r>
              <a:rPr lang="ar-SA" dirty="0">
                <a:solidFill>
                  <a:srgbClr val="002060"/>
                </a:solidFill>
                <a:latin typeface="Book Antiqua"/>
                <a:ea typeface="Book Antiqua"/>
                <a:cs typeface="Book Antiqua"/>
                <a:sym typeface="Book Antiqua"/>
              </a:rPr>
              <a:t>غير مخول)</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Federated Identifiers </a:t>
            </a:r>
            <a:r>
              <a:rPr lang="it-IT" dirty="0" smtClean="0">
                <a:solidFill>
                  <a:srgbClr val="002060"/>
                </a:solidFill>
                <a:latin typeface="Book Antiqua"/>
                <a:ea typeface="Book Antiqua"/>
                <a:cs typeface="Book Antiqua"/>
                <a:sym typeface="Book Antiqua"/>
              </a:rPr>
              <a:t>cfProj.cfFedId.cfFedId</a:t>
            </a:r>
            <a:endParaRPr lang="ar-SA" dirty="0" smtClean="0">
              <a:solidFill>
                <a:srgbClr val="002060"/>
              </a:solidFill>
              <a:latin typeface="Book Antiqua"/>
              <a:ea typeface="Book Antiqua"/>
              <a:cs typeface="Book Antiqua"/>
              <a:sym typeface="Book Antiqua"/>
            </a:endParaRPr>
          </a:p>
          <a:p>
            <a:pPr lvl="0" indent="-171450" algn="r" rtl="1">
              <a:spcBef>
                <a:spcPts val="0"/>
              </a:spcBef>
              <a:buNone/>
            </a:pPr>
            <a:r>
              <a:rPr lang="ar-SA" dirty="0">
                <a:solidFill>
                  <a:srgbClr val="002060"/>
                </a:solidFill>
                <a:latin typeface="Book Antiqua"/>
                <a:ea typeface="Book Antiqua"/>
                <a:cs typeface="Book Antiqua"/>
                <a:sym typeface="Book Antiqua"/>
              </a:rPr>
              <a:t>معرفات مترابطة </a:t>
            </a:r>
            <a:r>
              <a:rPr lang="it-IT" dirty="0" smtClean="0">
                <a:solidFill>
                  <a:srgbClr val="002060"/>
                </a:solidFill>
                <a:latin typeface="Book Antiqua"/>
                <a:ea typeface="Book Antiqua"/>
                <a:cs typeface="Book Antiqua"/>
                <a:sym typeface="Book Antiqua"/>
              </a:rPr>
              <a:t>cfProj.cfFedId.cfFedId</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(type of identifier is given through cfProj.cfFedId.cfFedId_Class</a:t>
            </a:r>
            <a:r>
              <a:rPr lang="it-IT" dirty="0" smtClean="0">
                <a:solidFill>
                  <a:srgbClr val="002060"/>
                </a:solidFill>
                <a:latin typeface="Book Antiqua"/>
                <a:ea typeface="Book Antiqua"/>
                <a:cs typeface="Book Antiqua"/>
                <a:sym typeface="Book Antiqua"/>
              </a:rPr>
              <a:t>)</a:t>
            </a:r>
            <a:endParaRPr lang="ar-SA" dirty="0" smtClean="0">
              <a:solidFill>
                <a:srgbClr val="002060"/>
              </a:solidFill>
              <a:latin typeface="Book Antiqua"/>
              <a:ea typeface="Book Antiqua"/>
              <a:cs typeface="Book Antiqua"/>
              <a:sym typeface="Book Antiqua"/>
            </a:endParaRPr>
          </a:p>
          <a:p>
            <a:pPr lvl="0" indent="-171450" algn="r" rtl="1">
              <a:spcBef>
                <a:spcPts val="0"/>
              </a:spcBef>
              <a:buNone/>
            </a:pPr>
            <a:r>
              <a:rPr lang="ar-SA" dirty="0">
                <a:solidFill>
                  <a:srgbClr val="002060"/>
                </a:solidFill>
                <a:latin typeface="Book Antiqua"/>
                <a:ea typeface="Book Antiqua"/>
                <a:cs typeface="Book Antiqua"/>
                <a:sym typeface="Book Antiqua"/>
              </a:rPr>
              <a:t>(يتم تحديد نوع المعرف من خلال </a:t>
            </a:r>
            <a:r>
              <a:rPr lang="it-IT" dirty="0">
                <a:solidFill>
                  <a:srgbClr val="002060"/>
                </a:solidFill>
                <a:latin typeface="Book Antiqua"/>
                <a:ea typeface="Book Antiqua"/>
                <a:cs typeface="Book Antiqua"/>
                <a:sym typeface="Book Antiqua"/>
              </a:rPr>
              <a:t>cfProj.cfFedId.cfFedId_Class</a:t>
            </a:r>
            <a:r>
              <a:rPr lang="it-IT" dirty="0" smtClean="0">
                <a:solidFill>
                  <a:srgbClr val="002060"/>
                </a:solidFill>
                <a:latin typeface="Book Antiqua"/>
                <a:ea typeface="Book Antiqua"/>
                <a:cs typeface="Book Antiqua"/>
                <a:sym typeface="Book Antiqua"/>
              </a:rPr>
              <a:t>)</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Relations (e.g</a:t>
            </a:r>
            <a:r>
              <a:rPr lang="it-IT" dirty="0" smtClean="0">
                <a:solidFill>
                  <a:srgbClr val="002060"/>
                </a:solidFill>
                <a:latin typeface="Book Antiqua"/>
                <a:ea typeface="Book Antiqua"/>
                <a:cs typeface="Book Antiqua"/>
                <a:sym typeface="Book Antiqua"/>
              </a:rPr>
              <a:t>.):</a:t>
            </a:r>
            <a:r>
              <a:rPr lang="ar-SA" dirty="0">
                <a:solidFill>
                  <a:srgbClr val="002060"/>
                </a:solidFill>
                <a:latin typeface="Book Antiqua"/>
                <a:ea typeface="Book Antiqua"/>
                <a:cs typeface="Book Antiqua"/>
                <a:sym typeface="Book Antiqua"/>
              </a:rPr>
              <a:t> العلاقات (على سبيل المثال):</a:t>
            </a:r>
          </a:p>
          <a:p>
            <a:pPr lvl="0" indent="-171450">
              <a:spcBef>
                <a:spcPts val="0"/>
              </a:spcBef>
              <a:buNone/>
            </a:pPr>
            <a:endParaRPr lang="ar-SA" dirty="0" smtClean="0">
              <a:solidFill>
                <a:srgbClr val="002060"/>
              </a:solidFill>
              <a:latin typeface="Book Antiqua"/>
              <a:ea typeface="Book Antiqua"/>
              <a:cs typeface="Book Antiqua"/>
              <a:sym typeface="Book Antiqua"/>
            </a:endParaRPr>
          </a:p>
          <a:p>
            <a:pPr lvl="0" indent="-171450" algn="r" rtl="1">
              <a:spcBef>
                <a:spcPts val="0"/>
              </a:spcBef>
              <a:buNone/>
            </a:pPr>
            <a:endParaRPr lang="ar-SA" dirty="0" smtClean="0">
              <a:solidFill>
                <a:srgbClr val="002060"/>
              </a:solidFill>
              <a:latin typeface="Book Antiqua"/>
              <a:ea typeface="Book Antiqua"/>
              <a:cs typeface="Book Antiqua"/>
              <a:sym typeface="Book Antiqua"/>
            </a:endParaRPr>
          </a:p>
          <a:p>
            <a:pPr lvl="0" indent="-171450">
              <a:spcBef>
                <a:spcPts val="0"/>
              </a:spcBef>
              <a:buNone/>
            </a:pPr>
            <a:endParaRPr lang="it-IT" dirty="0">
              <a:solidFill>
                <a:srgbClr val="002060"/>
              </a:solidFill>
              <a:latin typeface="Book Antiqua"/>
              <a:ea typeface="Book Antiqua"/>
              <a:cs typeface="Book Antiqua"/>
              <a:sym typeface="Book Antiqua"/>
            </a:endParaRPr>
          </a:p>
          <a:p>
            <a:pPr lvl="1" indent="-171450">
              <a:spcBef>
                <a:spcPts val="0"/>
              </a:spcBef>
              <a:buNone/>
            </a:pPr>
            <a:r>
              <a:rPr lang="it-IT" dirty="0">
                <a:solidFill>
                  <a:srgbClr val="002060"/>
                </a:solidFill>
                <a:latin typeface="Book Antiqua"/>
                <a:ea typeface="Book Antiqua"/>
                <a:cs typeface="Book Antiqua"/>
                <a:sym typeface="Book Antiqua"/>
              </a:rPr>
              <a:t>Product / Dataset </a:t>
            </a:r>
            <a:r>
              <a:rPr lang="it-IT" dirty="0" smtClean="0">
                <a:solidFill>
                  <a:srgbClr val="002060"/>
                </a:solidFill>
                <a:latin typeface="Book Antiqua"/>
                <a:ea typeface="Book Antiqua"/>
                <a:cs typeface="Book Antiqua"/>
                <a:sym typeface="Book Antiqua"/>
              </a:rPr>
              <a:t>cfProj.cfProj_ResProd</a:t>
            </a:r>
            <a:r>
              <a:rPr lang="ar-SA" dirty="0" smtClean="0">
                <a:solidFill>
                  <a:srgbClr val="002060"/>
                </a:solidFill>
                <a:latin typeface="Book Antiqua"/>
                <a:ea typeface="Book Antiqua"/>
                <a:cs typeface="Book Antiqua"/>
                <a:sym typeface="Book Antiqua"/>
              </a:rPr>
              <a:t>  المنتج </a:t>
            </a:r>
            <a:endParaRPr lang="it-IT" dirty="0">
              <a:solidFill>
                <a:srgbClr val="002060"/>
              </a:solidFill>
              <a:latin typeface="Book Antiqua"/>
              <a:ea typeface="Book Antiqua"/>
              <a:cs typeface="Book Antiqua"/>
              <a:sym typeface="Book Antiqua"/>
            </a:endParaRPr>
          </a:p>
          <a:p>
            <a:pPr lvl="1" indent="-171450">
              <a:spcBef>
                <a:spcPts val="0"/>
              </a:spcBef>
              <a:buNone/>
            </a:pPr>
            <a:r>
              <a:rPr lang="it-IT" dirty="0">
                <a:solidFill>
                  <a:srgbClr val="002060"/>
                </a:solidFill>
                <a:latin typeface="Book Antiqua"/>
                <a:ea typeface="Book Antiqua"/>
                <a:cs typeface="Book Antiqua"/>
                <a:sym typeface="Book Antiqua"/>
              </a:rPr>
              <a:t>Person </a:t>
            </a:r>
            <a:r>
              <a:rPr lang="it-IT" dirty="0" smtClean="0">
                <a:solidFill>
                  <a:srgbClr val="002060"/>
                </a:solidFill>
                <a:latin typeface="Book Antiqua"/>
                <a:ea typeface="Book Antiqua"/>
                <a:cs typeface="Book Antiqua"/>
                <a:sym typeface="Book Antiqua"/>
              </a:rPr>
              <a:t>cfProj.Proj_Pers</a:t>
            </a:r>
            <a:r>
              <a:rPr lang="ar-SA" dirty="0" smtClean="0">
                <a:solidFill>
                  <a:srgbClr val="002060"/>
                </a:solidFill>
                <a:latin typeface="Book Antiqua"/>
                <a:ea typeface="Book Antiqua"/>
                <a:cs typeface="Book Antiqua"/>
                <a:sym typeface="Book Antiqua"/>
              </a:rPr>
              <a:t> </a:t>
            </a:r>
            <a:r>
              <a:rPr lang="ar-SA" dirty="0" err="1" smtClean="0">
                <a:solidFill>
                  <a:srgbClr val="002060"/>
                </a:solidFill>
                <a:latin typeface="Book Antiqua"/>
                <a:ea typeface="Book Antiqua"/>
                <a:cs typeface="Book Antiqua"/>
                <a:sym typeface="Book Antiqua"/>
              </a:rPr>
              <a:t>الشحص</a:t>
            </a:r>
            <a:r>
              <a:rPr lang="ar-SA" dirty="0" smtClean="0">
                <a:solidFill>
                  <a:srgbClr val="002060"/>
                </a:solidFill>
                <a:latin typeface="Book Antiqua"/>
                <a:ea typeface="Book Antiqua"/>
                <a:cs typeface="Book Antiqua"/>
                <a:sym typeface="Book Antiqua"/>
              </a:rPr>
              <a:t> </a:t>
            </a:r>
            <a:endParaRPr lang="it-IT" dirty="0">
              <a:solidFill>
                <a:srgbClr val="002060"/>
              </a:solidFill>
              <a:latin typeface="Book Antiqua"/>
              <a:ea typeface="Book Antiqua"/>
              <a:cs typeface="Book Antiqua"/>
              <a:sym typeface="Book Antiqua"/>
            </a:endParaRPr>
          </a:p>
          <a:p>
            <a:pPr lvl="1" indent="-171450">
              <a:spcBef>
                <a:spcPts val="0"/>
              </a:spcBef>
              <a:buNone/>
            </a:pPr>
            <a:r>
              <a:rPr lang="it-IT" dirty="0">
                <a:solidFill>
                  <a:srgbClr val="002060"/>
                </a:solidFill>
                <a:latin typeface="Book Antiqua"/>
                <a:ea typeface="Book Antiqua"/>
                <a:cs typeface="Book Antiqua"/>
                <a:sym typeface="Book Antiqua"/>
              </a:rPr>
              <a:t>Organisation </a:t>
            </a:r>
            <a:r>
              <a:rPr lang="it-IT" dirty="0" smtClean="0">
                <a:solidFill>
                  <a:srgbClr val="002060"/>
                </a:solidFill>
                <a:latin typeface="Book Antiqua"/>
                <a:ea typeface="Book Antiqua"/>
                <a:cs typeface="Book Antiqua"/>
                <a:sym typeface="Book Antiqua"/>
              </a:rPr>
              <a:t>cfProj.cfProj_OrgUnit</a:t>
            </a:r>
            <a:r>
              <a:rPr lang="ar-SA" dirty="0" smtClean="0">
                <a:solidFill>
                  <a:srgbClr val="002060"/>
                </a:solidFill>
                <a:latin typeface="Book Antiqua"/>
                <a:ea typeface="Book Antiqua"/>
                <a:cs typeface="Book Antiqua"/>
                <a:sym typeface="Book Antiqua"/>
              </a:rPr>
              <a:t> المنظمة </a:t>
            </a:r>
            <a:endParaRPr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19</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3484779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896112"/>
            <a:ext cx="8229600" cy="929513"/>
          </a:xfrm>
          <a:prstGeom prst="rect">
            <a:avLst/>
          </a:prstGeom>
          <a:noFill/>
          <a:ln>
            <a:noFill/>
          </a:ln>
        </p:spPr>
        <p:txBody>
          <a:bodyPr lIns="91425" tIns="45700" rIns="91425" bIns="45700" anchor="ctr" anchorCtr="0">
            <a:noAutofit/>
          </a:bodyPr>
          <a:lstStyle/>
          <a:p>
            <a:pPr lvl="0" algn="ctr">
              <a:buSzPct val="25000"/>
            </a:pPr>
            <a:r>
              <a:rPr lang="ar-SA" dirty="0" smtClean="0">
                <a:solidFill>
                  <a:srgbClr val="002060"/>
                </a:solidFill>
                <a:latin typeface="Book Antiqua"/>
                <a:ea typeface="Book Antiqua"/>
                <a:cs typeface="Book Antiqua"/>
                <a:sym typeface="Book Antiqua"/>
              </a:rPr>
              <a:t>أصول البيانات الوصفية الجيدة    </a:t>
            </a:r>
            <a:br>
              <a:rPr lang="ar-SA" dirty="0" smtClean="0">
                <a:solidFill>
                  <a:srgbClr val="002060"/>
                </a:solidFill>
                <a:latin typeface="Book Antiqua"/>
                <a:ea typeface="Book Antiqua"/>
                <a:cs typeface="Book Antiqua"/>
                <a:sym typeface="Book Antiqua"/>
              </a:rPr>
            </a:br>
            <a:r>
              <a:rPr lang="it-IT" dirty="0">
                <a:solidFill>
                  <a:srgbClr val="002060"/>
                </a:solidFill>
                <a:latin typeface="Book Antiqua"/>
                <a:ea typeface="Book Antiqua"/>
                <a:cs typeface="Book Antiqua"/>
                <a:sym typeface="Book Antiqua"/>
              </a:rPr>
              <a:t>FAIR metadata: the origins</a:t>
            </a:r>
            <a:r>
              <a:rPr lang="en-US" dirty="0" smtClean="0">
                <a:solidFill>
                  <a:srgbClr val="002060"/>
                </a:solidFill>
                <a:latin typeface="Book Antiqua"/>
                <a:ea typeface="Book Antiqua"/>
                <a:cs typeface="Book Antiqua"/>
                <a:sym typeface="Book Antiqua"/>
              </a:rPr>
              <a:t>    </a:t>
            </a:r>
            <a:endParaRPr lang="sr-Latn-BA" dirty="0">
              <a:solidFill>
                <a:srgbClr val="002060"/>
              </a:solidFill>
              <a:latin typeface="Book Antiqua"/>
              <a:ea typeface="Book Antiqua"/>
              <a:cs typeface="Book Antiqua"/>
              <a:sym typeface="Book Antiqua"/>
            </a:endParaRPr>
          </a:p>
        </p:txBody>
      </p:sp>
      <p:sp>
        <p:nvSpPr>
          <p:cNvPr id="130" name="Shape 130"/>
          <p:cNvSpPr txBox="1">
            <a:spLocks noGrp="1"/>
          </p:cNvSpPr>
          <p:nvPr>
            <p:ph type="body" idx="1"/>
          </p:nvPr>
        </p:nvSpPr>
        <p:spPr>
          <a:xfrm>
            <a:off x="628650" y="2084833"/>
            <a:ext cx="7886700" cy="3863530"/>
          </a:xfrm>
          <a:prstGeom prst="rect">
            <a:avLst/>
          </a:prstGeom>
          <a:noFill/>
          <a:ln>
            <a:noFill/>
          </a:ln>
        </p:spPr>
        <p:txBody>
          <a:bodyPr lIns="91425" tIns="45700" rIns="91425" bIns="45700" anchor="t" anchorCtr="0">
            <a:noAutofit/>
          </a:bodyPr>
          <a:lstStyle/>
          <a:p>
            <a:pPr marL="457200" lvl="0" indent="-342900" algn="r" rtl="1">
              <a:lnSpc>
                <a:spcPct val="100000"/>
              </a:lnSpc>
              <a:spcBef>
                <a:spcPts val="0"/>
              </a:spcBef>
              <a:buFont typeface="Wingdings" panose="05000000000000000000" pitchFamily="2" charset="2"/>
              <a:buChar char="v"/>
            </a:pPr>
            <a:r>
              <a:rPr lang="ar-SA" sz="1800" dirty="0" smtClean="0"/>
              <a:t>   إدارة </a:t>
            </a:r>
            <a:r>
              <a:rPr lang="ar-SA" sz="1800" dirty="0"/>
              <a:t>البيانات ليست هدفا في حد ذاتها ، بل هي وسيلة لتعزيز تقدم المعرفة</a:t>
            </a:r>
            <a:r>
              <a:rPr lang="ar-SA" sz="1800" dirty="0" smtClean="0"/>
              <a:t>.</a:t>
            </a:r>
            <a:endParaRPr lang="en-US" sz="1800" dirty="0" smtClean="0"/>
          </a:p>
          <a:p>
            <a:pPr marL="457200" lvl="0" indent="-342900" algn="r" rtl="1">
              <a:lnSpc>
                <a:spcPct val="100000"/>
              </a:lnSpc>
              <a:spcBef>
                <a:spcPts val="0"/>
              </a:spcBef>
              <a:buFont typeface="Wingdings" panose="05000000000000000000" pitchFamily="2" charset="2"/>
              <a:buChar char="v"/>
            </a:pPr>
            <a:r>
              <a:rPr lang="ar-SA" sz="1800" dirty="0" smtClean="0"/>
              <a:t>يحتوي </a:t>
            </a:r>
            <a:r>
              <a:rPr lang="ar-SA" sz="1800" dirty="0"/>
              <a:t>النظام البيئي الرقمي الحالي الذي يحيط بمنشور الإنتاج العلمي على العديد من العوائق التي تحول دون اكتشاف وإعادة الاستخدام الأمثل:</a:t>
            </a:r>
            <a:endParaRPr lang="it-IT" sz="1800" dirty="0"/>
          </a:p>
          <a:p>
            <a:pPr marL="800100" lvl="1" indent="-342900">
              <a:lnSpc>
                <a:spcPct val="100000"/>
              </a:lnSpc>
              <a:spcBef>
                <a:spcPts val="0"/>
              </a:spcBef>
              <a:buFont typeface="Calibri"/>
            </a:pPr>
            <a:r>
              <a:rPr lang="it-IT" sz="1500" dirty="0"/>
              <a:t>variety of approaches, </a:t>
            </a:r>
            <a:r>
              <a:rPr lang="ar-SA" sz="1500" dirty="0"/>
              <a:t>مجموعة متنوعة من المناهج </a:t>
            </a:r>
            <a:r>
              <a:rPr lang="ar-SA" sz="1500" dirty="0" smtClean="0"/>
              <a:t>،</a:t>
            </a:r>
            <a:endParaRPr lang="it-IT" sz="1500" dirty="0"/>
          </a:p>
          <a:p>
            <a:pPr marL="800100" lvl="1" indent="-342900">
              <a:lnSpc>
                <a:spcPct val="100000"/>
              </a:lnSpc>
              <a:spcBef>
                <a:spcPts val="0"/>
              </a:spcBef>
              <a:buFont typeface="Calibri"/>
            </a:pPr>
            <a:r>
              <a:rPr lang="it-IT" sz="1500" dirty="0"/>
              <a:t>fragmentation of repositories, </a:t>
            </a:r>
            <a:r>
              <a:rPr lang="ar-SA" sz="1500" dirty="0"/>
              <a:t>تجزئة المستودعات </a:t>
            </a:r>
            <a:r>
              <a:rPr lang="ar-SA" sz="1500" dirty="0" smtClean="0"/>
              <a:t>،</a:t>
            </a:r>
            <a:endParaRPr lang="it-IT" sz="1500" dirty="0"/>
          </a:p>
          <a:p>
            <a:pPr marL="800100" lvl="1" indent="-342900">
              <a:lnSpc>
                <a:spcPct val="100000"/>
              </a:lnSpc>
              <a:spcBef>
                <a:spcPts val="0"/>
              </a:spcBef>
              <a:buFont typeface="Calibri"/>
            </a:pPr>
            <a:r>
              <a:rPr lang="it-IT" sz="1500" dirty="0"/>
              <a:t>different access policies, </a:t>
            </a:r>
            <a:r>
              <a:rPr lang="ar-SA" sz="1500" dirty="0"/>
              <a:t>سياسات الوصول المختلفة </a:t>
            </a:r>
            <a:r>
              <a:rPr lang="ar-SA" sz="1500" dirty="0" smtClean="0"/>
              <a:t>،</a:t>
            </a:r>
            <a:endParaRPr lang="it-IT" sz="1500" dirty="0"/>
          </a:p>
          <a:p>
            <a:pPr marL="800100" lvl="1" indent="-342900">
              <a:lnSpc>
                <a:spcPct val="100000"/>
              </a:lnSpc>
              <a:spcBef>
                <a:spcPts val="0"/>
              </a:spcBef>
              <a:buFont typeface="Calibri"/>
            </a:pPr>
            <a:r>
              <a:rPr lang="it-IT" sz="1500" dirty="0"/>
              <a:t>uncertain license conditions, </a:t>
            </a:r>
            <a:r>
              <a:rPr lang="ar-SA" sz="1500" dirty="0"/>
              <a:t>شروط الترخيص غير المؤكدة </a:t>
            </a:r>
            <a:r>
              <a:rPr lang="ar-SA" sz="1500" dirty="0" smtClean="0"/>
              <a:t>،</a:t>
            </a:r>
            <a:endParaRPr lang="it-IT" sz="1500" dirty="0"/>
          </a:p>
          <a:p>
            <a:pPr marL="800100" lvl="1" indent="-342900">
              <a:lnSpc>
                <a:spcPct val="100000"/>
              </a:lnSpc>
              <a:spcBef>
                <a:spcPts val="0"/>
              </a:spcBef>
              <a:buFont typeface="Calibri"/>
            </a:pPr>
            <a:r>
              <a:rPr lang="it-IT" sz="1500" dirty="0"/>
              <a:t>lack of machine interfaces, </a:t>
            </a:r>
            <a:r>
              <a:rPr lang="ar-SA" sz="1500" dirty="0"/>
              <a:t>عدم وجود واجهات الجهاز </a:t>
            </a:r>
            <a:endParaRPr lang="it-IT" sz="1500" dirty="0"/>
          </a:p>
          <a:p>
            <a:pPr marL="800100" lvl="1" indent="-342900">
              <a:lnSpc>
                <a:spcPct val="100000"/>
              </a:lnSpc>
              <a:spcBef>
                <a:spcPts val="0"/>
              </a:spcBef>
              <a:buFont typeface="Calibri"/>
            </a:pPr>
            <a:r>
              <a:rPr lang="it-IT" sz="1500" dirty="0"/>
              <a:t>lack of metadata </a:t>
            </a:r>
            <a:r>
              <a:rPr lang="it-IT" sz="1500" dirty="0" smtClean="0"/>
              <a:t>standardization…</a:t>
            </a:r>
            <a:r>
              <a:rPr lang="ar-SA" sz="1500" dirty="0"/>
              <a:t>عدم </a:t>
            </a:r>
            <a:r>
              <a:rPr lang="ar-SA" sz="1500" dirty="0" smtClean="0"/>
              <a:t>توحيد </a:t>
            </a:r>
            <a:r>
              <a:rPr lang="ar-SA" sz="1500" dirty="0"/>
              <a:t>البيانات </a:t>
            </a:r>
            <a:r>
              <a:rPr lang="ar-SA" sz="1500" dirty="0" smtClean="0"/>
              <a:t>الوصفية</a:t>
            </a:r>
            <a:r>
              <a:rPr lang="en-US" sz="1500" dirty="0" smtClean="0"/>
              <a:t> </a:t>
            </a:r>
          </a:p>
          <a:p>
            <a:pPr marL="457200" lvl="1" indent="0">
              <a:lnSpc>
                <a:spcPct val="100000"/>
              </a:lnSpc>
              <a:spcBef>
                <a:spcPts val="0"/>
              </a:spcBef>
              <a:buNone/>
            </a:pPr>
            <a:endParaRPr lang="en-US" sz="1500" dirty="0" smtClean="0"/>
          </a:p>
          <a:p>
            <a:pPr marL="800100" lvl="1" indent="-342900" algn="r" rtl="1">
              <a:lnSpc>
                <a:spcPct val="100000"/>
              </a:lnSpc>
              <a:spcBef>
                <a:spcPts val="0"/>
              </a:spcBef>
              <a:buFont typeface="Calibri"/>
            </a:pPr>
            <a:r>
              <a:rPr lang="ar-SA" dirty="0"/>
              <a:t>للتغلب على هذه العقبات ، عُقدت ورشة عمل في هولندا في عام 2014 ، جمعت بين مجموعة واسعة من أصحاب المصلحة الأكاديميين والخاصين ، ووضع مبادئ أساسية ينبغي أن تكون جميع كائنات </a:t>
            </a:r>
            <a:r>
              <a:rPr lang="ar-SA" dirty="0" smtClean="0"/>
              <a:t>البحث</a:t>
            </a:r>
            <a:endParaRPr lang="en-US" dirty="0" smtClean="0"/>
          </a:p>
          <a:p>
            <a:pPr marL="800100" lvl="1" indent="-342900" algn="r" rtl="1">
              <a:lnSpc>
                <a:spcPct val="100000"/>
              </a:lnSpc>
              <a:spcBef>
                <a:spcPts val="0"/>
              </a:spcBef>
              <a:buFont typeface="Calibri"/>
            </a:pPr>
            <a:r>
              <a:rPr lang="ar-SA" dirty="0" smtClean="0"/>
              <a:t>جيدة : يمكن العثور عليها، يسهل الوصول اليها</a:t>
            </a:r>
            <a:r>
              <a:rPr lang="ar-SA" dirty="0"/>
              <a:t>، قابلة للتشغيل المتبادل</a:t>
            </a:r>
            <a:r>
              <a:rPr lang="ar-SA" dirty="0" smtClean="0"/>
              <a:t>،</a:t>
            </a:r>
            <a:endParaRPr lang="ar-SA" dirty="0"/>
          </a:p>
          <a:p>
            <a:pPr marL="800100" lvl="1" indent="-342900" algn="r" rtl="1">
              <a:lnSpc>
                <a:spcPct val="100000"/>
              </a:lnSpc>
              <a:spcBef>
                <a:spcPts val="0"/>
              </a:spcBef>
              <a:buFont typeface="Calibri"/>
            </a:pPr>
            <a:r>
              <a:rPr lang="ar-SA" dirty="0" smtClean="0"/>
              <a:t>هنا يمكن إعادة الاستخدام</a:t>
            </a:r>
            <a:endParaRPr lang="it-IT" dirty="0"/>
          </a:p>
        </p:txBody>
      </p:sp>
      <p:sp>
        <p:nvSpPr>
          <p:cNvPr id="131" name="Shape 131"/>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2</a:t>
            </a:fld>
            <a:endParaRPr lang="sr-Latn-BA" sz="1000" b="0" i="0" u="none" strike="noStrike" cap="none">
              <a:solidFill>
                <a:srgbClr val="002060"/>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774700"/>
            <a:ext cx="8229600" cy="966517"/>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it-IT" sz="3300" b="0" i="0" u="none" strike="noStrike" cap="none" dirty="0">
                <a:solidFill>
                  <a:srgbClr val="002060"/>
                </a:solidFill>
                <a:latin typeface="Book Antiqua"/>
                <a:ea typeface="Book Antiqua"/>
                <a:cs typeface="Book Antiqua"/>
                <a:sym typeface="Book Antiqua"/>
              </a:rPr>
              <a:t>CERIF for </a:t>
            </a:r>
            <a:r>
              <a:rPr lang="it-IT" sz="3300" b="0" i="0" u="none" strike="noStrike" cap="none" dirty="0" err="1">
                <a:solidFill>
                  <a:srgbClr val="002060"/>
                </a:solidFill>
                <a:latin typeface="Book Antiqua"/>
                <a:ea typeface="Book Antiqua"/>
                <a:cs typeface="Book Antiqua"/>
                <a:sym typeface="Book Antiqua"/>
              </a:rPr>
              <a:t>OpenAIRE</a:t>
            </a:r>
            <a:r>
              <a:rPr lang="it-IT" dirty="0">
                <a:solidFill>
                  <a:srgbClr val="002060"/>
                </a:solidFill>
                <a:latin typeface="Book Antiqua"/>
                <a:ea typeface="Book Antiqua"/>
                <a:cs typeface="Book Antiqua"/>
                <a:sym typeface="Book Antiqua"/>
              </a:rPr>
              <a:t>: e.g. </a:t>
            </a:r>
            <a:r>
              <a:rPr lang="it-IT" dirty="0" err="1">
                <a:solidFill>
                  <a:srgbClr val="002060"/>
                </a:solidFill>
                <a:latin typeface="Book Antiqua"/>
                <a:ea typeface="Book Antiqua"/>
                <a:cs typeface="Book Antiqua"/>
                <a:sym typeface="Book Antiqua"/>
              </a:rPr>
              <a:t>Projects</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2167127"/>
            <a:ext cx="7886700" cy="3879707"/>
          </a:xfrm>
          <a:prstGeom prst="rect">
            <a:avLst/>
          </a:prstGeom>
          <a:noFill/>
          <a:ln>
            <a:noFill/>
          </a:ln>
        </p:spPr>
        <p:txBody>
          <a:bodyPr lIns="91425" tIns="45700" rIns="91425" bIns="45700" anchor="t" anchorCtr="0">
            <a:noAutofit/>
          </a:bodyPr>
          <a:lstStyle/>
          <a:p>
            <a:pPr lvl="0" indent="-171450">
              <a:spcBef>
                <a:spcPts val="0"/>
              </a:spcBef>
              <a:buNone/>
            </a:pPr>
            <a:r>
              <a:rPr lang="it-IT" sz="2800" dirty="0">
                <a:solidFill>
                  <a:srgbClr val="002060"/>
                </a:solidFill>
                <a:latin typeface="Book Antiqua"/>
                <a:ea typeface="Book Antiqua"/>
                <a:cs typeface="Book Antiqua"/>
                <a:sym typeface="Book Antiqua"/>
              </a:rPr>
              <a:t>Example: </a:t>
            </a:r>
            <a:r>
              <a:rPr lang="ar-SA" sz="2800" dirty="0" smtClean="0">
                <a:solidFill>
                  <a:srgbClr val="002060"/>
                </a:solidFill>
                <a:latin typeface="Book Antiqua"/>
                <a:ea typeface="Book Antiqua"/>
                <a:cs typeface="Book Antiqua"/>
                <a:sym typeface="Book Antiqua"/>
              </a:rPr>
              <a:t>مثال </a:t>
            </a:r>
            <a:r>
              <a:rPr lang="it-IT" sz="2800" dirty="0" smtClean="0">
                <a:solidFill>
                  <a:srgbClr val="002060"/>
                </a:solidFill>
                <a:latin typeface="Book Antiqua"/>
                <a:ea typeface="Book Antiqua"/>
                <a:cs typeface="Book Antiqua"/>
                <a:sym typeface="Book Antiqua"/>
                <a:hlinkClick r:id="rId3"/>
              </a:rPr>
              <a:t>https</a:t>
            </a:r>
            <a:r>
              <a:rPr lang="it-IT" sz="2800" dirty="0">
                <a:solidFill>
                  <a:srgbClr val="002060"/>
                </a:solidFill>
                <a:latin typeface="Book Antiqua"/>
                <a:ea typeface="Book Antiqua"/>
                <a:cs typeface="Book Antiqua"/>
                <a:sym typeface="Book Antiqua"/>
                <a:hlinkClick r:id="rId3"/>
              </a:rPr>
              <a:t>://zenodo.org/record/17065/files/openaire_cerif_xml_example_projects.xml</a:t>
            </a:r>
            <a:endParaRPr lang="it-IT" sz="2800" dirty="0">
              <a:solidFill>
                <a:srgbClr val="002060"/>
              </a:solidFill>
              <a:latin typeface="Book Antiqua"/>
              <a:ea typeface="Book Antiqua"/>
              <a:cs typeface="Book Antiqua"/>
              <a:sym typeface="Book Antiqua"/>
            </a:endParaRPr>
          </a:p>
          <a:p>
            <a:pPr lvl="0" indent="-171450">
              <a:spcBef>
                <a:spcPts val="0"/>
              </a:spcBef>
              <a:buNone/>
            </a:pPr>
            <a:endParaRPr lang="it-IT" sz="28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sz="28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20</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2191530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1049628"/>
            <a:ext cx="8229600" cy="929513"/>
          </a:xfrm>
          <a:prstGeom prst="rect">
            <a:avLst/>
          </a:prstGeom>
          <a:noFill/>
          <a:ln>
            <a:noFill/>
          </a:ln>
        </p:spPr>
        <p:txBody>
          <a:bodyPr lIns="91425" tIns="45700" rIns="91425" bIns="45700" anchor="ctr" anchorCtr="0">
            <a:noAutofit/>
          </a:bodyPr>
          <a:lstStyle/>
          <a:p>
            <a:pPr lvl="0" algn="ctr">
              <a:buSzPct val="25000"/>
            </a:pPr>
            <a:r>
              <a:rPr lang="ar-SA" sz="3200" dirty="0" smtClean="0">
                <a:solidFill>
                  <a:srgbClr val="002060"/>
                </a:solidFill>
                <a:latin typeface="Book Antiqua"/>
                <a:ea typeface="Book Antiqua"/>
                <a:cs typeface="Book Antiqua"/>
                <a:sym typeface="Book Antiqua"/>
              </a:rPr>
              <a:t>آليات لتنفيذ </a:t>
            </a:r>
            <a:r>
              <a:rPr lang="ar-SA" sz="3200" dirty="0">
                <a:solidFill>
                  <a:srgbClr val="002060"/>
                </a:solidFill>
                <a:latin typeface="Book Antiqua"/>
                <a:ea typeface="Book Antiqua"/>
                <a:cs typeface="Book Antiqua"/>
                <a:sym typeface="Book Antiqua"/>
              </a:rPr>
              <a:t>المبادئ التوجيهية </a:t>
            </a:r>
            <a:r>
              <a:rPr lang="ar-SA" sz="3200" dirty="0" smtClean="0">
                <a:solidFill>
                  <a:srgbClr val="002060"/>
                </a:solidFill>
                <a:latin typeface="Book Antiqua"/>
                <a:ea typeface="Book Antiqua"/>
                <a:cs typeface="Book Antiqua"/>
                <a:sym typeface="Book Antiqua"/>
              </a:rPr>
              <a:t>تلقائيا</a:t>
            </a:r>
            <a:br>
              <a:rPr lang="ar-SA" sz="3200" dirty="0" smtClean="0">
                <a:solidFill>
                  <a:srgbClr val="002060"/>
                </a:solidFill>
                <a:latin typeface="Book Antiqua"/>
                <a:ea typeface="Book Antiqua"/>
                <a:cs typeface="Book Antiqua"/>
                <a:sym typeface="Book Antiqua"/>
              </a:rPr>
            </a:br>
            <a:r>
              <a:rPr lang="it-IT" sz="2000" dirty="0">
                <a:solidFill>
                  <a:srgbClr val="002060"/>
                </a:solidFill>
                <a:latin typeface="Book Antiqua"/>
                <a:ea typeface="Book Antiqua"/>
                <a:cs typeface="Book Antiqua"/>
                <a:sym typeface="Book Antiqua"/>
              </a:rPr>
              <a:t>Tool to implement guidelines automatically</a:t>
            </a:r>
            <a:r>
              <a:rPr lang="ar-SA" sz="2000" dirty="0">
                <a:solidFill>
                  <a:srgbClr val="002060"/>
                </a:solidFill>
                <a:latin typeface="Book Antiqua"/>
                <a:ea typeface="Book Antiqua"/>
                <a:cs typeface="Book Antiqua"/>
                <a:sym typeface="Book Antiqua"/>
              </a:rPr>
              <a:t/>
            </a:r>
            <a:br>
              <a:rPr lang="ar-SA" sz="2000" dirty="0">
                <a:solidFill>
                  <a:srgbClr val="002060"/>
                </a:solidFill>
                <a:latin typeface="Book Antiqua"/>
                <a:ea typeface="Book Antiqua"/>
                <a:cs typeface="Book Antiqua"/>
                <a:sym typeface="Book Antiqua"/>
              </a:rPr>
            </a:br>
            <a:r>
              <a:rPr lang="ar-SA" sz="2000" dirty="0">
                <a:solidFill>
                  <a:srgbClr val="002060"/>
                </a:solidFill>
                <a:latin typeface="Book Antiqua"/>
                <a:ea typeface="Book Antiqua"/>
                <a:cs typeface="Book Antiqua"/>
                <a:sym typeface="Book Antiqua"/>
              </a:rPr>
              <a:t/>
            </a:r>
            <a:br>
              <a:rPr lang="ar-SA" sz="2000" dirty="0">
                <a:solidFill>
                  <a:srgbClr val="002060"/>
                </a:solidFill>
                <a:latin typeface="Book Antiqua"/>
                <a:ea typeface="Book Antiqua"/>
                <a:cs typeface="Book Antiqua"/>
                <a:sym typeface="Book Antiqua"/>
              </a:rPr>
            </a:br>
            <a:endParaRPr sz="20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825625"/>
            <a:ext cx="7886700" cy="4236847"/>
          </a:xfrm>
          <a:prstGeom prst="rect">
            <a:avLst/>
          </a:prstGeom>
          <a:noFill/>
          <a:ln>
            <a:noFill/>
          </a:ln>
        </p:spPr>
        <p:txBody>
          <a:bodyPr lIns="91425" tIns="45700" rIns="91425" bIns="45700" anchor="t" anchorCtr="0">
            <a:noAutofit/>
          </a:bodyPr>
          <a:lstStyle/>
          <a:p>
            <a:pPr marL="171450" marR="0" lvl="0" indent="-171450" algn="l" rtl="0">
              <a:lnSpc>
                <a:spcPct val="90000"/>
              </a:lnSpc>
              <a:spcBef>
                <a:spcPts val="0"/>
              </a:spcBef>
              <a:buClr>
                <a:schemeClr val="dk1"/>
              </a:buClr>
              <a:buSzPct val="100000"/>
              <a:buFont typeface="Arial"/>
              <a:buNone/>
            </a:pPr>
            <a:r>
              <a:rPr lang="it-IT" sz="2100" b="0" i="0" u="none" strike="noStrike" cap="none" dirty="0">
                <a:solidFill>
                  <a:srgbClr val="002060"/>
                </a:solidFill>
                <a:latin typeface="Book Antiqua"/>
                <a:ea typeface="Book Antiqua"/>
                <a:cs typeface="Book Antiqua"/>
                <a:sym typeface="Book Antiqua"/>
              </a:rPr>
              <a:t>DSpace-CRIS: </a:t>
            </a:r>
            <a:r>
              <a:rPr lang="ar-SA" sz="2100" b="0" i="0" u="none" strike="noStrike" cap="none" dirty="0" smtClean="0">
                <a:solidFill>
                  <a:srgbClr val="002060"/>
                </a:solidFill>
                <a:latin typeface="Book Antiqua"/>
                <a:ea typeface="Book Antiqua"/>
                <a:cs typeface="Book Antiqua"/>
                <a:sym typeface="Book Antiqua"/>
              </a:rPr>
              <a:t> </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hlinkClick r:id="rId3"/>
              </a:rPr>
              <a:t>https://wiki.duraspace.org/display/DSPACECRIS/DSpace-CRIS+Home</a:t>
            </a:r>
            <a:endParaRPr lang="it-IT" dirty="0">
              <a:solidFill>
                <a:srgbClr val="002060"/>
              </a:solidFill>
              <a:latin typeface="Book Antiqua"/>
              <a:ea typeface="Book Antiqua"/>
              <a:cs typeface="Book Antiqua"/>
              <a:sym typeface="Book Antiqua"/>
            </a:endParaRP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DSpace-CRIS is the </a:t>
            </a:r>
            <a:r>
              <a:rPr lang="en-US" u="sng" dirty="0">
                <a:solidFill>
                  <a:srgbClr val="002060"/>
                </a:solidFill>
                <a:latin typeface="Book Antiqua"/>
                <a:ea typeface="Book Antiqua"/>
                <a:cs typeface="Book Antiqua"/>
                <a:sym typeface="Book Antiqua"/>
              </a:rPr>
              <a:t>open-source</a:t>
            </a:r>
            <a:r>
              <a:rPr lang="en-US" dirty="0">
                <a:solidFill>
                  <a:srgbClr val="002060"/>
                </a:solidFill>
                <a:latin typeface="Book Antiqua"/>
                <a:ea typeface="Book Antiqua"/>
                <a:cs typeface="Book Antiqua"/>
                <a:sym typeface="Book Antiqua"/>
              </a:rPr>
              <a:t> extension of DSpace for the Research Data and Information Management.  </a:t>
            </a:r>
            <a:endParaRPr lang="ar-SA" dirty="0" smtClean="0">
              <a:solidFill>
                <a:srgbClr val="002060"/>
              </a:solidFill>
              <a:latin typeface="Book Antiqua"/>
              <a:ea typeface="Book Antiqua"/>
              <a:cs typeface="Book Antiqua"/>
              <a:sym typeface="Book Antiqua"/>
            </a:endParaRPr>
          </a:p>
          <a:p>
            <a:pPr lvl="0" indent="-171450" algn="r" rtl="1">
              <a:spcBef>
                <a:spcPts val="0"/>
              </a:spcBef>
              <a:buNone/>
            </a:pPr>
            <a:r>
              <a:rPr lang="en-US" dirty="0" err="1">
                <a:solidFill>
                  <a:srgbClr val="002060"/>
                </a:solidFill>
                <a:latin typeface="Book Antiqua"/>
                <a:ea typeface="Book Antiqua"/>
                <a:cs typeface="Book Antiqua"/>
                <a:sym typeface="Book Antiqua"/>
              </a:rPr>
              <a:t>DSpace</a:t>
            </a:r>
            <a:r>
              <a:rPr lang="en-US" dirty="0">
                <a:solidFill>
                  <a:srgbClr val="002060"/>
                </a:solidFill>
                <a:latin typeface="Book Antiqua"/>
                <a:ea typeface="Book Antiqua"/>
                <a:cs typeface="Book Antiqua"/>
                <a:sym typeface="Book Antiqua"/>
              </a:rPr>
              <a:t>-CRIS </a:t>
            </a:r>
            <a:r>
              <a:rPr lang="ar-SA" dirty="0">
                <a:solidFill>
                  <a:srgbClr val="002060"/>
                </a:solidFill>
                <a:latin typeface="Book Antiqua"/>
                <a:ea typeface="Book Antiqua"/>
                <a:cs typeface="Book Antiqua"/>
                <a:sym typeface="Book Antiqua"/>
              </a:rPr>
              <a:t>هو امتداد مفتوح المصدر لـ </a:t>
            </a:r>
            <a:r>
              <a:rPr lang="en-US" dirty="0" err="1">
                <a:solidFill>
                  <a:srgbClr val="002060"/>
                </a:solidFill>
                <a:latin typeface="Book Antiqua"/>
                <a:ea typeface="Book Antiqua"/>
                <a:cs typeface="Book Antiqua"/>
                <a:sym typeface="Book Antiqua"/>
              </a:rPr>
              <a:t>DSpace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لإدارة البيانات والمعلومات.</a:t>
            </a: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Examples</a:t>
            </a:r>
            <a:r>
              <a:rPr lang="en-US" dirty="0" smtClean="0">
                <a:solidFill>
                  <a:srgbClr val="002060"/>
                </a:solidFill>
                <a:latin typeface="Book Antiqua"/>
                <a:ea typeface="Book Antiqua"/>
                <a:cs typeface="Book Antiqua"/>
                <a:sym typeface="Book Antiqua"/>
              </a:rPr>
              <a:t>:</a:t>
            </a:r>
            <a:r>
              <a:rPr lang="ar-SA" dirty="0" smtClean="0">
                <a:solidFill>
                  <a:srgbClr val="002060"/>
                </a:solidFill>
                <a:latin typeface="Book Antiqua"/>
                <a:ea typeface="Book Antiqua"/>
                <a:cs typeface="Book Antiqua"/>
                <a:sym typeface="Book Antiqua"/>
              </a:rPr>
              <a:t> مثال </a:t>
            </a:r>
            <a:endParaRPr lang="en-US"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hlinkClick r:id="rId4"/>
              </a:rPr>
              <a:t>http://ira.lib.polyu.edu.hk/cris/rp/rp00068</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hlinkClick r:id="rId5"/>
              </a:rPr>
              <a:t>http://ktisis.cut.ac.cy/handle/10488/7613</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hlinkClick r:id="rId6"/>
              </a:rPr>
              <a:t>http://dspacecris.eurocris.org/</a:t>
            </a: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hlinkClick r:id="rId7"/>
              </a:rPr>
              <a:t>https://portalrecerca.csuc.cat/</a:t>
            </a:r>
            <a:r>
              <a:rPr lang="it-IT" dirty="0">
                <a:solidFill>
                  <a:srgbClr val="002060"/>
                </a:solidFill>
                <a:latin typeface="Book Antiqua"/>
                <a:ea typeface="Book Antiqua"/>
                <a:cs typeface="Book Antiqua"/>
                <a:sym typeface="Book Antiqua"/>
              </a:rPr>
              <a:t> </a:t>
            </a: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21</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996847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873176"/>
            <a:ext cx="8229600" cy="749299"/>
          </a:xfrm>
          <a:prstGeom prst="rect">
            <a:avLst/>
          </a:prstGeom>
          <a:noFill/>
          <a:ln>
            <a:noFill/>
          </a:ln>
        </p:spPr>
        <p:txBody>
          <a:bodyPr lIns="91425" tIns="45700" rIns="91425" bIns="45700" anchor="ctr" anchorCtr="0">
            <a:noAutofit/>
          </a:bodyPr>
          <a:lstStyle/>
          <a:p>
            <a:pPr lvl="0" algn="ctr" rtl="1">
              <a:buSzPct val="25000"/>
            </a:pPr>
            <a:r>
              <a:rPr lang="ar-SA" dirty="0">
                <a:solidFill>
                  <a:srgbClr val="002060"/>
                </a:solidFill>
                <a:latin typeface="Book Antiqua"/>
                <a:ea typeface="Book Antiqua"/>
                <a:cs typeface="Book Antiqua"/>
                <a:sym typeface="Book Antiqua"/>
              </a:rPr>
              <a:t/>
            </a:r>
            <a:br>
              <a:rPr lang="ar-SA" dirty="0">
                <a:solidFill>
                  <a:srgbClr val="002060"/>
                </a:solidFill>
                <a:latin typeface="Book Antiqua"/>
                <a:ea typeface="Book Antiqua"/>
                <a:cs typeface="Book Antiqua"/>
                <a:sym typeface="Book Antiqua"/>
              </a:rPr>
            </a:br>
            <a:r>
              <a:rPr lang="ar-SA" dirty="0">
                <a:solidFill>
                  <a:srgbClr val="002060"/>
                </a:solidFill>
                <a:latin typeface="Book Antiqua"/>
                <a:ea typeface="Book Antiqua"/>
                <a:cs typeface="Book Antiqua"/>
                <a:sym typeface="Book Antiqua"/>
              </a:rPr>
              <a:t>تمرين عملي - مجموعات صغيرة - 30 دقيقة</a:t>
            </a:r>
            <a:br>
              <a:rPr lang="ar-SA" dirty="0">
                <a:solidFill>
                  <a:srgbClr val="002060"/>
                </a:solidFill>
                <a:latin typeface="Book Antiqua"/>
                <a:ea typeface="Book Antiqua"/>
                <a:cs typeface="Book Antiqua"/>
                <a:sym typeface="Book Antiqua"/>
              </a:rPr>
            </a:b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993392"/>
            <a:ext cx="7886700" cy="4183571"/>
          </a:xfrm>
          <a:prstGeom prst="rect">
            <a:avLst/>
          </a:prstGeom>
          <a:noFill/>
          <a:ln>
            <a:noFill/>
          </a:ln>
        </p:spPr>
        <p:txBody>
          <a:bodyPr lIns="91425" tIns="45700" rIns="91425" bIns="45700" anchor="t" anchorCtr="0">
            <a:noAutofit/>
          </a:bodyPr>
          <a:lstStyle/>
          <a:p>
            <a:pPr marL="457200" lvl="0" indent="-457200" algn="r" rtl="1">
              <a:spcBef>
                <a:spcPts val="0"/>
              </a:spcBef>
              <a:buFont typeface="Arial"/>
              <a:buAutoNum type="arabicPeriod"/>
            </a:pPr>
            <a:r>
              <a:rPr lang="ar-SA" sz="2800" dirty="0" smtClean="0">
                <a:solidFill>
                  <a:srgbClr val="002060"/>
                </a:solidFill>
                <a:latin typeface="Book Antiqua"/>
                <a:ea typeface="Book Antiqua"/>
                <a:cs typeface="Book Antiqua"/>
                <a:sym typeface="Book Antiqua"/>
              </a:rPr>
              <a:t>اختر </a:t>
            </a:r>
            <a:r>
              <a:rPr lang="ar-SA" sz="2800" dirty="0">
                <a:solidFill>
                  <a:srgbClr val="002060"/>
                </a:solidFill>
                <a:latin typeface="Book Antiqua"/>
                <a:ea typeface="Book Antiqua"/>
                <a:cs typeface="Book Antiqua"/>
                <a:sym typeface="Book Antiqua"/>
              </a:rPr>
              <a:t>منشورًا هنا: </a:t>
            </a:r>
            <a:r>
              <a:rPr lang="it-IT" sz="2800" dirty="0">
                <a:solidFill>
                  <a:srgbClr val="002060"/>
                </a:solidFill>
                <a:latin typeface="Book Antiqua"/>
                <a:ea typeface="Book Antiqua"/>
                <a:cs typeface="Book Antiqua"/>
                <a:sym typeface="Book Antiqua"/>
              </a:rPr>
              <a:t>https://www.openaire.eu/search/find </a:t>
            </a:r>
            <a:r>
              <a:rPr lang="ar-SA" sz="2800" dirty="0">
                <a:solidFill>
                  <a:srgbClr val="002060"/>
                </a:solidFill>
                <a:latin typeface="Book Antiqua"/>
                <a:ea typeface="Book Antiqua"/>
                <a:cs typeface="Book Antiqua"/>
                <a:sym typeface="Book Antiqua"/>
              </a:rPr>
              <a:t>ووصفه وفقًا لإرشادات </a:t>
            </a:r>
            <a:r>
              <a:rPr lang="it-IT" sz="2800" dirty="0">
                <a:solidFill>
                  <a:srgbClr val="002060"/>
                </a:solidFill>
                <a:latin typeface="Book Antiqua"/>
                <a:ea typeface="Book Antiqua"/>
                <a:cs typeface="Book Antiqua"/>
                <a:sym typeface="Book Antiqua"/>
              </a:rPr>
              <a:t>OpenAIRE </a:t>
            </a:r>
            <a:r>
              <a:rPr lang="ar-SA" sz="2800" dirty="0">
                <a:solidFill>
                  <a:srgbClr val="002060"/>
                </a:solidFill>
                <a:latin typeface="Book Antiqua"/>
                <a:ea typeface="Book Antiqua"/>
                <a:cs typeface="Book Antiqua"/>
                <a:sym typeface="Book Antiqua"/>
              </a:rPr>
              <a:t>لمستودعات الأدب: </a:t>
            </a:r>
            <a:r>
              <a:rPr lang="it-IT" sz="2800" dirty="0">
                <a:solidFill>
                  <a:srgbClr val="002060"/>
                </a:solidFill>
                <a:latin typeface="Book Antiqua"/>
                <a:ea typeface="Book Antiqua"/>
                <a:cs typeface="Book Antiqua"/>
                <a:sym typeface="Book Antiqua"/>
              </a:rPr>
              <a:t>https://</a:t>
            </a:r>
            <a:r>
              <a:rPr lang="it-IT" sz="2800" dirty="0" smtClean="0">
                <a:solidFill>
                  <a:srgbClr val="002060"/>
                </a:solidFill>
                <a:latin typeface="Book Antiqua"/>
                <a:ea typeface="Book Antiqua"/>
                <a:cs typeface="Book Antiqua"/>
                <a:sym typeface="Book Antiqua"/>
              </a:rPr>
              <a:t>guidelines.openaire.eu/en/latest/literature/index.html</a:t>
            </a:r>
            <a:endParaRPr lang="it-IT" sz="2800" dirty="0">
              <a:solidFill>
                <a:srgbClr val="002060"/>
              </a:solidFill>
              <a:latin typeface="Book Antiqua"/>
              <a:ea typeface="Book Antiqua"/>
              <a:cs typeface="Book Antiqua"/>
              <a:sym typeface="Book Antiqua"/>
            </a:endParaRPr>
          </a:p>
          <a:p>
            <a:pPr marL="457200" lvl="0" indent="-457200" algn="r" rtl="1">
              <a:spcBef>
                <a:spcPts val="0"/>
              </a:spcBef>
              <a:buFont typeface="Arial"/>
              <a:buAutoNum type="arabicPeriod"/>
            </a:pPr>
            <a:r>
              <a:rPr lang="ar-SA" sz="2800" dirty="0" smtClean="0">
                <a:solidFill>
                  <a:srgbClr val="002060"/>
                </a:solidFill>
                <a:latin typeface="Book Antiqua"/>
                <a:ea typeface="Book Antiqua"/>
                <a:cs typeface="Book Antiqua"/>
                <a:sym typeface="Book Antiqua"/>
              </a:rPr>
              <a:t>اختر </a:t>
            </a:r>
            <a:r>
              <a:rPr lang="ar-SA" sz="2800" dirty="0">
                <a:solidFill>
                  <a:srgbClr val="002060"/>
                </a:solidFill>
                <a:latin typeface="Book Antiqua"/>
                <a:ea typeface="Book Antiqua"/>
                <a:cs typeface="Book Antiqua"/>
                <a:sym typeface="Book Antiqua"/>
              </a:rPr>
              <a:t>مجموعة بيانات هنا: </a:t>
            </a:r>
            <a:r>
              <a:rPr lang="it-IT" sz="2800" dirty="0">
                <a:solidFill>
                  <a:srgbClr val="002060"/>
                </a:solidFill>
                <a:latin typeface="Book Antiqua"/>
                <a:ea typeface="Book Antiqua"/>
                <a:cs typeface="Book Antiqua"/>
                <a:sym typeface="Book Antiqua"/>
              </a:rPr>
              <a:t>http://www.re3data.org/ </a:t>
            </a:r>
            <a:r>
              <a:rPr lang="ar-SA" sz="2800" dirty="0">
                <a:solidFill>
                  <a:srgbClr val="002060"/>
                </a:solidFill>
                <a:latin typeface="Book Antiqua"/>
                <a:ea typeface="Book Antiqua"/>
                <a:cs typeface="Book Antiqua"/>
                <a:sym typeface="Book Antiqua"/>
              </a:rPr>
              <a:t>ووصفها وفقًا لإرشادات </a:t>
            </a:r>
            <a:r>
              <a:rPr lang="it-IT" sz="2800" dirty="0">
                <a:solidFill>
                  <a:srgbClr val="002060"/>
                </a:solidFill>
                <a:latin typeface="Book Antiqua"/>
                <a:ea typeface="Book Antiqua"/>
                <a:cs typeface="Book Antiqua"/>
                <a:sym typeface="Book Antiqua"/>
              </a:rPr>
              <a:t>OpenAIRE </a:t>
            </a:r>
            <a:r>
              <a:rPr lang="ar-SA" sz="2800" dirty="0">
                <a:solidFill>
                  <a:srgbClr val="002060"/>
                </a:solidFill>
                <a:latin typeface="Book Antiqua"/>
                <a:ea typeface="Book Antiqua"/>
                <a:cs typeface="Book Antiqua"/>
                <a:sym typeface="Book Antiqua"/>
              </a:rPr>
              <a:t>لأرشيفات البيانات: </a:t>
            </a:r>
            <a:r>
              <a:rPr lang="it-IT" sz="2800" dirty="0">
                <a:solidFill>
                  <a:srgbClr val="002060"/>
                </a:solidFill>
                <a:latin typeface="Book Antiqua"/>
                <a:ea typeface="Book Antiqua"/>
                <a:cs typeface="Book Antiqua"/>
                <a:sym typeface="Book Antiqua"/>
              </a:rPr>
              <a:t>https://</a:t>
            </a:r>
            <a:r>
              <a:rPr lang="it-IT" sz="2800" dirty="0" smtClean="0">
                <a:solidFill>
                  <a:srgbClr val="002060"/>
                </a:solidFill>
                <a:latin typeface="Book Antiqua"/>
                <a:ea typeface="Book Antiqua"/>
                <a:cs typeface="Book Antiqua"/>
                <a:sym typeface="Book Antiqua"/>
              </a:rPr>
              <a:t>guidelines.openaire.eu/en/latest/data/index.html</a:t>
            </a:r>
            <a:endParaRPr lang="it-IT" sz="2800"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22</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2768580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774700"/>
            <a:ext cx="8229600" cy="749299"/>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it-IT" dirty="0">
                <a:solidFill>
                  <a:srgbClr val="002060"/>
                </a:solidFill>
                <a:latin typeface="Book Antiqua"/>
                <a:ea typeface="Book Antiqua"/>
                <a:cs typeface="Book Antiqua"/>
                <a:sym typeface="Book Antiqua"/>
              </a:rPr>
              <a:t>FAIR metadata: the </a:t>
            </a:r>
            <a:r>
              <a:rPr lang="it-IT" dirty="0" smtClean="0">
                <a:solidFill>
                  <a:srgbClr val="002060"/>
                </a:solidFill>
                <a:latin typeface="Book Antiqua"/>
                <a:ea typeface="Book Antiqua"/>
                <a:cs typeface="Book Antiqua"/>
                <a:sym typeface="Book Antiqua"/>
              </a:rPr>
              <a:t>principles</a:t>
            </a:r>
            <a:r>
              <a:rPr lang="ar-SA" dirty="0" smtClean="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
            </a:r>
            <a:br>
              <a:rPr lang="ar-SA" dirty="0">
                <a:solidFill>
                  <a:srgbClr val="002060"/>
                </a:solidFill>
                <a:latin typeface="Book Antiqua"/>
                <a:ea typeface="Book Antiqua"/>
                <a:cs typeface="Book Antiqua"/>
                <a:sym typeface="Book Antiqua"/>
              </a:rPr>
            </a:br>
            <a:r>
              <a:rPr lang="ar-SA" dirty="0" smtClean="0">
                <a:solidFill>
                  <a:srgbClr val="002060"/>
                </a:solidFill>
                <a:latin typeface="Book Antiqua"/>
                <a:ea typeface="Book Antiqua"/>
                <a:cs typeface="Book Antiqua"/>
                <a:sym typeface="Book Antiqua"/>
              </a:rPr>
              <a:t>المبادىء</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984247"/>
            <a:ext cx="7886700" cy="3991547"/>
          </a:xfrm>
          <a:prstGeom prst="rect">
            <a:avLst/>
          </a:prstGeom>
          <a:noFill/>
          <a:ln>
            <a:noFill/>
          </a:ln>
        </p:spPr>
        <p:txBody>
          <a:bodyPr lIns="91425" tIns="45700" rIns="91425" bIns="45700" anchor="t" anchorCtr="0">
            <a:noAutofit/>
          </a:bodyPr>
          <a:lstStyle/>
          <a:p>
            <a:pPr marL="0" indent="0">
              <a:lnSpc>
                <a:spcPct val="150000"/>
              </a:lnSpc>
              <a:spcBef>
                <a:spcPts val="0"/>
              </a:spcBef>
              <a:buNone/>
            </a:pPr>
            <a:r>
              <a:rPr lang="it-IT" sz="3600" b="0" i="0" u="none" strike="noStrike" cap="none" dirty="0">
                <a:solidFill>
                  <a:srgbClr val="002060"/>
                </a:solidFill>
                <a:latin typeface="Comic Sans MS" panose="030F0702030302020204" pitchFamily="66" charset="0"/>
                <a:ea typeface="Book Antiqua"/>
                <a:cs typeface="Book Antiqua"/>
                <a:sym typeface="Book Antiqua"/>
              </a:rPr>
              <a:t>F</a:t>
            </a:r>
            <a:r>
              <a:rPr lang="it-IT" sz="3600" b="0" i="0" u="none" strike="noStrike" cap="none" dirty="0">
                <a:solidFill>
                  <a:srgbClr val="002060"/>
                </a:solidFill>
                <a:latin typeface="Book Antiqua"/>
                <a:ea typeface="Book Antiqua"/>
                <a:cs typeface="Book Antiqua"/>
                <a:sym typeface="Book Antiqua"/>
              </a:rPr>
              <a:t> = </a:t>
            </a:r>
            <a:r>
              <a:rPr lang="it-IT" sz="3600" b="0" i="0" u="none" strike="noStrike" cap="none" dirty="0" smtClean="0">
                <a:solidFill>
                  <a:srgbClr val="002060"/>
                </a:solidFill>
                <a:latin typeface="Book Antiqua"/>
                <a:ea typeface="Book Antiqua"/>
                <a:cs typeface="Book Antiqua"/>
                <a:sym typeface="Book Antiqua"/>
              </a:rPr>
              <a:t>Findable              </a:t>
            </a:r>
            <a:r>
              <a:rPr lang="ar-SA" sz="3600" b="0" i="0" u="none" strike="noStrike" cap="none" dirty="0" smtClean="0">
                <a:solidFill>
                  <a:srgbClr val="002060"/>
                </a:solidFill>
                <a:latin typeface="Book Antiqua"/>
                <a:ea typeface="Book Antiqua"/>
                <a:cs typeface="Book Antiqua"/>
                <a:sym typeface="Book Antiqua"/>
              </a:rPr>
              <a:t>   </a:t>
            </a:r>
            <a:r>
              <a:rPr lang="ar-SA" sz="3600" dirty="0"/>
              <a:t>يمكن العثور عليها</a:t>
            </a:r>
            <a:endParaRPr lang="it-IT" sz="3600" b="0" i="0" u="none" strike="noStrike" cap="none" dirty="0">
              <a:solidFill>
                <a:srgbClr val="002060"/>
              </a:solidFill>
              <a:latin typeface="Book Antiqua"/>
              <a:ea typeface="Book Antiqua"/>
              <a:cs typeface="Book Antiqua"/>
              <a:sym typeface="Book Antiqua"/>
            </a:endParaRPr>
          </a:p>
          <a:p>
            <a:pPr marL="0" indent="0">
              <a:lnSpc>
                <a:spcPct val="150000"/>
              </a:lnSpc>
              <a:spcBef>
                <a:spcPts val="0"/>
              </a:spcBef>
              <a:buNone/>
            </a:pPr>
            <a:r>
              <a:rPr lang="it-IT" sz="3600" dirty="0">
                <a:solidFill>
                  <a:srgbClr val="002060"/>
                </a:solidFill>
                <a:latin typeface="Comic Sans MS" panose="030F0702030302020204" pitchFamily="66" charset="0"/>
                <a:sym typeface="Book Antiqua"/>
              </a:rPr>
              <a:t>A</a:t>
            </a:r>
            <a:r>
              <a:rPr lang="it-IT" sz="3600" b="0" i="0" u="none" strike="noStrike" cap="none" dirty="0">
                <a:solidFill>
                  <a:srgbClr val="002060"/>
                </a:solidFill>
                <a:latin typeface="Book Antiqua"/>
                <a:ea typeface="Book Antiqua"/>
                <a:cs typeface="Book Antiqua"/>
                <a:sym typeface="Book Antiqua"/>
              </a:rPr>
              <a:t> </a:t>
            </a:r>
            <a:r>
              <a:rPr lang="it-IT" sz="3600" dirty="0">
                <a:solidFill>
                  <a:srgbClr val="002060"/>
                </a:solidFill>
                <a:latin typeface="Book Antiqua"/>
                <a:sym typeface="Book Antiqua"/>
              </a:rPr>
              <a:t>= </a:t>
            </a:r>
            <a:r>
              <a:rPr lang="it-IT" sz="3600" dirty="0" smtClean="0">
                <a:solidFill>
                  <a:srgbClr val="002060"/>
                </a:solidFill>
                <a:latin typeface="Book Antiqua"/>
                <a:sym typeface="Book Antiqua"/>
              </a:rPr>
              <a:t>Accessibile        </a:t>
            </a:r>
            <a:r>
              <a:rPr lang="ar-SA" sz="3600" dirty="0"/>
              <a:t>يسهل الوصول اليها</a:t>
            </a:r>
            <a:endParaRPr lang="it-IT" sz="3600" dirty="0">
              <a:solidFill>
                <a:srgbClr val="002060"/>
              </a:solidFill>
              <a:latin typeface="Book Antiqua"/>
              <a:sym typeface="Book Antiqua"/>
            </a:endParaRPr>
          </a:p>
          <a:p>
            <a:pPr marL="0" indent="0">
              <a:lnSpc>
                <a:spcPct val="150000"/>
              </a:lnSpc>
              <a:spcBef>
                <a:spcPts val="0"/>
              </a:spcBef>
              <a:buNone/>
            </a:pPr>
            <a:r>
              <a:rPr lang="it-IT" sz="3600" dirty="0">
                <a:solidFill>
                  <a:srgbClr val="002060"/>
                </a:solidFill>
                <a:latin typeface="Comic Sans MS" panose="030F0702030302020204" pitchFamily="66" charset="0"/>
                <a:sym typeface="Book Antiqua"/>
              </a:rPr>
              <a:t>I</a:t>
            </a:r>
            <a:r>
              <a:rPr lang="it-IT" sz="3600" dirty="0">
                <a:solidFill>
                  <a:srgbClr val="002060"/>
                </a:solidFill>
                <a:latin typeface="Book Antiqua"/>
                <a:sym typeface="Book Antiqua"/>
              </a:rPr>
              <a:t> = </a:t>
            </a:r>
            <a:r>
              <a:rPr lang="it-IT" sz="3600" dirty="0" smtClean="0">
                <a:solidFill>
                  <a:srgbClr val="002060"/>
                </a:solidFill>
                <a:latin typeface="Book Antiqua"/>
                <a:sym typeface="Book Antiqua"/>
              </a:rPr>
              <a:t>Interoperable    </a:t>
            </a:r>
            <a:r>
              <a:rPr lang="ar-SA" sz="3600" dirty="0" smtClean="0">
                <a:solidFill>
                  <a:srgbClr val="002060"/>
                </a:solidFill>
                <a:latin typeface="Book Antiqua"/>
                <a:sym typeface="Book Antiqua"/>
              </a:rPr>
              <a:t> </a:t>
            </a:r>
            <a:r>
              <a:rPr lang="ar-SA" sz="3600" dirty="0"/>
              <a:t>قابلة للتشغيل المتبادل</a:t>
            </a:r>
            <a:endParaRPr lang="it-IT" sz="3600" dirty="0">
              <a:solidFill>
                <a:srgbClr val="002060"/>
              </a:solidFill>
              <a:latin typeface="Book Antiqua"/>
              <a:sym typeface="Book Antiqua"/>
            </a:endParaRPr>
          </a:p>
          <a:p>
            <a:pPr marL="0" indent="0">
              <a:lnSpc>
                <a:spcPct val="150000"/>
              </a:lnSpc>
              <a:spcBef>
                <a:spcPts val="0"/>
              </a:spcBef>
              <a:buNone/>
            </a:pPr>
            <a:r>
              <a:rPr lang="it-IT" sz="3600" dirty="0">
                <a:solidFill>
                  <a:srgbClr val="002060"/>
                </a:solidFill>
                <a:latin typeface="Comic Sans MS" panose="030F0702030302020204" pitchFamily="66" charset="0"/>
                <a:sym typeface="Book Antiqua"/>
              </a:rPr>
              <a:t>R</a:t>
            </a:r>
            <a:r>
              <a:rPr lang="it-IT" sz="3600" dirty="0">
                <a:solidFill>
                  <a:srgbClr val="002060"/>
                </a:solidFill>
                <a:latin typeface="Book Antiqua"/>
                <a:sym typeface="Book Antiqua"/>
              </a:rPr>
              <a:t> = </a:t>
            </a:r>
            <a:r>
              <a:rPr lang="it-IT" sz="3600" dirty="0" smtClean="0">
                <a:solidFill>
                  <a:srgbClr val="002060"/>
                </a:solidFill>
                <a:latin typeface="Book Antiqua"/>
                <a:sym typeface="Book Antiqua"/>
              </a:rPr>
              <a:t>Reusable          </a:t>
            </a:r>
            <a:r>
              <a:rPr lang="ar-SA" sz="3600" dirty="0" smtClean="0">
                <a:solidFill>
                  <a:srgbClr val="002060"/>
                </a:solidFill>
                <a:latin typeface="Book Antiqua"/>
                <a:sym typeface="Book Antiqua"/>
              </a:rPr>
              <a:t> يمكن إعادة استخدامها </a:t>
            </a:r>
            <a:endParaRPr lang="it-IT" sz="3600" dirty="0">
              <a:solidFill>
                <a:srgbClr val="002060"/>
              </a:solidFill>
              <a:latin typeface="Book Antiqua"/>
              <a:sym typeface="Book Antiqua"/>
            </a:endParaRPr>
          </a:p>
          <a:p>
            <a:pPr marL="342900" indent="-342900">
              <a:lnSpc>
                <a:spcPct val="150000"/>
              </a:lnSpc>
              <a:spcBef>
                <a:spcPts val="0"/>
              </a:spcBef>
            </a:pP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3</a:t>
            </a:fld>
            <a:endParaRPr lang="sr-Latn-BA" sz="1000" b="0" i="0" u="none" strike="noStrike" cap="none">
              <a:solidFill>
                <a:srgbClr val="002060"/>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628650" y="879577"/>
            <a:ext cx="8229600" cy="74929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it-IT" sz="3300" b="0" i="0" u="none" strike="noStrike" cap="none" dirty="0">
                <a:solidFill>
                  <a:srgbClr val="002060"/>
                </a:solidFill>
                <a:latin typeface="Book Antiqua"/>
                <a:ea typeface="Book Antiqua"/>
                <a:cs typeface="Book Antiqua"/>
                <a:sym typeface="Book Antiqua"/>
              </a:rPr>
              <a:t>FAIR metadata: </a:t>
            </a:r>
            <a:r>
              <a:rPr lang="it-IT" sz="3300" b="0" i="0" u="none" strike="noStrike" cap="none" dirty="0" smtClean="0">
                <a:solidFill>
                  <a:srgbClr val="002060"/>
                </a:solidFill>
                <a:latin typeface="Book Antiqua"/>
                <a:ea typeface="Book Antiqua"/>
                <a:cs typeface="Book Antiqua"/>
                <a:sym typeface="Book Antiqua"/>
              </a:rPr>
              <a:t>materials</a:t>
            </a:r>
            <a:r>
              <a:rPr lang="ar-SA" sz="3300" b="0" i="0" u="none" strike="noStrike" cap="none" dirty="0" smtClean="0">
                <a:solidFill>
                  <a:srgbClr val="002060"/>
                </a:solidFill>
                <a:latin typeface="Book Antiqua"/>
                <a:ea typeface="Book Antiqua"/>
                <a:cs typeface="Book Antiqua"/>
                <a:sym typeface="Book Antiqua"/>
              </a:rPr>
              <a:t> البيانات الوصفية الجيدة: المواد</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lvl="0" indent="-171450">
              <a:spcBef>
                <a:spcPts val="0"/>
              </a:spcBef>
              <a:buNone/>
            </a:pPr>
            <a:r>
              <a:rPr lang="it-IT" sz="2100" b="0" i="0" u="none" strike="noStrike" cap="none" dirty="0">
                <a:solidFill>
                  <a:srgbClr val="002060"/>
                </a:solidFill>
                <a:latin typeface="Book Antiqua"/>
                <a:ea typeface="Book Antiqua"/>
                <a:cs typeface="Book Antiqua"/>
                <a:sym typeface="Book Antiqua"/>
              </a:rPr>
              <a:t>The FAIR </a:t>
            </a:r>
            <a:r>
              <a:rPr lang="it-IT" sz="2100" b="0" i="0" u="none" strike="noStrike" cap="none" dirty="0" err="1">
                <a:solidFill>
                  <a:srgbClr val="002060"/>
                </a:solidFill>
                <a:latin typeface="Book Antiqua"/>
                <a:ea typeface="Book Antiqua"/>
                <a:cs typeface="Book Antiqua"/>
                <a:sym typeface="Book Antiqua"/>
              </a:rPr>
              <a:t>Guiding</a:t>
            </a:r>
            <a:r>
              <a:rPr lang="it-IT" sz="2100" b="0" i="0" u="none" strike="noStrike" cap="none" dirty="0">
                <a:solidFill>
                  <a:srgbClr val="002060"/>
                </a:solidFill>
                <a:latin typeface="Book Antiqua"/>
                <a:ea typeface="Book Antiqua"/>
                <a:cs typeface="Book Antiqua"/>
                <a:sym typeface="Book Antiqua"/>
              </a:rPr>
              <a:t> </a:t>
            </a:r>
            <a:r>
              <a:rPr lang="en-US" dirty="0">
                <a:solidFill>
                  <a:srgbClr val="002060"/>
                </a:solidFill>
                <a:latin typeface="Book Antiqua"/>
                <a:ea typeface="Book Antiqua"/>
                <a:cs typeface="Book Antiqua"/>
                <a:sym typeface="Book Antiqua"/>
              </a:rPr>
              <a:t>Principles for scientific data management and </a:t>
            </a:r>
            <a:r>
              <a:rPr lang="en-US" dirty="0" smtClean="0">
                <a:solidFill>
                  <a:srgbClr val="002060"/>
                </a:solidFill>
                <a:latin typeface="Book Antiqua"/>
                <a:ea typeface="Book Antiqua"/>
                <a:cs typeface="Book Antiqua"/>
                <a:sym typeface="Book Antiqua"/>
              </a:rPr>
              <a:t>stewardship</a:t>
            </a:r>
            <a:r>
              <a:rPr lang="ar-SA" sz="2400" dirty="0">
                <a:solidFill>
                  <a:srgbClr val="002060"/>
                </a:solidFill>
                <a:latin typeface="Book Antiqua"/>
                <a:ea typeface="Book Antiqua"/>
                <a:cs typeface="Book Antiqua"/>
                <a:sym typeface="Book Antiqua"/>
              </a:rPr>
              <a:t>المبادئ </a:t>
            </a:r>
            <a:r>
              <a:rPr lang="ar-SA" sz="2400" dirty="0" smtClean="0">
                <a:solidFill>
                  <a:srgbClr val="002060"/>
                </a:solidFill>
                <a:latin typeface="Book Antiqua"/>
                <a:ea typeface="Book Antiqua"/>
                <a:cs typeface="Book Antiqua"/>
                <a:sym typeface="Book Antiqua"/>
              </a:rPr>
              <a:t>التوجيهية الجيدة لإدارة </a:t>
            </a:r>
            <a:r>
              <a:rPr lang="ar-SA" sz="2400" dirty="0">
                <a:solidFill>
                  <a:srgbClr val="002060"/>
                </a:solidFill>
                <a:latin typeface="Book Antiqua"/>
                <a:ea typeface="Book Antiqua"/>
                <a:cs typeface="Book Antiqua"/>
                <a:sym typeface="Book Antiqua"/>
              </a:rPr>
              <a:t>البيانات العلمية </a:t>
            </a:r>
            <a:r>
              <a:rPr lang="ar-SA" sz="2400" dirty="0" smtClean="0">
                <a:solidFill>
                  <a:srgbClr val="002060"/>
                </a:solidFill>
                <a:latin typeface="Book Antiqua"/>
                <a:ea typeface="Book Antiqua"/>
                <a:cs typeface="Book Antiqua"/>
                <a:sym typeface="Book Antiqua"/>
              </a:rPr>
              <a:t>والإشراف عليها</a:t>
            </a:r>
            <a:r>
              <a:rPr lang="en-US" sz="2400" dirty="0" smtClean="0">
                <a:solidFill>
                  <a:srgbClr val="002060"/>
                </a:solidFill>
                <a:latin typeface="Book Antiqua"/>
                <a:ea typeface="Book Antiqua"/>
                <a:cs typeface="Book Antiqua"/>
                <a:sym typeface="Book Antiqua"/>
              </a:rPr>
              <a:t> </a:t>
            </a:r>
            <a:r>
              <a:rPr lang="en-US" dirty="0">
                <a:solidFill>
                  <a:srgbClr val="002060"/>
                </a:solidFill>
                <a:latin typeface="Book Antiqua"/>
                <a:ea typeface="Book Antiqua"/>
                <a:cs typeface="Book Antiqua"/>
                <a:sym typeface="Book Antiqua"/>
              </a:rPr>
              <a:t>- </a:t>
            </a:r>
            <a:r>
              <a:rPr lang="en-US" dirty="0">
                <a:solidFill>
                  <a:srgbClr val="002060"/>
                </a:solidFill>
                <a:latin typeface="Book Antiqua"/>
                <a:ea typeface="Book Antiqua"/>
                <a:cs typeface="Book Antiqua"/>
                <a:sym typeface="Book Antiqua"/>
                <a:hlinkClick r:id="rId3"/>
              </a:rPr>
              <a:t>https://</a:t>
            </a:r>
            <a:r>
              <a:rPr lang="en-US" dirty="0" smtClean="0">
                <a:solidFill>
                  <a:srgbClr val="002060"/>
                </a:solidFill>
                <a:latin typeface="Book Antiqua"/>
                <a:ea typeface="Book Antiqua"/>
                <a:cs typeface="Book Antiqua"/>
                <a:sym typeface="Book Antiqua"/>
                <a:hlinkClick r:id="rId3"/>
              </a:rPr>
              <a:t>www.nature.com/articles/sdata201618</a:t>
            </a: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a:solidFill>
                  <a:srgbClr val="002060"/>
                </a:solidFill>
                <a:latin typeface="Book Antiqua"/>
                <a:ea typeface="Book Antiqua"/>
                <a:cs typeface="Book Antiqua"/>
                <a:sym typeface="Book Antiqua"/>
              </a:rPr>
              <a:t>FAIR DATA PRINCIPLES </a:t>
            </a:r>
            <a:r>
              <a:rPr lang="it-IT" dirty="0" smtClean="0">
                <a:solidFill>
                  <a:srgbClr val="002060"/>
                </a:solidFill>
                <a:latin typeface="Book Antiqua"/>
                <a:ea typeface="Book Antiqua"/>
                <a:cs typeface="Book Antiqua"/>
                <a:sym typeface="Book Antiqua"/>
                <a:hlinkClick r:id="rId4"/>
              </a:rPr>
              <a:t>–</a:t>
            </a:r>
            <a:r>
              <a:rPr lang="it-IT" dirty="0" smtClean="0">
                <a:solidFill>
                  <a:srgbClr val="002060"/>
                </a:solidFill>
                <a:latin typeface="Book Antiqua"/>
                <a:ea typeface="Book Antiqua"/>
                <a:cs typeface="Book Antiqua"/>
                <a:sym typeface="Book Antiqua"/>
              </a:rPr>
              <a:t> </a:t>
            </a:r>
            <a:r>
              <a:rPr lang="ar-SA" sz="2400" dirty="0" smtClean="0">
                <a:solidFill>
                  <a:srgbClr val="002060"/>
                </a:solidFill>
                <a:latin typeface="Book Antiqua"/>
                <a:ea typeface="Book Antiqua"/>
                <a:cs typeface="Book Antiqua"/>
                <a:sym typeface="Book Antiqua"/>
              </a:rPr>
              <a:t>مبادئ البيانات </a:t>
            </a:r>
            <a:r>
              <a:rPr lang="ar-SA" dirty="0" smtClean="0">
                <a:solidFill>
                  <a:srgbClr val="002060"/>
                </a:solidFill>
                <a:latin typeface="Book Antiqua"/>
                <a:ea typeface="Book Antiqua"/>
                <a:cs typeface="Book Antiqua"/>
                <a:sym typeface="Book Antiqua"/>
              </a:rPr>
              <a:t>الجيدة</a:t>
            </a:r>
            <a:r>
              <a:rPr lang="it-IT" dirty="0" smtClean="0">
                <a:solidFill>
                  <a:srgbClr val="002060"/>
                </a:solidFill>
                <a:latin typeface="Book Antiqua"/>
                <a:ea typeface="Book Antiqua"/>
                <a:cs typeface="Book Antiqua"/>
                <a:sym typeface="Book Antiqua"/>
                <a:hlinkClick r:id="rId4"/>
              </a:rPr>
              <a:t>https</a:t>
            </a:r>
            <a:r>
              <a:rPr lang="it-IT" dirty="0">
                <a:solidFill>
                  <a:srgbClr val="002060"/>
                </a:solidFill>
                <a:latin typeface="Book Antiqua"/>
                <a:ea typeface="Book Antiqua"/>
                <a:cs typeface="Book Antiqua"/>
                <a:sym typeface="Book Antiqua"/>
                <a:hlinkClick r:id="rId4"/>
              </a:rPr>
              <a:t>://www.force11.org/group/fairgroup/fairprinciples</a:t>
            </a:r>
            <a:r>
              <a:rPr lang="it-IT" dirty="0">
                <a:solidFill>
                  <a:srgbClr val="002060"/>
                </a:solidFill>
                <a:latin typeface="Book Antiqua"/>
                <a:ea typeface="Book Antiqua"/>
                <a:cs typeface="Book Antiqua"/>
                <a:sym typeface="Book Antiqua"/>
              </a:rPr>
              <a:t> - </a:t>
            </a:r>
            <a:r>
              <a:rPr lang="it-IT" dirty="0">
                <a:solidFill>
                  <a:srgbClr val="002060"/>
                </a:solidFill>
                <a:latin typeface="Book Antiqua"/>
                <a:ea typeface="Book Antiqua"/>
                <a:cs typeface="Book Antiqua"/>
                <a:sym typeface="Book Antiqua"/>
                <a:hlinkClick r:id="rId5"/>
              </a:rPr>
              <a:t>https://www.force11.org/fairprinciples</a:t>
            </a:r>
            <a:r>
              <a:rPr lang="it-IT" dirty="0">
                <a:solidFill>
                  <a:srgbClr val="002060"/>
                </a:solidFill>
                <a:latin typeface="Book Antiqua"/>
                <a:ea typeface="Book Antiqua"/>
                <a:cs typeface="Book Antiqua"/>
                <a:sym typeface="Book Antiqua"/>
              </a:rPr>
              <a:t> </a:t>
            </a:r>
            <a:endParaRPr lang="it-IT"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Guidelines on FAIR Data Management in Horizon 2020 </a:t>
            </a:r>
            <a:r>
              <a:rPr lang="en-US" dirty="0" smtClean="0">
                <a:solidFill>
                  <a:srgbClr val="002060"/>
                </a:solidFill>
                <a:latin typeface="Book Antiqua"/>
                <a:ea typeface="Book Antiqua"/>
                <a:cs typeface="Book Antiqua"/>
                <a:sym typeface="Book Antiqua"/>
                <a:hlinkClick r:id="rId6"/>
              </a:rPr>
              <a:t>–</a:t>
            </a:r>
            <a:r>
              <a:rPr lang="en-US" dirty="0" smtClean="0">
                <a:solidFill>
                  <a:srgbClr val="002060"/>
                </a:solidFill>
                <a:latin typeface="Book Antiqua"/>
                <a:ea typeface="Book Antiqua"/>
                <a:cs typeface="Book Antiqua"/>
                <a:sym typeface="Book Antiqua"/>
              </a:rPr>
              <a:t> </a:t>
            </a:r>
            <a:r>
              <a:rPr lang="ar-SA" sz="2400" dirty="0" smtClean="0">
                <a:solidFill>
                  <a:srgbClr val="002060"/>
                </a:solidFill>
                <a:latin typeface="Book Antiqua"/>
                <a:ea typeface="Book Antiqua"/>
                <a:cs typeface="Book Antiqua"/>
                <a:sym typeface="Book Antiqua"/>
                <a:hlinkClick r:id="rId6"/>
              </a:rPr>
              <a:t>إ</a:t>
            </a:r>
            <a:r>
              <a:rPr lang="ar-SA" sz="2400" dirty="0" smtClean="0">
                <a:solidFill>
                  <a:srgbClr val="002060"/>
                </a:solidFill>
                <a:latin typeface="Book Antiqua"/>
                <a:ea typeface="Book Antiqua"/>
                <a:cs typeface="Book Antiqua"/>
                <a:sym typeface="Book Antiqua"/>
              </a:rPr>
              <a:t>رشادات</a:t>
            </a:r>
            <a:r>
              <a:rPr lang="ar-SA" dirty="0" smtClean="0">
                <a:solidFill>
                  <a:srgbClr val="002060"/>
                </a:solidFill>
                <a:latin typeface="Book Antiqua"/>
                <a:ea typeface="Book Antiqua"/>
                <a:cs typeface="Book Antiqua"/>
                <a:sym typeface="Book Antiqua"/>
              </a:rPr>
              <a:t> حول </a:t>
            </a:r>
            <a:r>
              <a:rPr lang="ar-SA" dirty="0" smtClean="0">
                <a:solidFill>
                  <a:srgbClr val="002060"/>
                </a:solidFill>
                <a:latin typeface="Book Antiqua"/>
                <a:ea typeface="Book Antiqua"/>
                <a:cs typeface="Book Antiqua"/>
                <a:sym typeface="Book Antiqua"/>
                <a:hlinkClick r:id="rId6"/>
              </a:rPr>
              <a:t>إ</a:t>
            </a:r>
            <a:r>
              <a:rPr lang="ar-SA" dirty="0" smtClean="0">
                <a:solidFill>
                  <a:srgbClr val="002060"/>
                </a:solidFill>
                <a:latin typeface="Book Antiqua"/>
                <a:ea typeface="Book Antiqua"/>
                <a:cs typeface="Book Antiqua"/>
                <a:sym typeface="Book Antiqua"/>
              </a:rPr>
              <a:t>دارة البيانات الجيدة في هورايزون 2020</a:t>
            </a:r>
            <a:r>
              <a:rPr lang="en-US" dirty="0" smtClean="0">
                <a:solidFill>
                  <a:srgbClr val="002060"/>
                </a:solidFill>
                <a:latin typeface="Book Antiqua"/>
                <a:ea typeface="Book Antiqua"/>
                <a:cs typeface="Book Antiqua"/>
                <a:sym typeface="Book Antiqua"/>
                <a:hlinkClick r:id="rId6"/>
              </a:rPr>
              <a:t>http</a:t>
            </a:r>
            <a:r>
              <a:rPr lang="en-US" dirty="0">
                <a:solidFill>
                  <a:srgbClr val="002060"/>
                </a:solidFill>
                <a:latin typeface="Book Antiqua"/>
                <a:ea typeface="Book Antiqua"/>
                <a:cs typeface="Book Antiqua"/>
                <a:sym typeface="Book Antiqua"/>
                <a:hlinkClick r:id="rId6"/>
              </a:rPr>
              <a:t>://ec.europa.eu/research/participants/data/ref/h2020/grants_manual/hi/oa_pilot/h2020-hi-oa-data-mgt_en.pdf</a:t>
            </a:r>
            <a:r>
              <a:rPr lang="en-US" dirty="0">
                <a:solidFill>
                  <a:srgbClr val="002060"/>
                </a:solidFill>
                <a:latin typeface="Book Antiqua"/>
                <a:ea typeface="Book Antiqua"/>
                <a:cs typeface="Book Antiqua"/>
                <a:sym typeface="Book Antiqua"/>
              </a:rPr>
              <a:t> (DMP, Data Management Plan)</a:t>
            </a: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4</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292519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774700"/>
            <a:ext cx="8229600" cy="749299"/>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it-IT" sz="3300" b="0" i="0" u="none" strike="noStrike" cap="none" dirty="0">
                <a:solidFill>
                  <a:srgbClr val="002060"/>
                </a:solidFill>
                <a:latin typeface="Book Antiqua"/>
                <a:ea typeface="Book Antiqua"/>
                <a:cs typeface="Book Antiqua"/>
                <a:sym typeface="Book Antiqua"/>
              </a:rPr>
              <a:t>FAIR metadata: </a:t>
            </a:r>
            <a:r>
              <a:rPr lang="ar-SA" sz="3300" b="0" i="0" u="none" strike="noStrike" cap="none" dirty="0" smtClean="0">
                <a:solidFill>
                  <a:srgbClr val="002060"/>
                </a:solidFill>
                <a:latin typeface="Book Antiqua"/>
                <a:ea typeface="Book Antiqua"/>
                <a:cs typeface="Book Antiqua"/>
                <a:sym typeface="Book Antiqua"/>
              </a:rPr>
              <a:t>البيانات الوصفية الجيدة</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lvl="0" indent="-171450">
              <a:spcBef>
                <a:spcPts val="0"/>
              </a:spcBef>
              <a:buNone/>
            </a:pPr>
            <a:endParaRPr lang="en-US" dirty="0" smtClean="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smtClean="0">
                <a:solidFill>
                  <a:srgbClr val="002060"/>
                </a:solidFill>
                <a:latin typeface="Book Antiqua"/>
                <a:ea typeface="Book Antiqua"/>
                <a:cs typeface="Book Antiqua"/>
                <a:sym typeface="Book Antiqua"/>
              </a:rPr>
              <a:t>TO </a:t>
            </a:r>
            <a:r>
              <a:rPr lang="en-US" dirty="0">
                <a:solidFill>
                  <a:srgbClr val="002060"/>
                </a:solidFill>
                <a:latin typeface="Book Antiqua"/>
                <a:ea typeface="Book Antiqua"/>
                <a:cs typeface="Book Antiqua"/>
                <a:sym typeface="Book Antiqua"/>
              </a:rPr>
              <a:t>BE </a:t>
            </a:r>
            <a:r>
              <a:rPr lang="en-US" dirty="0" smtClean="0">
                <a:solidFill>
                  <a:srgbClr val="002060"/>
                </a:solidFill>
                <a:latin typeface="Book Antiqua"/>
                <a:ea typeface="Book Antiqua"/>
                <a:cs typeface="Book Antiqua"/>
                <a:sym typeface="Book Antiqua"/>
              </a:rPr>
              <a:t>FINDABLE:</a:t>
            </a:r>
            <a:r>
              <a:rPr lang="ar-SA" dirty="0" smtClean="0">
                <a:solidFill>
                  <a:srgbClr val="002060"/>
                </a:solidFill>
                <a:latin typeface="Book Antiqua"/>
                <a:ea typeface="Book Antiqua"/>
                <a:cs typeface="Book Antiqua"/>
                <a:sym typeface="Book Antiqua"/>
              </a:rPr>
              <a:t> أن تكون</a:t>
            </a:r>
            <a:r>
              <a:rPr lang="ar-SA" dirty="0">
                <a:solidFill>
                  <a:srgbClr val="002060"/>
                </a:solidFill>
                <a:latin typeface="Book Antiqua"/>
                <a:ea typeface="Book Antiqua"/>
                <a:cs typeface="Book Antiqua"/>
                <a:sym typeface="Book Antiqua"/>
              </a:rPr>
              <a:t> قابلة للعثور عليها</a:t>
            </a:r>
            <a:r>
              <a:rPr lang="ar-SA" dirty="0" smtClean="0">
                <a:solidFill>
                  <a:srgbClr val="002060"/>
                </a:solidFill>
                <a:latin typeface="Book Antiqua"/>
                <a:ea typeface="Book Antiqua"/>
                <a:cs typeface="Book Antiqua"/>
                <a:sym typeface="Book Antiqua"/>
              </a:rPr>
              <a:t>     </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F1. (meta)data are assigned a globally unique and eternally persistent identifier</a:t>
            </a:r>
            <a:r>
              <a:rPr lang="en-US" dirty="0" smtClean="0">
                <a:solidFill>
                  <a:srgbClr val="002060"/>
                </a:solidFill>
                <a:latin typeface="Book Antiqua"/>
                <a:ea typeface="Book Antiqua"/>
                <a:cs typeface="Book Antiqua"/>
                <a:sym typeface="Book Antiqua"/>
              </a:rPr>
              <a:t>.</a:t>
            </a:r>
            <a:r>
              <a:rPr lang="ar-SA" dirty="0">
                <a:solidFill>
                  <a:srgbClr val="002060"/>
                </a:solidFill>
                <a:latin typeface="Book Antiqua"/>
                <a:ea typeface="Book Antiqua"/>
                <a:cs typeface="Book Antiqua"/>
                <a:sym typeface="Book Antiqua"/>
              </a:rPr>
              <a:t> يتم تعيين البيانات </a:t>
            </a:r>
            <a:r>
              <a:rPr lang="ar-SA" dirty="0" smtClean="0">
                <a:solidFill>
                  <a:srgbClr val="002060"/>
                </a:solidFill>
                <a:latin typeface="Book Antiqua"/>
                <a:ea typeface="Book Antiqua"/>
                <a:cs typeface="Book Antiqua"/>
                <a:sym typeface="Book Antiqua"/>
              </a:rPr>
              <a:t>(الوصفية) بمعرف </a:t>
            </a:r>
            <a:r>
              <a:rPr lang="ar-SA" dirty="0">
                <a:solidFill>
                  <a:srgbClr val="002060"/>
                </a:solidFill>
                <a:latin typeface="Book Antiqua"/>
                <a:ea typeface="Book Antiqua"/>
                <a:cs typeface="Book Antiqua"/>
                <a:sym typeface="Book Antiqua"/>
              </a:rPr>
              <a:t>فريد من نوعه </a:t>
            </a:r>
            <a:r>
              <a:rPr lang="ar-SA" dirty="0" smtClean="0">
                <a:solidFill>
                  <a:srgbClr val="002060"/>
                </a:solidFill>
                <a:latin typeface="Book Antiqua"/>
                <a:ea typeface="Book Antiqua"/>
                <a:cs typeface="Book Antiqua"/>
                <a:sym typeface="Book Antiqua"/>
              </a:rPr>
              <a:t>ودائم على </a:t>
            </a:r>
            <a:r>
              <a:rPr lang="ar-SA" dirty="0">
                <a:solidFill>
                  <a:srgbClr val="002060"/>
                </a:solidFill>
                <a:latin typeface="Book Antiqua"/>
                <a:ea typeface="Book Antiqua"/>
                <a:cs typeface="Book Antiqua"/>
                <a:sym typeface="Book Antiqua"/>
              </a:rPr>
              <a:t>الصعيد </a:t>
            </a:r>
            <a:r>
              <a:rPr lang="ar-SA" dirty="0" smtClean="0">
                <a:solidFill>
                  <a:srgbClr val="002060"/>
                </a:solidFill>
                <a:latin typeface="Book Antiqua"/>
                <a:ea typeface="Book Antiqua"/>
                <a:cs typeface="Book Antiqua"/>
                <a:sym typeface="Book Antiqua"/>
              </a:rPr>
              <a:t>العالمي.</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F2. data are described with rich metadata. F2. </a:t>
            </a:r>
            <a:r>
              <a:rPr lang="ar-SA" dirty="0">
                <a:solidFill>
                  <a:srgbClr val="002060"/>
                </a:solidFill>
                <a:latin typeface="Book Antiqua"/>
                <a:ea typeface="Book Antiqua"/>
                <a:cs typeface="Book Antiqua"/>
                <a:sym typeface="Book Antiqua"/>
              </a:rPr>
              <a:t>يتم وصف البيانات مع البيانات الوصفية الغنية</a:t>
            </a:r>
            <a:r>
              <a:rPr lang="ar-SA" dirty="0" smtClean="0">
                <a:solidFill>
                  <a:srgbClr val="002060"/>
                </a:solidFill>
                <a:latin typeface="Book Antiqua"/>
                <a:ea typeface="Book Antiqua"/>
                <a:cs typeface="Book Antiqua"/>
                <a:sym typeface="Book Antiqua"/>
              </a:rPr>
              <a:t>.</a:t>
            </a: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F3. (meta)data are registered or indexed in a searchable resource.</a:t>
            </a:r>
          </a:p>
          <a:p>
            <a:pPr lvl="0" indent="-171450">
              <a:spcBef>
                <a:spcPts val="0"/>
              </a:spcBef>
              <a:buNone/>
            </a:pPr>
            <a:r>
              <a:rPr lang="en-US" dirty="0" smtClean="0">
                <a:solidFill>
                  <a:srgbClr val="002060"/>
                </a:solidFill>
                <a:latin typeface="Book Antiqua"/>
                <a:ea typeface="Book Antiqua"/>
                <a:cs typeface="Book Antiqua"/>
                <a:sym typeface="Book Antiqua"/>
              </a:rPr>
              <a:t>F3.</a:t>
            </a:r>
            <a:r>
              <a:rPr lang="ar-SA" dirty="0">
                <a:solidFill>
                  <a:srgbClr val="002060"/>
                </a:solidFill>
                <a:latin typeface="Book Antiqua"/>
                <a:ea typeface="Book Antiqua"/>
                <a:cs typeface="Book Antiqua"/>
                <a:sym typeface="Book Antiqua"/>
              </a:rPr>
              <a:t>الوصفية أو فهرستها في مورد قابل للبحث.</a:t>
            </a:r>
            <a:r>
              <a:rPr lang="en-US" dirty="0" smtClean="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يتم تسجيل </a:t>
            </a:r>
            <a:r>
              <a:rPr lang="ar-SA" dirty="0" smtClean="0">
                <a:solidFill>
                  <a:srgbClr val="002060"/>
                </a:solidFill>
                <a:latin typeface="Book Antiqua"/>
                <a:ea typeface="Book Antiqua"/>
                <a:cs typeface="Book Antiqua"/>
                <a:sym typeface="Book Antiqua"/>
              </a:rPr>
              <a:t>البيانات</a:t>
            </a: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F4. metadata specify the data identifier.</a:t>
            </a:r>
          </a:p>
          <a:p>
            <a:pPr lvl="0" indent="-171450">
              <a:spcBef>
                <a:spcPts val="0"/>
              </a:spcBef>
              <a:buNone/>
            </a:pPr>
            <a:r>
              <a:rPr lang="en-US" dirty="0">
                <a:solidFill>
                  <a:srgbClr val="002060"/>
                </a:solidFill>
                <a:latin typeface="Book Antiqua"/>
                <a:ea typeface="Book Antiqua"/>
                <a:cs typeface="Book Antiqua"/>
                <a:sym typeface="Book Antiqua"/>
              </a:rPr>
              <a:t>F4. </a:t>
            </a:r>
            <a:r>
              <a:rPr lang="ar-SA" dirty="0">
                <a:solidFill>
                  <a:srgbClr val="002060"/>
                </a:solidFill>
                <a:latin typeface="Book Antiqua"/>
                <a:ea typeface="Book Antiqua"/>
                <a:cs typeface="Book Antiqua"/>
                <a:sym typeface="Book Antiqua"/>
              </a:rPr>
              <a:t>البيانات التعريفية تحدد معرف البيانات.</a:t>
            </a:r>
          </a:p>
          <a:p>
            <a:pPr lvl="0" indent="-171450">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5</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813935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879577"/>
            <a:ext cx="8229600" cy="74929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it-IT" sz="3300" b="0" i="0" u="none" strike="noStrike" cap="none" dirty="0">
                <a:solidFill>
                  <a:srgbClr val="002060"/>
                </a:solidFill>
                <a:latin typeface="Book Antiqua"/>
                <a:ea typeface="Book Antiqua"/>
                <a:cs typeface="Book Antiqua"/>
                <a:sym typeface="Book Antiqua"/>
              </a:rPr>
              <a:t>FAIR metadata: </a:t>
            </a:r>
            <a:r>
              <a:rPr lang="it-IT" sz="3300" b="0" i="0" u="none" strike="noStrike" cap="none" dirty="0" smtClean="0">
                <a:solidFill>
                  <a:srgbClr val="002060"/>
                </a:solidFill>
                <a:latin typeface="Book Antiqua"/>
                <a:ea typeface="Book Antiqua"/>
                <a:cs typeface="Book Antiqua"/>
                <a:sym typeface="Book Antiqua"/>
              </a:rPr>
              <a:t>Accessible</a:t>
            </a:r>
            <a:r>
              <a:rPr lang="ar-SA" sz="3300" b="0" i="0" u="none" strike="noStrike" cap="none" dirty="0" smtClean="0">
                <a:solidFill>
                  <a:srgbClr val="002060"/>
                </a:solidFill>
                <a:latin typeface="Book Antiqua"/>
                <a:ea typeface="Book Antiqua"/>
                <a:cs typeface="Book Antiqua"/>
                <a:sym typeface="Book Antiqua"/>
              </a:rPr>
              <a:t> البيانات الوصفية الجيدة يسهل الوصول اليها</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lvl="0" indent="-171450">
              <a:spcBef>
                <a:spcPts val="0"/>
              </a:spcBef>
              <a:buNone/>
            </a:pPr>
            <a:r>
              <a:rPr lang="en-US" dirty="0">
                <a:solidFill>
                  <a:srgbClr val="002060"/>
                </a:solidFill>
                <a:latin typeface="Book Antiqua"/>
                <a:ea typeface="Book Antiqua"/>
                <a:cs typeface="Book Antiqua"/>
                <a:sym typeface="Book Antiqua"/>
              </a:rPr>
              <a:t>TO BE </a:t>
            </a:r>
            <a:r>
              <a:rPr lang="en-US" dirty="0" smtClean="0">
                <a:solidFill>
                  <a:srgbClr val="002060"/>
                </a:solidFill>
                <a:latin typeface="Book Antiqua"/>
                <a:ea typeface="Book Antiqua"/>
                <a:cs typeface="Book Antiqua"/>
                <a:sym typeface="Book Antiqua"/>
              </a:rPr>
              <a:t>ACCESSIBLE:</a:t>
            </a:r>
            <a:r>
              <a:rPr lang="ar-SA" dirty="0" smtClean="0">
                <a:solidFill>
                  <a:srgbClr val="002060"/>
                </a:solidFill>
                <a:latin typeface="Book Antiqua"/>
                <a:ea typeface="Book Antiqua"/>
                <a:cs typeface="Book Antiqua"/>
                <a:sym typeface="Book Antiqua"/>
              </a:rPr>
              <a:t>كي يسهل الوصول للبيانات الجيدة </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A1  (meta)data are retrievable by their identifier using a standardized communications protocol</a:t>
            </a:r>
            <a:r>
              <a:rPr lang="en-US" dirty="0" smtClean="0">
                <a:solidFill>
                  <a:srgbClr val="002060"/>
                </a:solidFill>
                <a:latin typeface="Book Antiqua"/>
                <a:ea typeface="Book Antiqua"/>
                <a:cs typeface="Book Antiqua"/>
                <a:sym typeface="Book Antiqua"/>
              </a:rPr>
              <a:t>.</a:t>
            </a:r>
            <a:r>
              <a:rPr lang="ar-SA" dirty="0">
                <a:solidFill>
                  <a:srgbClr val="002060"/>
                </a:solidFill>
                <a:latin typeface="Book Antiqua"/>
                <a:ea typeface="Book Antiqua"/>
                <a:cs typeface="Book Antiqua"/>
                <a:sym typeface="Book Antiqua"/>
              </a:rPr>
              <a:t> البيانات </a:t>
            </a:r>
            <a:r>
              <a:rPr lang="ar-SA" dirty="0" smtClean="0">
                <a:solidFill>
                  <a:srgbClr val="002060"/>
                </a:solidFill>
                <a:latin typeface="Book Antiqua"/>
                <a:ea typeface="Book Antiqua"/>
                <a:cs typeface="Book Antiqua"/>
                <a:sym typeface="Book Antiqua"/>
              </a:rPr>
              <a:t>الوصفية يمكن </a:t>
            </a:r>
            <a:r>
              <a:rPr lang="ar-SA" dirty="0">
                <a:solidFill>
                  <a:srgbClr val="002060"/>
                </a:solidFill>
                <a:latin typeface="Book Antiqua"/>
                <a:ea typeface="Book Antiqua"/>
                <a:cs typeface="Book Antiqua"/>
                <a:sym typeface="Book Antiqua"/>
              </a:rPr>
              <a:t>استرجاعها من خلال معرفهم باستخدام بروتوكول الاتصالات الموحد</a:t>
            </a:r>
            <a:r>
              <a:rPr lang="ar-SA" dirty="0" smtClean="0">
                <a:solidFill>
                  <a:srgbClr val="002060"/>
                </a:solidFill>
                <a:latin typeface="Book Antiqua"/>
                <a:ea typeface="Book Antiqua"/>
                <a:cs typeface="Book Antiqua"/>
                <a:sym typeface="Book Antiqua"/>
              </a:rPr>
              <a:t>.</a:t>
            </a: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A1.1 the protocol is open, free, and universally implementable.</a:t>
            </a:r>
          </a:p>
          <a:p>
            <a:pPr lvl="0" indent="-171450">
              <a:spcBef>
                <a:spcPts val="0"/>
              </a:spcBef>
              <a:buNone/>
            </a:pPr>
            <a:r>
              <a:rPr lang="ar-SA" dirty="0">
                <a:solidFill>
                  <a:srgbClr val="002060"/>
                </a:solidFill>
                <a:latin typeface="Book Antiqua"/>
                <a:ea typeface="Book Antiqua"/>
                <a:cs typeface="Book Antiqua"/>
                <a:sym typeface="Book Antiqua"/>
              </a:rPr>
              <a:t>البروتوكول مفتوح ، مجاني ، وقابل للتنفيذ عالميا</a:t>
            </a:r>
            <a:r>
              <a:rPr lang="ar-SA" dirty="0" smtClean="0">
                <a:solidFill>
                  <a:srgbClr val="002060"/>
                </a:solidFill>
                <a:latin typeface="Book Antiqua"/>
                <a:ea typeface="Book Antiqua"/>
                <a:cs typeface="Book Antiqua"/>
                <a:sym typeface="Book Antiqua"/>
              </a:rPr>
              <a:t>.</a:t>
            </a: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A1.2 the protocol allows for an authentication and authorization procedure, where necessary.</a:t>
            </a:r>
          </a:p>
          <a:p>
            <a:pPr lvl="0" indent="-171450">
              <a:spcBef>
                <a:spcPts val="0"/>
              </a:spcBef>
              <a:buNone/>
            </a:pPr>
            <a:r>
              <a:rPr lang="ar-SA" dirty="0">
                <a:solidFill>
                  <a:srgbClr val="002060"/>
                </a:solidFill>
                <a:latin typeface="Book Antiqua"/>
                <a:ea typeface="Book Antiqua"/>
                <a:cs typeface="Book Antiqua"/>
                <a:sym typeface="Book Antiqua"/>
              </a:rPr>
              <a:t>يسمح البروتوكول بإجراء المصادقة والتخويل ، عند الضرورة</a:t>
            </a:r>
            <a:r>
              <a:rPr lang="ar-SA" dirty="0" smtClean="0">
                <a:solidFill>
                  <a:srgbClr val="002060"/>
                </a:solidFill>
                <a:latin typeface="Book Antiqua"/>
                <a:ea typeface="Book Antiqua"/>
                <a:cs typeface="Book Antiqua"/>
                <a:sym typeface="Book Antiqua"/>
              </a:rPr>
              <a:t>.</a:t>
            </a: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A2 metadata are accessible, even when the data are no longer </a:t>
            </a:r>
            <a:r>
              <a:rPr lang="en-US" dirty="0" smtClean="0">
                <a:solidFill>
                  <a:srgbClr val="002060"/>
                </a:solidFill>
                <a:latin typeface="Book Antiqua"/>
                <a:ea typeface="Book Antiqua"/>
                <a:cs typeface="Book Antiqua"/>
                <a:sym typeface="Book Antiqua"/>
              </a:rPr>
              <a:t>avail</a:t>
            </a:r>
            <a:r>
              <a:rPr lang="ar-SA" dirty="0">
                <a:solidFill>
                  <a:srgbClr val="002060"/>
                </a:solidFill>
                <a:latin typeface="Book Antiqua"/>
                <a:ea typeface="Book Antiqua"/>
                <a:cs typeface="Book Antiqua"/>
                <a:sym typeface="Book Antiqua"/>
              </a:rPr>
              <a:t>يمكن الوصول إلى البيانات الوصفية ، حتى في حالة عدم توفر البيانات.</a:t>
            </a:r>
            <a:r>
              <a:rPr lang="en-US" dirty="0" smtClean="0">
                <a:solidFill>
                  <a:srgbClr val="002060"/>
                </a:solidFill>
                <a:latin typeface="Book Antiqua"/>
                <a:ea typeface="Book Antiqua"/>
                <a:cs typeface="Book Antiqua"/>
                <a:sym typeface="Book Antiqua"/>
              </a:rPr>
              <a:t>able</a:t>
            </a:r>
            <a:r>
              <a:rPr lang="en-US" dirty="0">
                <a:solidFill>
                  <a:srgbClr val="002060"/>
                </a:solidFill>
                <a:latin typeface="Book Antiqua"/>
                <a:ea typeface="Book Antiqua"/>
                <a:cs typeface="Book Antiqua"/>
                <a:sym typeface="Book Antiqua"/>
              </a:rPr>
              <a:t>.</a:t>
            </a: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6</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2009319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848442"/>
            <a:ext cx="8229600" cy="749299"/>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it-IT" sz="3300" b="0" i="0" u="none" strike="noStrike" cap="none" dirty="0">
                <a:solidFill>
                  <a:srgbClr val="002060"/>
                </a:solidFill>
                <a:latin typeface="Book Antiqua"/>
                <a:ea typeface="Book Antiqua"/>
                <a:cs typeface="Book Antiqua"/>
                <a:sym typeface="Book Antiqua"/>
              </a:rPr>
              <a:t>FAIR metadata: </a:t>
            </a:r>
            <a:r>
              <a:rPr lang="it-IT" sz="3300" b="0" i="0" u="none" strike="noStrike" cap="none" dirty="0" smtClean="0">
                <a:solidFill>
                  <a:srgbClr val="002060"/>
                </a:solidFill>
                <a:latin typeface="Book Antiqua"/>
                <a:ea typeface="Book Antiqua"/>
                <a:cs typeface="Book Antiqua"/>
                <a:sym typeface="Book Antiqua"/>
              </a:rPr>
              <a:t>Interoperable</a:t>
            </a:r>
            <a:r>
              <a:rPr lang="ar-SA" sz="3300" b="0" i="0" u="none" strike="noStrike" cap="none" dirty="0" smtClean="0">
                <a:solidFill>
                  <a:srgbClr val="002060"/>
                </a:solidFill>
                <a:latin typeface="Book Antiqua"/>
                <a:ea typeface="Book Antiqua"/>
                <a:cs typeface="Book Antiqua"/>
                <a:sym typeface="Book Antiqua"/>
              </a:rPr>
              <a:t/>
            </a:r>
            <a:br>
              <a:rPr lang="ar-SA" sz="3300" b="0" i="0" u="none" strike="noStrike" cap="none" dirty="0" smtClean="0">
                <a:solidFill>
                  <a:srgbClr val="002060"/>
                </a:solidFill>
                <a:latin typeface="Book Antiqua"/>
                <a:ea typeface="Book Antiqua"/>
                <a:cs typeface="Book Antiqua"/>
                <a:sym typeface="Book Antiqua"/>
              </a:rPr>
            </a:br>
            <a:r>
              <a:rPr lang="ar-SA" dirty="0" smtClean="0">
                <a:solidFill>
                  <a:srgbClr val="002060"/>
                </a:solidFill>
                <a:latin typeface="Book Antiqua"/>
                <a:ea typeface="Book Antiqua"/>
                <a:cs typeface="Book Antiqua"/>
                <a:sym typeface="Book Antiqua"/>
              </a:rPr>
              <a:t>قابلة للتشغيل </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901951"/>
            <a:ext cx="7886700" cy="4275011"/>
          </a:xfrm>
          <a:prstGeom prst="rect">
            <a:avLst/>
          </a:prstGeom>
          <a:noFill/>
          <a:ln>
            <a:noFill/>
          </a:ln>
        </p:spPr>
        <p:txBody>
          <a:bodyPr lIns="91425" tIns="45700" rIns="91425" bIns="45700" anchor="t" anchorCtr="0">
            <a:noAutofit/>
          </a:bodyPr>
          <a:lstStyle/>
          <a:p>
            <a:pPr lvl="0" indent="-171450">
              <a:spcBef>
                <a:spcPts val="0"/>
              </a:spcBef>
              <a:buNone/>
            </a:pPr>
            <a:r>
              <a:rPr lang="en-US" dirty="0">
                <a:solidFill>
                  <a:srgbClr val="002060"/>
                </a:solidFill>
                <a:latin typeface="Book Antiqua"/>
                <a:ea typeface="Book Antiqua"/>
                <a:cs typeface="Book Antiqua"/>
                <a:sym typeface="Book Antiqua"/>
              </a:rPr>
              <a:t>TO BE INTEROPERABLE</a:t>
            </a:r>
            <a:r>
              <a:rPr lang="en-US" dirty="0" smtClean="0">
                <a:solidFill>
                  <a:srgbClr val="002060"/>
                </a:solidFill>
                <a:latin typeface="Book Antiqua"/>
                <a:ea typeface="Book Antiqua"/>
                <a:cs typeface="Book Antiqua"/>
                <a:sym typeface="Book Antiqua"/>
              </a:rPr>
              <a:t>:</a:t>
            </a:r>
            <a:r>
              <a:rPr lang="ar-SA" dirty="0">
                <a:solidFill>
                  <a:srgbClr val="002060"/>
                </a:solidFill>
                <a:latin typeface="Book Antiqua"/>
                <a:ea typeface="Book Antiqua"/>
                <a:cs typeface="Book Antiqua"/>
                <a:sym typeface="Book Antiqua"/>
              </a:rPr>
              <a:t> قابلة للتشغيل </a:t>
            </a:r>
            <a:r>
              <a:rPr lang="ar-SA" dirty="0" smtClean="0">
                <a:solidFill>
                  <a:srgbClr val="002060"/>
                </a:solidFill>
                <a:latin typeface="Book Antiqua"/>
                <a:ea typeface="Book Antiqua"/>
                <a:cs typeface="Book Antiqua"/>
                <a:sym typeface="Book Antiqua"/>
              </a:rPr>
              <a:t>المتبادل </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I1. (meta)data use a formal, accessible, shared, and broadly applicable language for knowledge representation</a:t>
            </a:r>
            <a:r>
              <a:rPr lang="en-US" dirty="0" smtClean="0">
                <a:solidFill>
                  <a:srgbClr val="002060"/>
                </a:solidFill>
                <a:latin typeface="Book Antiqua"/>
                <a:ea typeface="Book Antiqua"/>
                <a:cs typeface="Book Antiqua"/>
                <a:sym typeface="Book Antiqua"/>
              </a:rPr>
              <a:t>.</a:t>
            </a:r>
            <a:r>
              <a:rPr lang="ar-SA" dirty="0">
                <a:solidFill>
                  <a:srgbClr val="002060"/>
                </a:solidFill>
                <a:latin typeface="Book Antiqua"/>
                <a:ea typeface="Book Antiqua"/>
                <a:cs typeface="Book Antiqua"/>
                <a:sym typeface="Book Antiqua"/>
              </a:rPr>
              <a:t> تستخدم </a:t>
            </a:r>
            <a:r>
              <a:rPr lang="ar-SA" dirty="0" smtClean="0">
                <a:solidFill>
                  <a:srgbClr val="002060"/>
                </a:solidFill>
                <a:latin typeface="Book Antiqua"/>
                <a:ea typeface="Book Antiqua"/>
                <a:cs typeface="Book Antiqua"/>
                <a:sym typeface="Book Antiqua"/>
              </a:rPr>
              <a:t>البيانات</a:t>
            </a:r>
          </a:p>
          <a:p>
            <a:pPr lvl="0" indent="-171450">
              <a:spcBef>
                <a:spcPts val="0"/>
              </a:spcBef>
              <a:buNone/>
            </a:pPr>
            <a:r>
              <a:rPr lang="ar-SA" dirty="0" smtClean="0">
                <a:solidFill>
                  <a:srgbClr val="002060"/>
                </a:solidFill>
                <a:latin typeface="Book Antiqua"/>
                <a:ea typeface="Book Antiqua"/>
                <a:cs typeface="Book Antiqua"/>
                <a:sym typeface="Book Antiqua"/>
              </a:rPr>
              <a:t> الوصفية  </a:t>
            </a:r>
            <a:r>
              <a:rPr lang="ar-SA" dirty="0">
                <a:solidFill>
                  <a:srgbClr val="002060"/>
                </a:solidFill>
                <a:latin typeface="Book Antiqua"/>
                <a:ea typeface="Book Antiqua"/>
                <a:cs typeface="Book Antiqua"/>
                <a:sym typeface="Book Antiqua"/>
              </a:rPr>
              <a:t>لغة رسمية وسهلة المنال ومشتركة وقابلة للتطبيق على نطاق واسع لتمثيل المعرفة.</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I2. (meta)data use vocabularies that follow FAIR principles</a:t>
            </a:r>
            <a:r>
              <a:rPr lang="en-US" dirty="0" smtClean="0">
                <a:solidFill>
                  <a:srgbClr val="002060"/>
                </a:solidFill>
                <a:latin typeface="Book Antiqua"/>
                <a:ea typeface="Book Antiqua"/>
                <a:cs typeface="Book Antiqua"/>
                <a:sym typeface="Book Antiqua"/>
              </a:rPr>
              <a:t>.</a:t>
            </a:r>
            <a:endParaRPr lang="ar-SA" dirty="0" smtClean="0">
              <a:solidFill>
                <a:srgbClr val="002060"/>
              </a:solidFill>
              <a:latin typeface="Book Antiqua"/>
              <a:ea typeface="Book Antiqua"/>
              <a:cs typeface="Book Antiqua"/>
              <a:sym typeface="Book Antiqua"/>
            </a:endParaRPr>
          </a:p>
          <a:p>
            <a:pPr lvl="0" indent="-171450">
              <a:spcBef>
                <a:spcPts val="0"/>
              </a:spcBef>
              <a:buNone/>
            </a:pPr>
            <a:r>
              <a:rPr lang="ar-SA" dirty="0">
                <a:solidFill>
                  <a:srgbClr val="002060"/>
                </a:solidFill>
                <a:latin typeface="Book Antiqua"/>
                <a:ea typeface="Book Antiqua"/>
                <a:cs typeface="Book Antiqua"/>
                <a:sym typeface="Book Antiqua"/>
              </a:rPr>
              <a:t>تستخدم البيانات </a:t>
            </a:r>
            <a:r>
              <a:rPr lang="ar-SA" dirty="0" smtClean="0">
                <a:solidFill>
                  <a:srgbClr val="002060"/>
                </a:solidFill>
                <a:latin typeface="Book Antiqua"/>
                <a:ea typeface="Book Antiqua"/>
                <a:cs typeface="Book Antiqua"/>
                <a:sym typeface="Book Antiqua"/>
              </a:rPr>
              <a:t>الوصفية مفردات </a:t>
            </a:r>
            <a:r>
              <a:rPr lang="ar-SA" dirty="0">
                <a:solidFill>
                  <a:srgbClr val="002060"/>
                </a:solidFill>
                <a:latin typeface="Book Antiqua"/>
                <a:ea typeface="Book Antiqua"/>
                <a:cs typeface="Book Antiqua"/>
                <a:sym typeface="Book Antiqua"/>
              </a:rPr>
              <a:t>تتبع </a:t>
            </a:r>
            <a:r>
              <a:rPr lang="ar-SA" dirty="0" smtClean="0">
                <a:solidFill>
                  <a:srgbClr val="002060"/>
                </a:solidFill>
                <a:latin typeface="Book Antiqua"/>
                <a:ea typeface="Book Antiqua"/>
                <a:cs typeface="Book Antiqua"/>
                <a:sym typeface="Book Antiqua"/>
              </a:rPr>
              <a:t>مبادئ البيانات الجيدة</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I3. (meta)data include qualified references to other (meta)data.</a:t>
            </a:r>
          </a:p>
          <a:p>
            <a:pPr lvl="0" indent="-171450">
              <a:spcBef>
                <a:spcPts val="0"/>
              </a:spcBef>
              <a:buNone/>
            </a:pPr>
            <a:r>
              <a:rPr lang="ar-SA" dirty="0">
                <a:solidFill>
                  <a:srgbClr val="002060"/>
                </a:solidFill>
                <a:latin typeface="Book Antiqua"/>
                <a:ea typeface="Book Antiqua"/>
                <a:cs typeface="Book Antiqua"/>
                <a:sym typeface="Book Antiqua"/>
              </a:rPr>
              <a:t>تتضمن البيانات </a:t>
            </a:r>
            <a:r>
              <a:rPr lang="ar-SA" dirty="0" smtClean="0">
                <a:solidFill>
                  <a:srgbClr val="002060"/>
                </a:solidFill>
                <a:latin typeface="Book Antiqua"/>
                <a:ea typeface="Book Antiqua"/>
                <a:cs typeface="Book Antiqua"/>
                <a:sym typeface="Book Antiqua"/>
              </a:rPr>
              <a:t>الوصفية مراجع </a:t>
            </a:r>
            <a:r>
              <a:rPr lang="ar-SA" dirty="0">
                <a:solidFill>
                  <a:srgbClr val="002060"/>
                </a:solidFill>
                <a:latin typeface="Book Antiqua"/>
                <a:ea typeface="Book Antiqua"/>
                <a:cs typeface="Book Antiqua"/>
                <a:sym typeface="Book Antiqua"/>
              </a:rPr>
              <a:t>مؤهلة للبيانات </a:t>
            </a:r>
            <a:r>
              <a:rPr lang="ar-SA" dirty="0" smtClean="0">
                <a:solidFill>
                  <a:srgbClr val="002060"/>
                </a:solidFill>
                <a:latin typeface="Book Antiqua"/>
                <a:ea typeface="Book Antiqua"/>
                <a:cs typeface="Book Antiqua"/>
                <a:sym typeface="Book Antiqua"/>
              </a:rPr>
              <a:t>الوصفية الأخرى</a:t>
            </a:r>
            <a:r>
              <a:rPr lang="ar-SA" dirty="0">
                <a:solidFill>
                  <a:srgbClr val="002060"/>
                </a:solidFill>
                <a:latin typeface="Book Antiqua"/>
                <a:ea typeface="Book Antiqua"/>
                <a:cs typeface="Book Antiqua"/>
                <a:sym typeface="Book Antiqua"/>
              </a:rPr>
              <a:t>.</a:t>
            </a:r>
          </a:p>
          <a:p>
            <a:pPr lvl="0" indent="-171450">
              <a:spcBef>
                <a:spcPts val="0"/>
              </a:spcBef>
              <a:buNone/>
            </a:pP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7</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974215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879577"/>
            <a:ext cx="8229600" cy="749299"/>
          </a:xfrm>
          <a:prstGeom prst="rect">
            <a:avLst/>
          </a:prstGeom>
          <a:noFill/>
          <a:ln>
            <a:noFill/>
          </a:ln>
        </p:spPr>
        <p:txBody>
          <a:bodyPr lIns="91425" tIns="45700" rIns="91425" bIns="45700" anchor="ctr" anchorCtr="0">
            <a:noAutofit/>
          </a:bodyPr>
          <a:lstStyle/>
          <a:p>
            <a:pPr lvl="0" algn="ctr">
              <a:buSzPct val="25000"/>
            </a:pPr>
            <a:r>
              <a:rPr lang="ar-SA" dirty="0">
                <a:solidFill>
                  <a:srgbClr val="002060"/>
                </a:solidFill>
                <a:latin typeface="Book Antiqua"/>
                <a:ea typeface="Book Antiqua"/>
                <a:cs typeface="Book Antiqua"/>
                <a:sym typeface="Book Antiqua"/>
              </a:rPr>
              <a:t> قابلة لإعادة الاستخدام  </a:t>
            </a:r>
            <a:r>
              <a:rPr lang="it-IT" dirty="0" smtClean="0">
                <a:solidFill>
                  <a:srgbClr val="002060"/>
                </a:solidFill>
                <a:latin typeface="Book Antiqua"/>
                <a:ea typeface="Book Antiqua"/>
                <a:cs typeface="Book Antiqua"/>
                <a:sym typeface="Book Antiqua"/>
              </a:rPr>
              <a:t>: </a:t>
            </a:r>
            <a:r>
              <a:rPr lang="ar-SA" dirty="0" smtClean="0">
                <a:solidFill>
                  <a:srgbClr val="002060"/>
                </a:solidFill>
                <a:latin typeface="Book Antiqua"/>
                <a:ea typeface="Book Antiqua"/>
                <a:cs typeface="Book Antiqua"/>
                <a:sym typeface="Book Antiqua"/>
              </a:rPr>
              <a:t>البيانات </a:t>
            </a:r>
            <a:r>
              <a:rPr lang="ar-SA" dirty="0">
                <a:solidFill>
                  <a:srgbClr val="002060"/>
                </a:solidFill>
                <a:latin typeface="Book Antiqua"/>
                <a:ea typeface="Book Antiqua"/>
                <a:cs typeface="Book Antiqua"/>
                <a:sym typeface="Book Antiqua"/>
              </a:rPr>
              <a:t>الوصفية الجيدة </a:t>
            </a:r>
            <a:br>
              <a:rPr lang="ar-SA" dirty="0">
                <a:solidFill>
                  <a:srgbClr val="002060"/>
                </a:solidFill>
                <a:latin typeface="Book Antiqua"/>
                <a:ea typeface="Book Antiqua"/>
                <a:cs typeface="Book Antiqua"/>
                <a:sym typeface="Book Antiqua"/>
              </a:rPr>
            </a:br>
            <a:r>
              <a:rPr lang="ar-SA" dirty="0" smtClean="0">
                <a:solidFill>
                  <a:srgbClr val="002060"/>
                </a:solidFill>
                <a:latin typeface="Book Antiqua"/>
                <a:ea typeface="Book Antiqua"/>
                <a:cs typeface="Book Antiqua"/>
                <a:sym typeface="Book Antiqua"/>
              </a:rPr>
              <a:t> </a:t>
            </a:r>
            <a:r>
              <a:rPr lang="it-IT" dirty="0">
                <a:solidFill>
                  <a:srgbClr val="002060"/>
                </a:solidFill>
                <a:latin typeface="Book Antiqua"/>
                <a:ea typeface="Book Antiqua"/>
                <a:cs typeface="Book Antiqua"/>
                <a:sym typeface="Book Antiqua"/>
              </a:rPr>
              <a:t>FAIR metadata: Reusable</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929383"/>
            <a:ext cx="7886700" cy="4215385"/>
          </a:xfrm>
          <a:prstGeom prst="rect">
            <a:avLst/>
          </a:prstGeom>
          <a:noFill/>
          <a:ln>
            <a:noFill/>
          </a:ln>
        </p:spPr>
        <p:txBody>
          <a:bodyPr lIns="91425" tIns="45700" rIns="91425" bIns="45700" anchor="t" anchorCtr="0">
            <a:noAutofit/>
          </a:bodyPr>
          <a:lstStyle/>
          <a:p>
            <a:pPr lvl="0" indent="-171450">
              <a:spcBef>
                <a:spcPts val="0"/>
              </a:spcBef>
              <a:buNone/>
            </a:pPr>
            <a:r>
              <a:rPr lang="en-US" dirty="0">
                <a:solidFill>
                  <a:srgbClr val="002060"/>
                </a:solidFill>
                <a:latin typeface="Book Antiqua"/>
                <a:ea typeface="Book Antiqua"/>
                <a:cs typeface="Book Antiqua"/>
                <a:sym typeface="Book Antiqua"/>
              </a:rPr>
              <a:t>TO BE RE-USABLE</a:t>
            </a:r>
            <a:r>
              <a:rPr lang="en-US" dirty="0" smtClean="0">
                <a:solidFill>
                  <a:srgbClr val="002060"/>
                </a:solidFill>
                <a:latin typeface="Book Antiqua"/>
                <a:ea typeface="Book Antiqua"/>
                <a:cs typeface="Book Antiqua"/>
                <a:sym typeface="Book Antiqua"/>
              </a:rPr>
              <a:t>:</a:t>
            </a:r>
            <a:r>
              <a:rPr lang="ar-SA" dirty="0" smtClean="0">
                <a:solidFill>
                  <a:srgbClr val="002060"/>
                </a:solidFill>
                <a:latin typeface="Book Antiqua"/>
                <a:ea typeface="Book Antiqua"/>
                <a:cs typeface="Book Antiqua"/>
                <a:sym typeface="Book Antiqua"/>
              </a:rPr>
              <a:t> كي تكون قابلة لإعادة الاستخدام </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lgn="r">
              <a:spcBef>
                <a:spcPts val="0"/>
              </a:spcBef>
              <a:buNone/>
            </a:pPr>
            <a:r>
              <a:rPr lang="en-US" dirty="0">
                <a:solidFill>
                  <a:srgbClr val="002060"/>
                </a:solidFill>
                <a:latin typeface="Book Antiqua"/>
                <a:ea typeface="Book Antiqua"/>
                <a:cs typeface="Book Antiqua"/>
                <a:sym typeface="Book Antiqua"/>
              </a:rPr>
              <a:t>R1. meta(data) have a plurality of accurate and relevant attributes</a:t>
            </a:r>
            <a:r>
              <a:rPr lang="en-US" dirty="0" smtClean="0">
                <a:solidFill>
                  <a:srgbClr val="002060"/>
                </a:solidFill>
                <a:latin typeface="Book Antiqua"/>
                <a:ea typeface="Book Antiqua"/>
                <a:cs typeface="Book Antiqua"/>
                <a:sym typeface="Book Antiqua"/>
              </a:rPr>
              <a:t>.</a:t>
            </a:r>
            <a:r>
              <a:rPr lang="ar-SA" dirty="0" smtClean="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البيانات الوصفية لها مجموعة من السمات الدقيقة وذات الصلة.</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R1.1. (meta)data are released with a clear and accessible data usage license</a:t>
            </a:r>
            <a:r>
              <a:rPr lang="en-US" dirty="0" smtClean="0">
                <a:solidFill>
                  <a:srgbClr val="002060"/>
                </a:solidFill>
                <a:latin typeface="Book Antiqua"/>
                <a:ea typeface="Book Antiqua"/>
                <a:cs typeface="Book Antiqua"/>
                <a:sym typeface="Book Antiqua"/>
              </a:rPr>
              <a:t>.</a:t>
            </a:r>
            <a:r>
              <a:rPr lang="ar-SA" dirty="0" smtClean="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البيانات الوصفية يتم </a:t>
            </a:r>
            <a:r>
              <a:rPr lang="ar-SA" dirty="0" smtClean="0">
                <a:solidFill>
                  <a:srgbClr val="002060"/>
                </a:solidFill>
                <a:latin typeface="Book Antiqua"/>
                <a:ea typeface="Book Antiqua"/>
                <a:cs typeface="Book Antiqua"/>
                <a:sym typeface="Book Antiqua"/>
              </a:rPr>
              <a:t>إصدارها برخصة </a:t>
            </a:r>
            <a:r>
              <a:rPr lang="ar-SA" dirty="0">
                <a:solidFill>
                  <a:srgbClr val="002060"/>
                </a:solidFill>
                <a:latin typeface="Book Antiqua"/>
                <a:ea typeface="Book Antiqua"/>
                <a:cs typeface="Book Antiqua"/>
                <a:sym typeface="Book Antiqua"/>
              </a:rPr>
              <a:t>استخدام بيانات واضحة ويمكن الوصول إليها.</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lgn="r">
              <a:spcBef>
                <a:spcPts val="0"/>
              </a:spcBef>
              <a:buNone/>
            </a:pPr>
            <a:r>
              <a:rPr lang="en-US" dirty="0">
                <a:solidFill>
                  <a:srgbClr val="002060"/>
                </a:solidFill>
                <a:latin typeface="Book Antiqua"/>
                <a:ea typeface="Book Antiqua"/>
                <a:cs typeface="Book Antiqua"/>
                <a:sym typeface="Book Antiqua"/>
              </a:rPr>
              <a:t>R1.2. (meta)data are associated with their provenance</a:t>
            </a:r>
            <a:r>
              <a:rPr lang="en-US" dirty="0" smtClean="0">
                <a:solidFill>
                  <a:srgbClr val="002060"/>
                </a:solidFill>
                <a:latin typeface="Book Antiqua"/>
                <a:ea typeface="Book Antiqua"/>
                <a:cs typeface="Book Antiqua"/>
                <a:sym typeface="Book Antiqua"/>
              </a:rPr>
              <a:t>.</a:t>
            </a:r>
            <a:r>
              <a:rPr lang="ar-SA" dirty="0">
                <a:solidFill>
                  <a:srgbClr val="002060"/>
                </a:solidFill>
                <a:latin typeface="Book Antiqua"/>
                <a:ea typeface="Book Antiqua"/>
                <a:cs typeface="Book Antiqua"/>
                <a:sym typeface="Book Antiqua"/>
              </a:rPr>
              <a:t> البيانات </a:t>
            </a:r>
            <a:r>
              <a:rPr lang="ar-SA" dirty="0" smtClean="0">
                <a:solidFill>
                  <a:srgbClr val="002060"/>
                </a:solidFill>
                <a:latin typeface="Book Antiqua"/>
                <a:ea typeface="Book Antiqua"/>
                <a:cs typeface="Book Antiqua"/>
                <a:sym typeface="Book Antiqua"/>
              </a:rPr>
              <a:t>الوصفية مرتبطة </a:t>
            </a:r>
            <a:r>
              <a:rPr lang="ar-SA" dirty="0">
                <a:solidFill>
                  <a:srgbClr val="002060"/>
                </a:solidFill>
                <a:latin typeface="Book Antiqua"/>
                <a:ea typeface="Book Antiqua"/>
                <a:cs typeface="Book Antiqua"/>
                <a:sym typeface="Book Antiqua"/>
              </a:rPr>
              <a:t>بمصدرها.</a:t>
            </a:r>
            <a:endParaRPr lang="en-US" dirty="0">
              <a:solidFill>
                <a:srgbClr val="002060"/>
              </a:solidFill>
              <a:latin typeface="Book Antiqua"/>
              <a:ea typeface="Book Antiqua"/>
              <a:cs typeface="Book Antiqua"/>
              <a:sym typeface="Book Antiqua"/>
            </a:endParaRPr>
          </a:p>
          <a:p>
            <a:pPr lvl="0" indent="-171450">
              <a:spcBef>
                <a:spcPts val="0"/>
              </a:spcBef>
              <a:buNone/>
            </a:pP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a:solidFill>
                  <a:srgbClr val="002060"/>
                </a:solidFill>
                <a:latin typeface="Book Antiqua"/>
                <a:ea typeface="Book Antiqua"/>
                <a:cs typeface="Book Antiqua"/>
                <a:sym typeface="Book Antiqua"/>
              </a:rPr>
              <a:t>R1.3. (meta)data meet domain-relevant community standards</a:t>
            </a:r>
            <a:r>
              <a:rPr lang="en-US" dirty="0" smtClean="0">
                <a:solidFill>
                  <a:srgbClr val="002060"/>
                </a:solidFill>
                <a:latin typeface="Book Antiqua"/>
                <a:ea typeface="Book Antiqua"/>
                <a:cs typeface="Book Antiqua"/>
                <a:sym typeface="Book Antiqua"/>
              </a:rPr>
              <a:t>.</a:t>
            </a:r>
            <a:endParaRPr lang="ar-SA" dirty="0" smtClean="0">
              <a:solidFill>
                <a:srgbClr val="002060"/>
              </a:solidFill>
              <a:latin typeface="Book Antiqua"/>
              <a:ea typeface="Book Antiqua"/>
              <a:cs typeface="Book Antiqua"/>
              <a:sym typeface="Book Antiqua"/>
            </a:endParaRPr>
          </a:p>
          <a:p>
            <a:pPr lvl="0" indent="-171450" algn="r">
              <a:spcBef>
                <a:spcPts val="0"/>
              </a:spcBef>
              <a:buNone/>
            </a:pPr>
            <a:r>
              <a:rPr lang="ar-SA" dirty="0">
                <a:solidFill>
                  <a:srgbClr val="002060"/>
                </a:solidFill>
                <a:latin typeface="Book Antiqua"/>
                <a:ea typeface="Book Antiqua"/>
                <a:cs typeface="Book Antiqua"/>
                <a:sym typeface="Book Antiqua"/>
              </a:rPr>
              <a:t>البيانات </a:t>
            </a:r>
            <a:r>
              <a:rPr lang="ar-SA" dirty="0" smtClean="0">
                <a:solidFill>
                  <a:srgbClr val="002060"/>
                </a:solidFill>
                <a:latin typeface="Book Antiqua"/>
                <a:ea typeface="Book Antiqua"/>
                <a:cs typeface="Book Antiqua"/>
                <a:sym typeface="Book Antiqua"/>
              </a:rPr>
              <a:t>الوصفية تلبي </a:t>
            </a:r>
            <a:r>
              <a:rPr lang="ar-SA" dirty="0">
                <a:solidFill>
                  <a:srgbClr val="002060"/>
                </a:solidFill>
                <a:latin typeface="Book Antiqua"/>
                <a:ea typeface="Book Antiqua"/>
                <a:cs typeface="Book Antiqua"/>
                <a:sym typeface="Book Antiqua"/>
              </a:rPr>
              <a:t>معايير المجتمع ذات الصلة المجال.</a:t>
            </a:r>
            <a:endParaRPr lang="en-US" dirty="0">
              <a:solidFill>
                <a:srgbClr val="002060"/>
              </a:solidFill>
              <a:latin typeface="Book Antiqua"/>
              <a:ea typeface="Book Antiqua"/>
              <a:cs typeface="Book Antiqua"/>
              <a:sym typeface="Book Antiqua"/>
            </a:endParaRPr>
          </a:p>
          <a:p>
            <a:pPr lvl="0" indent="-171450">
              <a:spcBef>
                <a:spcPts val="0"/>
              </a:spcBef>
              <a:buNone/>
            </a:pP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8</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266980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1033272"/>
            <a:ext cx="8229600" cy="575135"/>
          </a:xfrm>
          <a:prstGeom prst="rect">
            <a:avLst/>
          </a:prstGeom>
          <a:noFill/>
          <a:ln>
            <a:noFill/>
          </a:ln>
        </p:spPr>
        <p:txBody>
          <a:bodyPr lIns="91425" tIns="45700" rIns="91425" bIns="45700" anchor="ctr" anchorCtr="0">
            <a:noAutofit/>
          </a:bodyPr>
          <a:lstStyle/>
          <a:p>
            <a:pPr lvl="0" algn="ctr">
              <a:buSzPct val="25000"/>
            </a:pPr>
            <a:r>
              <a:rPr lang="ar-SA" dirty="0" smtClean="0">
                <a:solidFill>
                  <a:srgbClr val="002060"/>
                </a:solidFill>
                <a:latin typeface="Book Antiqua"/>
                <a:ea typeface="Book Antiqua"/>
                <a:cs typeface="Book Antiqua"/>
                <a:sym typeface="Book Antiqua"/>
              </a:rPr>
              <a:t>المبادئ </a:t>
            </a:r>
            <a:r>
              <a:rPr lang="ar-SA" dirty="0">
                <a:solidFill>
                  <a:srgbClr val="002060"/>
                </a:solidFill>
                <a:latin typeface="Book Antiqua"/>
                <a:ea typeface="Book Antiqua"/>
                <a:cs typeface="Book Antiqua"/>
                <a:sym typeface="Book Antiqua"/>
              </a:rPr>
              <a:t>التوجيهية لمستودعات </a:t>
            </a:r>
            <a:r>
              <a:rPr lang="ar-SA" dirty="0" smtClean="0">
                <a:solidFill>
                  <a:srgbClr val="002060"/>
                </a:solidFill>
                <a:latin typeface="Book Antiqua"/>
                <a:ea typeface="Book Antiqua"/>
                <a:cs typeface="Book Antiqua"/>
                <a:sym typeface="Book Antiqua"/>
              </a:rPr>
              <a:t>الأدب الرقمية</a:t>
            </a:r>
            <a:r>
              <a:rPr lang="ar-SA" dirty="0">
                <a:solidFill>
                  <a:srgbClr val="002060"/>
                </a:solidFill>
                <a:latin typeface="Book Antiqua"/>
                <a:ea typeface="Book Antiqua"/>
                <a:cs typeface="Book Antiqua"/>
                <a:sym typeface="Book Antiqua"/>
              </a:rPr>
              <a:t/>
            </a:r>
            <a:br>
              <a:rPr lang="ar-SA" dirty="0">
                <a:solidFill>
                  <a:srgbClr val="002060"/>
                </a:solidFill>
                <a:latin typeface="Book Antiqua"/>
                <a:ea typeface="Book Antiqua"/>
                <a:cs typeface="Book Antiqua"/>
                <a:sym typeface="Book Antiqua"/>
              </a:rPr>
            </a:br>
            <a:r>
              <a:rPr lang="it-IT" sz="2400" dirty="0">
                <a:solidFill>
                  <a:srgbClr val="002060"/>
                </a:solidFill>
                <a:latin typeface="Book Antiqua"/>
                <a:ea typeface="Book Antiqua"/>
                <a:cs typeface="Book Antiqua"/>
                <a:sym typeface="Book Antiqua"/>
              </a:rPr>
              <a:t>OpenAIRE guidelines </a:t>
            </a:r>
            <a:br>
              <a:rPr lang="it-IT" sz="2400" dirty="0">
                <a:solidFill>
                  <a:srgbClr val="002060"/>
                </a:solidFill>
                <a:latin typeface="Book Antiqua"/>
                <a:ea typeface="Book Antiqua"/>
                <a:cs typeface="Book Antiqua"/>
                <a:sym typeface="Book Antiqua"/>
              </a:rPr>
            </a:br>
            <a:r>
              <a:rPr lang="it-IT" sz="2400" dirty="0">
                <a:solidFill>
                  <a:srgbClr val="002060"/>
                </a:solidFill>
                <a:latin typeface="Book Antiqua"/>
                <a:ea typeface="Book Antiqua"/>
                <a:cs typeface="Book Antiqua"/>
                <a:sym typeface="Book Antiqua"/>
              </a:rPr>
              <a:t>for Literature Repositories</a:t>
            </a:r>
            <a:endParaRPr sz="24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975103"/>
            <a:ext cx="7886700" cy="4201859"/>
          </a:xfrm>
          <a:prstGeom prst="rect">
            <a:avLst/>
          </a:prstGeom>
          <a:noFill/>
          <a:ln>
            <a:noFill/>
          </a:ln>
        </p:spPr>
        <p:txBody>
          <a:bodyPr lIns="91425" tIns="45700" rIns="91425" bIns="45700" anchor="t" anchorCtr="0">
            <a:noAutofit/>
          </a:bodyPr>
          <a:lstStyle/>
          <a:p>
            <a:pPr lvl="0" indent="-171450">
              <a:spcBef>
                <a:spcPts val="0"/>
              </a:spcBef>
              <a:buNone/>
            </a:pPr>
            <a:r>
              <a:rPr lang="it-IT" dirty="0">
                <a:solidFill>
                  <a:srgbClr val="002060"/>
                </a:solidFill>
                <a:latin typeface="Book Antiqua"/>
                <a:ea typeface="Book Antiqua"/>
                <a:cs typeface="Book Antiqua"/>
                <a:sym typeface="Book Antiqua"/>
                <a:hlinkClick r:id="rId3"/>
              </a:rPr>
              <a:t>https://guidelines.openaire.eu/en/latest/literature/index.html</a:t>
            </a:r>
            <a:endParaRPr lang="it-IT" dirty="0">
              <a:solidFill>
                <a:srgbClr val="002060"/>
              </a:solidFill>
              <a:latin typeface="Book Antiqua"/>
              <a:ea typeface="Book Antiqua"/>
              <a:cs typeface="Book Antiqua"/>
              <a:sym typeface="Book Antiqua"/>
            </a:endParaRP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a:p>
            <a:pPr lvl="0" indent="-171450" algn="r" rtl="1">
              <a:spcBef>
                <a:spcPts val="0"/>
              </a:spcBef>
              <a:buNone/>
            </a:pPr>
            <a:r>
              <a:rPr lang="ar-SA" dirty="0" smtClean="0">
                <a:solidFill>
                  <a:srgbClr val="002060"/>
                </a:solidFill>
                <a:latin typeface="Book Antiqua"/>
                <a:ea typeface="Book Antiqua"/>
                <a:cs typeface="Book Antiqua"/>
                <a:sym typeface="Book Antiqua"/>
              </a:rPr>
              <a:t>يستخدم مشروع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smtClean="0">
                <a:solidFill>
                  <a:srgbClr val="002060"/>
                </a:solidFill>
                <a:latin typeface="Book Antiqua"/>
                <a:ea typeface="Book Antiqua"/>
                <a:cs typeface="Book Antiqua"/>
                <a:sym typeface="Book Antiqua"/>
              </a:rPr>
              <a:t>) بروتوكول</a:t>
            </a:r>
            <a:r>
              <a:rPr lang="en-US" dirty="0">
                <a:solidFill>
                  <a:srgbClr val="002060"/>
                </a:solidFill>
                <a:latin typeface="Book Antiqua"/>
                <a:ea typeface="Book Antiqua"/>
                <a:cs typeface="Book Antiqua"/>
                <a:sym typeface="Book Antiqua"/>
              </a:rPr>
              <a:t> OAI-PMH v2.0</a:t>
            </a:r>
            <a:r>
              <a:rPr lang="ar-SA" dirty="0" smtClean="0">
                <a:solidFill>
                  <a:srgbClr val="002060"/>
                </a:solidFill>
                <a:latin typeface="Book Antiqua"/>
                <a:ea typeface="Book Antiqua"/>
                <a:cs typeface="Book Antiqua"/>
                <a:sym typeface="Book Antiqua"/>
              </a:rPr>
              <a:t> لحصاد البيانات الوصفية للنشر </a:t>
            </a:r>
            <a:endParaRPr lang="en-US" sz="2100" b="0" i="0" u="none" strike="noStrike" cap="none" dirty="0">
              <a:solidFill>
                <a:srgbClr val="002060"/>
              </a:solidFill>
              <a:latin typeface="Book Antiqua"/>
              <a:ea typeface="Book Antiqua"/>
              <a:cs typeface="Book Antiqua"/>
              <a:sym typeface="Book Antiqua"/>
            </a:endParaRPr>
          </a:p>
          <a:p>
            <a:pPr indent="-171450" algn="r">
              <a:spcBef>
                <a:spcPts val="0"/>
              </a:spcBef>
              <a:buNone/>
            </a:pPr>
            <a:r>
              <a:rPr lang="ar-SA" dirty="0" smtClean="0">
                <a:solidFill>
                  <a:srgbClr val="002060"/>
                </a:solidFill>
                <a:latin typeface="Book Antiqua"/>
                <a:ea typeface="Book Antiqua"/>
                <a:cs typeface="Book Antiqua"/>
                <a:sym typeface="Book Antiqua"/>
              </a:rPr>
              <a:t>ترميز </a:t>
            </a:r>
            <a:r>
              <a:rPr lang="ar-SA" dirty="0">
                <a:solidFill>
                  <a:srgbClr val="002060"/>
                </a:solidFill>
                <a:latin typeface="Book Antiqua"/>
                <a:ea typeface="Book Antiqua"/>
                <a:cs typeface="Book Antiqua"/>
                <a:sym typeface="Book Antiqua"/>
              </a:rPr>
              <a:t>البيانات </a:t>
            </a:r>
            <a:r>
              <a:rPr lang="ar-SA" dirty="0" smtClean="0">
                <a:solidFill>
                  <a:srgbClr val="002060"/>
                </a:solidFill>
                <a:latin typeface="Book Antiqua"/>
                <a:ea typeface="Book Antiqua"/>
                <a:cs typeface="Book Antiqua"/>
                <a:sym typeface="Book Antiqua"/>
              </a:rPr>
              <a:t>الوصفية في نموذج البيانات </a:t>
            </a:r>
            <a:r>
              <a:rPr lang="ar-SA" dirty="0">
                <a:solidFill>
                  <a:srgbClr val="002060"/>
                </a:solidFill>
                <a:latin typeface="Book Antiqua"/>
                <a:ea typeface="Book Antiqua"/>
                <a:cs typeface="Book Antiqua"/>
                <a:sym typeface="Book Antiqua"/>
              </a:rPr>
              <a:t>التعريفية </a:t>
            </a:r>
            <a:r>
              <a:rPr lang="ar-SA" dirty="0" smtClean="0">
                <a:solidFill>
                  <a:srgbClr val="002060"/>
                </a:solidFill>
                <a:latin typeface="Book Antiqua"/>
                <a:ea typeface="Book Antiqua"/>
                <a:cs typeface="Book Antiqua"/>
                <a:sym typeface="Book Antiqua"/>
              </a:rPr>
              <a:t>لـ</a:t>
            </a:r>
          </a:p>
          <a:p>
            <a:pPr indent="-171450" algn="r">
              <a:spcBef>
                <a:spcPts val="0"/>
              </a:spcBef>
              <a:buNone/>
            </a:pPr>
            <a:r>
              <a:rPr lang="en-US" dirty="0" smtClean="0">
                <a:solidFill>
                  <a:srgbClr val="002060"/>
                </a:solidFill>
                <a:latin typeface="Book Antiqua"/>
                <a:ea typeface="Book Antiqua"/>
                <a:cs typeface="Book Antiqua"/>
                <a:sym typeface="Book Antiqua"/>
              </a:rPr>
              <a:t>(</a:t>
            </a:r>
            <a:r>
              <a:rPr lang="en-US" dirty="0" err="1">
                <a:solidFill>
                  <a:srgbClr val="002060"/>
                </a:solidFill>
                <a:latin typeface="Book Antiqua"/>
                <a:ea typeface="Book Antiqua"/>
                <a:cs typeface="Book Antiqua"/>
                <a:sym typeface="Book Antiqua"/>
              </a:rPr>
              <a:t>metadataPrefix</a:t>
            </a:r>
            <a:r>
              <a:rPr lang="en-US" dirty="0">
                <a:solidFill>
                  <a:srgbClr val="002060"/>
                </a:solidFill>
                <a:latin typeface="Book Antiqua"/>
                <a:ea typeface="Book Antiqua"/>
                <a:cs typeface="Book Antiqua"/>
                <a:sym typeface="Book Antiqua"/>
              </a:rPr>
              <a:t> </a:t>
            </a:r>
            <a:r>
              <a:rPr lang="en-US" dirty="0" err="1">
                <a:solidFill>
                  <a:srgbClr val="002060"/>
                </a:solidFill>
                <a:latin typeface="Book Antiqua"/>
                <a:ea typeface="Book Antiqua"/>
                <a:cs typeface="Book Antiqua"/>
                <a:sym typeface="Book Antiqua"/>
              </a:rPr>
              <a:t>oai_dc</a:t>
            </a:r>
            <a:r>
              <a:rPr lang="en-US" dirty="0">
                <a:solidFill>
                  <a:srgbClr val="002060"/>
                </a:solidFill>
                <a:latin typeface="Book Antiqua"/>
                <a:ea typeface="Book Antiqua"/>
                <a:cs typeface="Book Antiqua"/>
                <a:sym typeface="Book Antiqua"/>
              </a:rPr>
              <a:t>)</a:t>
            </a:r>
            <a:endParaRPr lang="ar-SA" dirty="0">
              <a:solidFill>
                <a:srgbClr val="002060"/>
              </a:solidFill>
              <a:latin typeface="Book Antiqua"/>
              <a:ea typeface="Book Antiqua"/>
              <a:cs typeface="Book Antiqua"/>
              <a:sym typeface="Book Antiqua"/>
            </a:endParaRPr>
          </a:p>
          <a:p>
            <a:pPr lvl="0" indent="-171450" algn="r">
              <a:spcBef>
                <a:spcPts val="0"/>
              </a:spcBef>
              <a:buNone/>
            </a:pPr>
            <a:endParaRPr lang="en-US" sz="2100" b="0" i="0" u="none" strike="noStrike" cap="none" dirty="0">
              <a:solidFill>
                <a:srgbClr val="002060"/>
              </a:solidFill>
              <a:latin typeface="Book Antiqua"/>
              <a:ea typeface="Book Antiqua"/>
              <a:cs typeface="Book Antiqua"/>
              <a:sym typeface="Book Antiqua"/>
            </a:endParaRPr>
          </a:p>
          <a:p>
            <a:pPr lvl="0" indent="-171450" algn="r" rtl="1">
              <a:spcBef>
                <a:spcPts val="0"/>
              </a:spcBef>
              <a:buNone/>
            </a:pPr>
            <a:r>
              <a:rPr lang="ar-SA" dirty="0" smtClean="0">
                <a:solidFill>
                  <a:srgbClr val="002060"/>
                </a:solidFill>
                <a:latin typeface="Book Antiqua"/>
                <a:ea typeface="Book Antiqua"/>
                <a:cs typeface="Book Antiqua"/>
                <a:sym typeface="Book Antiqua"/>
              </a:rPr>
              <a:t>يعتمد </a:t>
            </a:r>
            <a:r>
              <a:rPr lang="en-US" dirty="0" err="1">
                <a:solidFill>
                  <a:srgbClr val="002060"/>
                </a:solidFill>
                <a:latin typeface="Book Antiqua"/>
                <a:ea typeface="Book Antiqua"/>
                <a:cs typeface="Book Antiqua"/>
                <a:sym typeface="Book Antiqua"/>
              </a:rPr>
              <a:t>OpenAIRE</a:t>
            </a:r>
            <a:r>
              <a:rPr lang="en-US" dirty="0">
                <a:solidFill>
                  <a:srgbClr val="002060"/>
                </a:solidFill>
                <a:latin typeface="Book Antiqua"/>
                <a:ea typeface="Book Antiqua"/>
                <a:cs typeface="Book Antiqua"/>
                <a:sym typeface="Book Antiqua"/>
              </a:rPr>
              <a:t> </a:t>
            </a:r>
            <a:r>
              <a:rPr lang="ar-SA" dirty="0">
                <a:solidFill>
                  <a:srgbClr val="002060"/>
                </a:solidFill>
                <a:latin typeface="Book Antiqua"/>
                <a:ea typeface="Book Antiqua"/>
                <a:cs typeface="Book Antiqua"/>
                <a:sym typeface="Book Antiqua"/>
              </a:rPr>
              <a:t>على بناء جملة محدد يستخدم في قيم حقول البيانات الأساسية القياسية لدبلن دبلن لتحديدها</a:t>
            </a:r>
          </a:p>
          <a:p>
            <a:pPr lvl="0" indent="-171450" algn="r">
              <a:spcBef>
                <a:spcPts val="0"/>
              </a:spcBef>
              <a:buNone/>
            </a:pPr>
            <a:r>
              <a:rPr lang="ar-SA" dirty="0">
                <a:solidFill>
                  <a:srgbClr val="002060"/>
                </a:solidFill>
                <a:latin typeface="Book Antiqua"/>
                <a:ea typeface="Book Antiqua"/>
                <a:cs typeface="Book Antiqua"/>
                <a:sym typeface="Book Antiqua"/>
              </a:rPr>
              <a:t>المشاريع والممولين والمنشورات المرجعية ومجموعات البيانات.</a:t>
            </a:r>
            <a:endParaRPr lang="en-US" dirty="0">
              <a:solidFill>
                <a:srgbClr val="002060"/>
              </a:solidFill>
              <a:latin typeface="Book Antiqua"/>
              <a:ea typeface="Book Antiqua"/>
              <a:cs typeface="Book Antiqua"/>
              <a:sym typeface="Book Antiqua"/>
            </a:endParaRPr>
          </a:p>
          <a:p>
            <a:pPr lvl="0" indent="-171450">
              <a:spcBef>
                <a:spcPts val="0"/>
              </a:spcBef>
              <a:buNone/>
            </a:pPr>
            <a:r>
              <a:rPr lang="en-US" dirty="0" smtClean="0">
                <a:solidFill>
                  <a:srgbClr val="002060"/>
                </a:solidFill>
                <a:latin typeface="Book Antiqua"/>
                <a:ea typeface="Book Antiqua"/>
                <a:cs typeface="Book Antiqua"/>
                <a:sym typeface="Book Antiqua"/>
              </a:rPr>
              <a:t>. </a:t>
            </a:r>
            <a:endParaRPr lang="ar-SA" dirty="0" smtClean="0">
              <a:solidFill>
                <a:srgbClr val="002060"/>
              </a:solidFill>
              <a:latin typeface="Book Antiqua"/>
              <a:ea typeface="Book Antiqua"/>
              <a:cs typeface="Book Antiqua"/>
              <a:sym typeface="Book Antiqua"/>
            </a:endParaRPr>
          </a:p>
          <a:p>
            <a:pPr lvl="0" indent="-171450" algn="r" rtl="1">
              <a:spcBef>
                <a:spcPts val="0"/>
              </a:spcBef>
              <a:buNone/>
            </a:pPr>
            <a:r>
              <a:rPr lang="ar-SA" dirty="0">
                <a:solidFill>
                  <a:srgbClr val="002060"/>
                </a:solidFill>
                <a:latin typeface="Book Antiqua"/>
                <a:ea typeface="Book Antiqua"/>
                <a:cs typeface="Book Antiqua"/>
                <a:sym typeface="Book Antiqua"/>
              </a:rPr>
              <a:t>يأخذ بناء الجملة هذا شكل عناوين </a:t>
            </a:r>
            <a:r>
              <a:rPr lang="en-US" dirty="0">
                <a:solidFill>
                  <a:srgbClr val="002060"/>
                </a:solidFill>
                <a:latin typeface="Book Antiqua"/>
                <a:ea typeface="Book Antiqua"/>
                <a:cs typeface="Book Antiqua"/>
                <a:sym typeface="Book Antiqua"/>
              </a:rPr>
              <a:t>URI </a:t>
            </a:r>
            <a:r>
              <a:rPr lang="ar-SA" dirty="0">
                <a:solidFill>
                  <a:srgbClr val="002060"/>
                </a:solidFill>
                <a:latin typeface="Book Antiqua"/>
                <a:ea typeface="Book Antiqua"/>
                <a:cs typeface="Book Antiqua"/>
                <a:sym typeface="Book Antiqua"/>
              </a:rPr>
              <a:t>ويتم تعريفه على أنه</a:t>
            </a:r>
          </a:p>
          <a:p>
            <a:pPr lvl="0" indent="-171450" algn="r" rtl="1">
              <a:spcBef>
                <a:spcPts val="0"/>
              </a:spcBef>
              <a:buNone/>
            </a:pPr>
            <a:r>
              <a:rPr lang="en-US" dirty="0">
                <a:solidFill>
                  <a:srgbClr val="002060"/>
                </a:solidFill>
                <a:latin typeface="Book Antiqua"/>
                <a:ea typeface="Book Antiqua"/>
                <a:cs typeface="Book Antiqua"/>
                <a:sym typeface="Book Antiqua"/>
              </a:rPr>
              <a:t>info: </a:t>
            </a:r>
            <a:r>
              <a:rPr lang="en-US" dirty="0" err="1">
                <a:solidFill>
                  <a:srgbClr val="002060"/>
                </a:solidFill>
                <a:latin typeface="Book Antiqua"/>
                <a:ea typeface="Book Antiqua"/>
                <a:cs typeface="Book Antiqua"/>
                <a:sym typeface="Book Antiqua"/>
              </a:rPr>
              <a:t>eu</a:t>
            </a:r>
            <a:r>
              <a:rPr lang="en-US" dirty="0">
                <a:solidFill>
                  <a:srgbClr val="002060"/>
                </a:solidFill>
                <a:latin typeface="Book Antiqua"/>
                <a:ea typeface="Book Antiqua"/>
                <a:cs typeface="Book Antiqua"/>
                <a:sym typeface="Book Antiqua"/>
              </a:rPr>
              <a:t>-repo namespace.</a:t>
            </a:r>
            <a:endParaRPr lang="ar-SA" dirty="0" smtClean="0">
              <a:solidFill>
                <a:srgbClr val="002060"/>
              </a:solidFill>
              <a:latin typeface="Book Antiqua"/>
              <a:ea typeface="Book Antiqua"/>
              <a:cs typeface="Book Antiqua"/>
              <a:sym typeface="Book Antiqua"/>
            </a:endParaRPr>
          </a:p>
          <a:p>
            <a:pPr lvl="0" indent="-171450">
              <a:spcBef>
                <a:spcPts val="0"/>
              </a:spcBef>
              <a:buNone/>
            </a:pPr>
            <a:endParaRPr lang="ar-SA" sz="2100" b="0" i="0" u="none" strike="noStrike" cap="none" dirty="0">
              <a:solidFill>
                <a:srgbClr val="002060"/>
              </a:solidFill>
              <a:latin typeface="Book Antiqua"/>
              <a:ea typeface="Book Antiqua"/>
              <a:cs typeface="Book Antiqua"/>
              <a:sym typeface="Book Antiqua"/>
            </a:endParaRPr>
          </a:p>
          <a:p>
            <a:pPr lvl="0" indent="-171450">
              <a:spcBef>
                <a:spcPts val="0"/>
              </a:spcBef>
              <a:buNone/>
            </a:pPr>
            <a:endParaRPr lang="it-IT"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9</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2960544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1325</Words>
  <Application>Microsoft Office PowerPoint</Application>
  <PresentationFormat>On-screen Show (4:3)</PresentationFormat>
  <Paragraphs>207</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Book Antiqua</vt:lpstr>
      <vt:lpstr>Calibri</vt:lpstr>
      <vt:lpstr>Comic Sans MS</vt:lpstr>
      <vt:lpstr>Wingdings</vt:lpstr>
      <vt:lpstr>Office Theme</vt:lpstr>
      <vt:lpstr>PowerPoint Presentation</vt:lpstr>
      <vt:lpstr>أصول البيانات الوصفية الجيدة     FAIR metadata: the origins    </vt:lpstr>
      <vt:lpstr>FAIR metadata: the principles  المبادىء</vt:lpstr>
      <vt:lpstr>FAIR metadata: materials البيانات الوصفية الجيدة: المواد</vt:lpstr>
      <vt:lpstr>FAIR metadata: البيانات الوصفية الجيدة</vt:lpstr>
      <vt:lpstr>FAIR metadata: Accessible البيانات الوصفية الجيدة يسهل الوصول اليها</vt:lpstr>
      <vt:lpstr>FAIR metadata: Interoperable قابلة للتشغيل </vt:lpstr>
      <vt:lpstr> قابلة لإعادة الاستخدام  : البيانات الوصفية الجيدة   FAIR metadata: Reusable</vt:lpstr>
      <vt:lpstr>المبادئ التوجيهية لمستودعات الأدب الرقمية OpenAIRE guidelines  for Literature Repositories</vt:lpstr>
      <vt:lpstr>PowerPoint Presentation</vt:lpstr>
      <vt:lpstr>OpenAIRE guidelines إرشادات  for Literature Repositories</vt:lpstr>
      <vt:lpstr>إرشاداتOpenAIRE لمحفوظات البيانات </vt:lpstr>
      <vt:lpstr>PowerPoint Presentation</vt:lpstr>
      <vt:lpstr> for Data Archives إرشادات OpenAIRE لمحفوظات البيانات </vt:lpstr>
      <vt:lpstr>إرشادات OpenAIRE لمدراء نظام معلومات الاتصالات المعتمدة على أساس CERIF-XML</vt:lpstr>
      <vt:lpstr>CERIF subset for OpenAIRE</vt:lpstr>
      <vt:lpstr> ارشادات OpenAIRE لمدراء نظام معلومات الاتصالات المعتمدة على أساس CERIF-XML</vt:lpstr>
      <vt:lpstr>إرشادات OpenAIRE لمدراء نظام معلومات الاتصالات المعتمدة على أساس CERIF-XML </vt:lpstr>
      <vt:lpstr>CERIF for OpenAIRE: e.g. Projects</vt:lpstr>
      <vt:lpstr>CERIF for OpenAIRE: e.g. Projects</vt:lpstr>
      <vt:lpstr>آليات لتنفيذ المبادئ التوجيهية تلقائيا Tool to implement guidelines automatically  </vt:lpstr>
      <vt:lpstr> تمرين عملي - مجموعات صغيرة - 30 دقيقة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lamees shalash</cp:lastModifiedBy>
  <cp:revision>83</cp:revision>
  <dcterms:modified xsi:type="dcterms:W3CDTF">2018-05-29T08:47:50Z</dcterms:modified>
</cp:coreProperties>
</file>