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24"/>
  </p:notesMasterIdLst>
  <p:sldIdLst>
    <p:sldId id="256" r:id="rId2"/>
    <p:sldId id="257" r:id="rId3"/>
    <p:sldId id="258" r:id="rId4"/>
    <p:sldId id="262" r:id="rId5"/>
    <p:sldId id="263" r:id="rId6"/>
    <p:sldId id="264" r:id="rId7"/>
    <p:sldId id="265" r:id="rId8"/>
    <p:sldId id="266" r:id="rId9"/>
    <p:sldId id="261" r:id="rId10"/>
    <p:sldId id="260" r:id="rId11"/>
    <p:sldId id="267" r:id="rId12"/>
    <p:sldId id="268" r:id="rId13"/>
    <p:sldId id="275" r:id="rId14"/>
    <p:sldId id="274" r:id="rId15"/>
    <p:sldId id="259" r:id="rId16"/>
    <p:sldId id="270" r:id="rId17"/>
    <p:sldId id="276" r:id="rId18"/>
    <p:sldId id="277" r:id="rId19"/>
    <p:sldId id="271" r:id="rId20"/>
    <p:sldId id="278" r:id="rId21"/>
    <p:sldId id="272" r:id="rId22"/>
    <p:sldId id="269" r:id="rId23"/>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7"/>
    <p:restoredTop sz="92987"/>
  </p:normalViewPr>
  <p:slideViewPr>
    <p:cSldViewPr snapToGrid="0">
      <p:cViewPr varScale="1">
        <p:scale>
          <a:sx n="65" d="100"/>
          <a:sy n="65" d="100"/>
        </p:scale>
        <p:origin x="14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371600" y="1143000"/>
            <a:ext cx="4114800"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Char char="●"/>
              <a:defRPr sz="1200" b="0" i="0" u="none" strike="noStrike" cap="none">
                <a:solidFill>
                  <a:schemeClr val="dk1"/>
                </a:solidFill>
                <a:latin typeface="Calibri"/>
                <a:ea typeface="Calibri"/>
                <a:cs typeface="Calibri"/>
                <a:sym typeface="Calibri"/>
              </a:defRPr>
            </a:lvl1pPr>
            <a:lvl2pPr marL="457200" marR="0" lvl="1" indent="0" algn="l" rtl="0">
              <a:spcBef>
                <a:spcPts val="0"/>
              </a:spcBef>
              <a:buChar char="○"/>
              <a:defRPr sz="1200" b="0" i="0" u="none" strike="noStrike" cap="none">
                <a:solidFill>
                  <a:schemeClr val="dk1"/>
                </a:solidFill>
                <a:latin typeface="Calibri"/>
                <a:ea typeface="Calibri"/>
                <a:cs typeface="Calibri"/>
                <a:sym typeface="Calibri"/>
              </a:defRPr>
            </a:lvl2pPr>
            <a:lvl3pPr marL="914400" marR="0" lvl="2" indent="0" algn="l" rtl="0">
              <a:spcBef>
                <a:spcPts val="0"/>
              </a:spcBef>
              <a:buChar char="■"/>
              <a:defRPr sz="1200" b="0" i="0" u="none" strike="noStrike" cap="none">
                <a:solidFill>
                  <a:schemeClr val="dk1"/>
                </a:solidFill>
                <a:latin typeface="Calibri"/>
                <a:ea typeface="Calibri"/>
                <a:cs typeface="Calibri"/>
                <a:sym typeface="Calibri"/>
              </a:defRPr>
            </a:lvl3pPr>
            <a:lvl4pPr marL="1371600" marR="0" lvl="3" indent="0" algn="l" rtl="0">
              <a:spcBef>
                <a:spcPts val="0"/>
              </a:spcBef>
              <a:buChar char="●"/>
              <a:defRPr sz="1200" b="0" i="0" u="none" strike="noStrike" cap="none">
                <a:solidFill>
                  <a:schemeClr val="dk1"/>
                </a:solidFill>
                <a:latin typeface="Calibri"/>
                <a:ea typeface="Calibri"/>
                <a:cs typeface="Calibri"/>
                <a:sym typeface="Calibri"/>
              </a:defRPr>
            </a:lvl4pPr>
            <a:lvl5pPr marL="1828800" marR="0" lvl="4" indent="0" algn="l" rtl="0">
              <a:spcBef>
                <a:spcPts val="0"/>
              </a:spcBef>
              <a:buChar char="○"/>
              <a:defRPr sz="1200" b="0" i="0" u="none" strike="noStrike" cap="none">
                <a:solidFill>
                  <a:schemeClr val="dk1"/>
                </a:solidFill>
                <a:latin typeface="Calibri"/>
                <a:ea typeface="Calibri"/>
                <a:cs typeface="Calibri"/>
                <a:sym typeface="Calibri"/>
              </a:defRPr>
            </a:lvl5pPr>
            <a:lvl6pPr marL="2286000" marR="0" lvl="5" indent="0" algn="l" rtl="0">
              <a:spcBef>
                <a:spcPts val="0"/>
              </a:spcBef>
              <a:buChar char="■"/>
              <a:defRPr sz="1200" b="0" i="0" u="none" strike="noStrike" cap="none">
                <a:solidFill>
                  <a:schemeClr val="dk1"/>
                </a:solidFill>
                <a:latin typeface="Calibri"/>
                <a:ea typeface="Calibri"/>
                <a:cs typeface="Calibri"/>
                <a:sym typeface="Calibri"/>
              </a:defRPr>
            </a:lvl6pPr>
            <a:lvl7pPr marL="2743200" marR="0" lvl="6" indent="0" algn="l" rtl="0">
              <a:spcBef>
                <a:spcPts val="0"/>
              </a:spcBef>
              <a:buChar char="●"/>
              <a:defRPr sz="1200" b="0" i="0" u="none" strike="noStrike" cap="none">
                <a:solidFill>
                  <a:schemeClr val="dk1"/>
                </a:solidFill>
                <a:latin typeface="Calibri"/>
                <a:ea typeface="Calibri"/>
                <a:cs typeface="Calibri"/>
                <a:sym typeface="Calibri"/>
              </a:defRPr>
            </a:lvl7pPr>
            <a:lvl8pPr marL="3200400" marR="0" lvl="7" indent="0" algn="l" rtl="0">
              <a:spcBef>
                <a:spcPts val="0"/>
              </a:spcBef>
              <a:buChar char="○"/>
              <a:defRPr sz="1200" b="0" i="0" u="none" strike="noStrike" cap="none">
                <a:solidFill>
                  <a:schemeClr val="dk1"/>
                </a:solidFill>
                <a:latin typeface="Calibri"/>
                <a:ea typeface="Calibri"/>
                <a:cs typeface="Calibri"/>
                <a:sym typeface="Calibri"/>
              </a:defRPr>
            </a:lvl8pPr>
            <a:lvl9pPr marL="3657600" marR="0" lvl="8" indent="0" algn="l" rtl="0">
              <a:spcBef>
                <a:spcPts val="0"/>
              </a:spcBef>
              <a:buChar char="■"/>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sr-Latn-BA" sz="1200" b="0" i="0" u="none" strike="noStrike" cap="none">
                <a:solidFill>
                  <a:schemeClr val="dk1"/>
                </a:solidFill>
                <a:latin typeface="Calibri"/>
                <a:ea typeface="Calibri"/>
                <a:cs typeface="Calibri"/>
                <a:sym typeface="Calibri"/>
              </a:rPr>
              <a:t>‹#›</a:t>
            </a:fld>
            <a:endParaRPr lang="sr-Latn-BA"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0237709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18" name="Shape 118"/>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7156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4995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572793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9492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6706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865561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621006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4352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961758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29388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5375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27" name="Shape 127"/>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39696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224378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36008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061773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676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61299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27204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53602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5034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5828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34" name="Shape 134"/>
          <p:cNvSpPr>
            <a:spLocks noGrp="1" noRot="1" noChangeAspect="1"/>
          </p:cNvSpPr>
          <p:nvPr>
            <p:ph type="sldImg" idx="2"/>
          </p:nvPr>
        </p:nvSpPr>
        <p:spPr>
          <a:xfrm>
            <a:off x="1371600" y="1143000"/>
            <a:ext cx="41148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21594949"/>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gif"/><Relationship Id="rId11" Type="http://schemas.openxmlformats.org/officeDocument/2006/relationships/image" Target="../media/image11.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1143000" y="1122362"/>
            <a:ext cx="6858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45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7" name="Shape 17"/>
          <p:cNvSpPr txBox="1">
            <a:spLocks noGrp="1"/>
          </p:cNvSpPr>
          <p:nvPr>
            <p:ph type="subTitle" idx="1"/>
          </p:nvPr>
        </p:nvSpPr>
        <p:spPr>
          <a:xfrm>
            <a:off x="1143000" y="3602037"/>
            <a:ext cx="6858000" cy="1655761"/>
          </a:xfrm>
          <a:prstGeom prst="rect">
            <a:avLst/>
          </a:prstGeom>
          <a:noFill/>
          <a:ln>
            <a:noFill/>
          </a:ln>
        </p:spPr>
        <p:txBody>
          <a:bodyPr lIns="91425" tIns="91425" rIns="91425" bIns="91425" anchor="t" anchorCtr="0"/>
          <a:lstStyle>
            <a:lvl1pPr marL="0" marR="0" lvl="0" indent="0" algn="ctr" rtl="0">
              <a:lnSpc>
                <a:spcPct val="90000"/>
              </a:lnSpc>
              <a:spcBef>
                <a:spcPts val="750"/>
              </a:spcBef>
              <a:buClr>
                <a:schemeClr val="dk1"/>
              </a:buClr>
              <a:buFont typeface="Arial"/>
              <a:buNone/>
              <a:defRPr sz="1800" b="0" i="0" u="none" strike="noStrike" cap="none">
                <a:solidFill>
                  <a:schemeClr val="dk1"/>
                </a:solidFill>
                <a:latin typeface="Calibri"/>
                <a:ea typeface="Calibri"/>
                <a:cs typeface="Calibri"/>
                <a:sym typeface="Calibri"/>
              </a:defRPr>
            </a:lvl1pPr>
            <a:lvl2pPr marL="342900" marR="0" lvl="1" indent="0" algn="ctr"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2pPr>
            <a:lvl3pPr marL="685800" marR="0" lvl="2" indent="0" algn="ctr" rtl="0">
              <a:lnSpc>
                <a:spcPct val="90000"/>
              </a:lnSpc>
              <a:spcBef>
                <a:spcPts val="375"/>
              </a:spcBef>
              <a:buClr>
                <a:schemeClr val="dk1"/>
              </a:buClr>
              <a:buFont typeface="Arial"/>
              <a:buNone/>
              <a:defRPr sz="1350" b="0" i="0" u="none" strike="noStrike" cap="none">
                <a:solidFill>
                  <a:schemeClr val="dk1"/>
                </a:solidFill>
                <a:latin typeface="Calibri"/>
                <a:ea typeface="Calibri"/>
                <a:cs typeface="Calibri"/>
                <a:sym typeface="Calibri"/>
              </a:defRPr>
            </a:lvl3pPr>
            <a:lvl4pPr marL="1028700" marR="0" lvl="3"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4pPr>
            <a:lvl5pPr marL="1371600" marR="0" lvl="4"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5pPr>
            <a:lvl6pPr marL="1714500" marR="0" lvl="5"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6pPr>
            <a:lvl7pPr marL="2057400" marR="0" lvl="6"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7pPr>
            <a:lvl8pPr marL="2400300" marR="0" lvl="7"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8pPr>
            <a:lvl9pPr marL="2743200" marR="0" lvl="8" indent="0" algn="ctr" rtl="0">
              <a:lnSpc>
                <a:spcPct val="90000"/>
              </a:lnSpc>
              <a:spcBef>
                <a:spcPts val="375"/>
              </a:spcBef>
              <a:buClr>
                <a:schemeClr val="dk1"/>
              </a:buClr>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18" name="Shape 1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9" name="Shape 1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pic>
        <p:nvPicPr>
          <p:cNvPr id="21" name="Shape 21"/>
          <p:cNvPicPr preferRelativeResize="0"/>
          <p:nvPr/>
        </p:nvPicPr>
        <p:blipFill rotWithShape="1">
          <a:blip r:embed="rId2">
            <a:alphaModFix/>
          </a:blip>
          <a:srcRect/>
          <a:stretch/>
        </p:blipFill>
        <p:spPr>
          <a:xfrm>
            <a:off x="6991350" y="103821"/>
            <a:ext cx="2076449" cy="469264"/>
          </a:xfrm>
          <a:prstGeom prst="rect">
            <a:avLst/>
          </a:prstGeom>
          <a:noFill/>
          <a:ln>
            <a:noFill/>
          </a:ln>
        </p:spPr>
      </p:pic>
      <p:grpSp>
        <p:nvGrpSpPr>
          <p:cNvPr id="22" name="Shape 22"/>
          <p:cNvGrpSpPr/>
          <p:nvPr/>
        </p:nvGrpSpPr>
        <p:grpSpPr>
          <a:xfrm>
            <a:off x="110183" y="5333998"/>
            <a:ext cx="8915400" cy="1469325"/>
            <a:chOff x="110183" y="5333998"/>
            <a:chExt cx="8915400" cy="1469325"/>
          </a:xfrm>
        </p:grpSpPr>
        <p:sp>
          <p:nvSpPr>
            <p:cNvPr id="23" name="Shape 23"/>
            <p:cNvSpPr/>
            <p:nvPr/>
          </p:nvSpPr>
          <p:spPr>
            <a:xfrm>
              <a:off x="110183" y="5333998"/>
              <a:ext cx="8915400" cy="1469325"/>
            </a:xfrm>
            <a:prstGeom prst="rect">
              <a:avLst/>
            </a:prstGeom>
            <a:solidFill>
              <a:srgbClr val="B3C0DF"/>
            </a:solidFill>
            <a:ln w="12700" cap="flat" cmpd="sng">
              <a:solidFill>
                <a:srgbClr val="002060"/>
              </a:solidFill>
              <a:prstDash val="solid"/>
              <a:miter lim="800000"/>
              <a:headEnd type="none" w="med" len="med"/>
              <a:tailEnd type="none" w="med" len="med"/>
            </a:ln>
          </p:spPr>
          <p:txBody>
            <a:bodyPr lIns="91425" tIns="45700" rIns="91425" bIns="45700" anchor="ctr" anchorCtr="0">
              <a:noAutofit/>
            </a:bodyPr>
            <a:lstStyle/>
            <a:p>
              <a:pPr marL="0" marR="0" lvl="0" indent="0" algn="ctr" rtl="0">
                <a:lnSpc>
                  <a:spcPct val="107000"/>
                </a:lnSpc>
                <a:spcBef>
                  <a:spcPts val="0"/>
                </a:spcBef>
                <a:spcAft>
                  <a:spcPts val="0"/>
                </a:spcAft>
                <a:buClr>
                  <a:srgbClr val="072B62"/>
                </a:buClr>
                <a:buSzPct val="25000"/>
                <a:buFont typeface="Calibri"/>
                <a:buNone/>
              </a:pPr>
              <a:r>
                <a:rPr lang="sr-Latn-BA" sz="1100" b="1" i="0" u="none" strike="noStrike" cap="none">
                  <a:solidFill>
                    <a:srgbClr val="072B62"/>
                  </a:solidFill>
                  <a:latin typeface="Calibri"/>
                  <a:ea typeface="Calibri"/>
                  <a:cs typeface="Calibri"/>
                  <a:sym typeface="Calibri"/>
                </a:rPr>
                <a:t>Project number: 573700-EPP-1-2016-1-PS-EPPKA2-CBHE-JP</a:t>
              </a: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just"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just" rtl="0">
                <a:lnSpc>
                  <a:spcPct val="107000"/>
                </a:lnSpc>
                <a:spcBef>
                  <a:spcPts val="0"/>
                </a:spcBef>
                <a:spcAft>
                  <a:spcPts val="0"/>
                </a:spcAft>
                <a:buClr>
                  <a:srgbClr val="072B62"/>
                </a:buClr>
                <a:buSzPct val="25000"/>
                <a:buFont typeface="Calibri"/>
                <a:buNone/>
              </a:pPr>
              <a:r>
                <a:rPr lang="sr-Latn-BA" sz="1100" b="1" i="0" u="none" strike="noStrike" cap="none">
                  <a:solidFill>
                    <a:srgbClr val="072B62"/>
                  </a:solidFill>
                  <a:latin typeface="Calibri"/>
                  <a:ea typeface="Calibri"/>
                  <a:cs typeface="Calibri"/>
                  <a:sym typeface="Calibri"/>
                </a:rPr>
                <a:t>This project has been co-funded with support from the European Commission. The European Commission support for the production of this publication does not constitute endorsement of the contents which reflects the views only of the authors, and the Commission cannot be held responsible for any use which may be made of the information contained therein.</a:t>
              </a:r>
            </a:p>
          </p:txBody>
        </p:sp>
        <p:grpSp>
          <p:nvGrpSpPr>
            <p:cNvPr id="24" name="Shape 24"/>
            <p:cNvGrpSpPr/>
            <p:nvPr/>
          </p:nvGrpSpPr>
          <p:grpSpPr>
            <a:xfrm>
              <a:off x="3310583" y="5648182"/>
              <a:ext cx="2514600" cy="420479"/>
              <a:chOff x="4098901" y="2586871"/>
              <a:chExt cx="4053182" cy="594359"/>
            </a:xfrm>
          </p:grpSpPr>
          <p:sp>
            <p:nvSpPr>
              <p:cNvPr id="25" name="Shape 25"/>
              <p:cNvSpPr/>
              <p:nvPr/>
            </p:nvSpPr>
            <p:spPr>
              <a:xfrm>
                <a:off x="4107000" y="2586871"/>
                <a:ext cx="4045084" cy="594359"/>
              </a:xfrm>
              <a:prstGeom prst="rect">
                <a:avLst/>
              </a:prstGeom>
              <a:solidFill>
                <a:srgbClr val="B3C0DF"/>
              </a:solidFill>
              <a:ln w="12700" cap="flat" cmpd="sng">
                <a:solidFill>
                  <a:srgbClr val="364A7D"/>
                </a:solidFill>
                <a:prstDash val="solid"/>
                <a:miter lim="800000"/>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26" name="Shape 26" descr="IUGaza"/>
              <p:cNvPicPr preferRelativeResize="0"/>
              <p:nvPr/>
            </p:nvPicPr>
            <p:blipFill rotWithShape="1">
              <a:blip r:embed="rId3">
                <a:alphaModFix/>
              </a:blip>
              <a:srcRect l="73611" b="-2704"/>
              <a:stretch/>
            </p:blipFill>
            <p:spPr>
              <a:xfrm>
                <a:off x="4098901" y="2712719"/>
                <a:ext cx="411480" cy="411480"/>
              </a:xfrm>
              <a:prstGeom prst="rect">
                <a:avLst/>
              </a:prstGeom>
              <a:noFill/>
              <a:ln>
                <a:noFill/>
              </a:ln>
            </p:spPr>
          </p:pic>
          <p:pic>
            <p:nvPicPr>
              <p:cNvPr id="27" name="Shape 27" descr="الرئيسية"/>
              <p:cNvPicPr preferRelativeResize="0"/>
              <p:nvPr/>
            </p:nvPicPr>
            <p:blipFill rotWithShape="1">
              <a:blip r:embed="rId4">
                <a:alphaModFix/>
              </a:blip>
              <a:srcRect/>
              <a:stretch/>
            </p:blipFill>
            <p:spPr>
              <a:xfrm>
                <a:off x="4513944" y="2633472"/>
                <a:ext cx="865810" cy="493775"/>
              </a:xfrm>
              <a:prstGeom prst="rect">
                <a:avLst/>
              </a:prstGeom>
              <a:noFill/>
              <a:ln>
                <a:noFill/>
              </a:ln>
            </p:spPr>
          </p:pic>
          <p:pic>
            <p:nvPicPr>
              <p:cNvPr id="28" name="Shape 28" descr="‪Image‬‏"/>
              <p:cNvPicPr preferRelativeResize="0"/>
              <p:nvPr/>
            </p:nvPicPr>
            <p:blipFill rotWithShape="1">
              <a:blip r:embed="rId5">
                <a:alphaModFix/>
              </a:blip>
              <a:srcRect/>
              <a:stretch/>
            </p:blipFill>
            <p:spPr>
              <a:xfrm>
                <a:off x="5455919" y="2715767"/>
                <a:ext cx="411480" cy="413583"/>
              </a:xfrm>
              <a:prstGeom prst="rect">
                <a:avLst/>
              </a:prstGeom>
              <a:noFill/>
              <a:ln>
                <a:noFill/>
              </a:ln>
            </p:spPr>
          </p:pic>
          <p:pic>
            <p:nvPicPr>
              <p:cNvPr id="29" name="Shape 29" descr="Technische Universität Wien"/>
              <p:cNvPicPr preferRelativeResize="0"/>
              <p:nvPr/>
            </p:nvPicPr>
            <p:blipFill rotWithShape="1">
              <a:blip r:embed="rId6">
                <a:alphaModFix/>
              </a:blip>
              <a:srcRect r="87684"/>
              <a:stretch/>
            </p:blipFill>
            <p:spPr>
              <a:xfrm>
                <a:off x="5913119" y="2715767"/>
                <a:ext cx="411480" cy="411480"/>
              </a:xfrm>
              <a:prstGeom prst="rect">
                <a:avLst/>
              </a:prstGeom>
              <a:noFill/>
              <a:ln>
                <a:noFill/>
              </a:ln>
            </p:spPr>
          </p:pic>
          <p:pic>
            <p:nvPicPr>
              <p:cNvPr id="30" name="Shape 30" descr="Università degli Studi di Parma"/>
              <p:cNvPicPr preferRelativeResize="0"/>
              <p:nvPr/>
            </p:nvPicPr>
            <p:blipFill rotWithShape="1">
              <a:blip r:embed="rId7">
                <a:alphaModFix/>
              </a:blip>
              <a:srcRect r="84834"/>
              <a:stretch/>
            </p:blipFill>
            <p:spPr>
              <a:xfrm>
                <a:off x="6370319" y="2715767"/>
                <a:ext cx="411480" cy="411480"/>
              </a:xfrm>
              <a:prstGeom prst="rect">
                <a:avLst/>
              </a:prstGeom>
              <a:solidFill>
                <a:schemeClr val="accent1"/>
              </a:solidFill>
              <a:ln>
                <a:noFill/>
              </a:ln>
            </p:spPr>
          </p:pic>
          <p:pic>
            <p:nvPicPr>
              <p:cNvPr id="31" name="Shape 31" descr="‪Image‬‏"/>
              <p:cNvPicPr preferRelativeResize="0"/>
              <p:nvPr/>
            </p:nvPicPr>
            <p:blipFill rotWithShape="1">
              <a:blip r:embed="rId8">
                <a:alphaModFix/>
              </a:blip>
              <a:srcRect/>
              <a:stretch/>
            </p:blipFill>
            <p:spPr>
              <a:xfrm>
                <a:off x="6827520" y="2715767"/>
                <a:ext cx="411480" cy="411480"/>
              </a:xfrm>
              <a:prstGeom prst="rect">
                <a:avLst/>
              </a:prstGeom>
              <a:noFill/>
              <a:ln>
                <a:noFill/>
              </a:ln>
            </p:spPr>
          </p:pic>
          <p:pic>
            <p:nvPicPr>
              <p:cNvPr id="32" name="Shape 32" descr="http://www.ptuk.edu.ps/images/logo.png"/>
              <p:cNvPicPr preferRelativeResize="0"/>
              <p:nvPr/>
            </p:nvPicPr>
            <p:blipFill rotWithShape="1">
              <a:blip r:embed="rId9">
                <a:alphaModFix/>
              </a:blip>
              <a:srcRect r="70615"/>
              <a:stretch/>
            </p:blipFill>
            <p:spPr>
              <a:xfrm>
                <a:off x="7696200" y="2715767"/>
                <a:ext cx="411480" cy="411480"/>
              </a:xfrm>
              <a:prstGeom prst="rect">
                <a:avLst/>
              </a:prstGeom>
              <a:noFill/>
              <a:ln>
                <a:noFill/>
              </a:ln>
            </p:spPr>
          </p:pic>
          <p:pic>
            <p:nvPicPr>
              <p:cNvPr id="33" name="Shape 33" descr="University of Glasgow logo"/>
              <p:cNvPicPr preferRelativeResize="0"/>
              <p:nvPr/>
            </p:nvPicPr>
            <p:blipFill rotWithShape="1">
              <a:blip r:embed="rId10">
                <a:alphaModFix/>
              </a:blip>
              <a:srcRect t="-1" r="73449" b="1341"/>
              <a:stretch/>
            </p:blipFill>
            <p:spPr>
              <a:xfrm>
                <a:off x="7239000" y="2715767"/>
                <a:ext cx="411480" cy="411480"/>
              </a:xfrm>
              <a:prstGeom prst="rect">
                <a:avLst/>
              </a:prstGeom>
              <a:noFill/>
              <a:ln>
                <a:noFill/>
              </a:ln>
            </p:spPr>
          </p:pic>
        </p:grpSp>
      </p:grpSp>
      <p:cxnSp>
        <p:nvCxnSpPr>
          <p:cNvPr id="34" name="Shape 34"/>
          <p:cNvCxnSpPr/>
          <p:nvPr/>
        </p:nvCxnSpPr>
        <p:spPr>
          <a:xfrm>
            <a:off x="0" y="1219200"/>
            <a:ext cx="9144000" cy="0"/>
          </a:xfrm>
          <a:prstGeom prst="straightConnector1">
            <a:avLst/>
          </a:prstGeom>
          <a:noFill/>
          <a:ln w="25400" cap="flat" cmpd="sng">
            <a:solidFill>
              <a:srgbClr val="002060"/>
            </a:solidFill>
            <a:prstDash val="solid"/>
            <a:miter lim="800000"/>
            <a:headEnd type="none" w="med" len="med"/>
            <a:tailEnd type="none" w="med" len="med"/>
          </a:ln>
        </p:spPr>
      </p:cxnSp>
      <p:pic>
        <p:nvPicPr>
          <p:cNvPr id="35" name="Shape 35"/>
          <p:cNvPicPr preferRelativeResize="0"/>
          <p:nvPr/>
        </p:nvPicPr>
        <p:blipFill rotWithShape="1">
          <a:blip r:embed="rId11">
            <a:alphaModFix/>
          </a:blip>
          <a:srcRect/>
          <a:stretch/>
        </p:blipFill>
        <p:spPr>
          <a:xfrm>
            <a:off x="685462" y="533400"/>
            <a:ext cx="7773073" cy="652329"/>
          </a:xfrm>
          <a:prstGeom prst="rect">
            <a:avLst/>
          </a:prstGeom>
          <a:noFill/>
          <a:ln>
            <a:noFill/>
          </a:ln>
        </p:spPr>
      </p:pic>
      <p:pic>
        <p:nvPicPr>
          <p:cNvPr id="36" name="Shape 36"/>
          <p:cNvPicPr preferRelativeResize="0"/>
          <p:nvPr/>
        </p:nvPicPr>
        <p:blipFill rotWithShape="1">
          <a:blip r:embed="rId12">
            <a:alphaModFix/>
          </a:blip>
          <a:srcRect/>
          <a:stretch/>
        </p:blipFill>
        <p:spPr>
          <a:xfrm>
            <a:off x="3657600" y="0"/>
            <a:ext cx="1894839" cy="628649"/>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06" name="Shape 106"/>
          <p:cNvSpPr txBox="1">
            <a:spLocks noGrp="1"/>
          </p:cNvSpPr>
          <p:nvPr>
            <p:ph type="body" idx="1"/>
          </p:nvPr>
        </p:nvSpPr>
        <p:spPr>
          <a:xfrm rot="5400000">
            <a:off x="2396330" y="57943"/>
            <a:ext cx="4351338" cy="7886700"/>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9" name="Shape 109"/>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rot="5400000">
            <a:off x="4623593" y="2285206"/>
            <a:ext cx="5811838" cy="1971675"/>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2" name="Shape 112"/>
          <p:cNvSpPr txBox="1">
            <a:spLocks noGrp="1"/>
          </p:cNvSpPr>
          <p:nvPr>
            <p:ph type="body" idx="1"/>
          </p:nvPr>
        </p:nvSpPr>
        <p:spPr>
          <a:xfrm rot="5400000">
            <a:off x="623093" y="370681"/>
            <a:ext cx="5811838" cy="5800725"/>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15" name="Shape 115"/>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39" name="Shape 39"/>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pic>
        <p:nvPicPr>
          <p:cNvPr id="42" name="Shape 42"/>
          <p:cNvPicPr preferRelativeResize="0"/>
          <p:nvPr/>
        </p:nvPicPr>
        <p:blipFill rotWithShape="1">
          <a:blip r:embed="rId2">
            <a:alphaModFix/>
          </a:blip>
          <a:srcRect/>
          <a:stretch/>
        </p:blipFill>
        <p:spPr>
          <a:xfrm>
            <a:off x="6991350" y="103821"/>
            <a:ext cx="2076449" cy="469264"/>
          </a:xfrm>
          <a:prstGeom prst="rect">
            <a:avLst/>
          </a:prstGeom>
          <a:noFill/>
          <a:ln>
            <a:noFill/>
          </a:ln>
        </p:spPr>
      </p:pic>
      <p:grpSp>
        <p:nvGrpSpPr>
          <p:cNvPr id="43" name="Shape 43"/>
          <p:cNvGrpSpPr/>
          <p:nvPr/>
        </p:nvGrpSpPr>
        <p:grpSpPr>
          <a:xfrm>
            <a:off x="114300" y="6258132"/>
            <a:ext cx="8915400" cy="569966"/>
            <a:chOff x="114300" y="6258132"/>
            <a:chExt cx="8915400" cy="569966"/>
          </a:xfrm>
        </p:grpSpPr>
        <p:sp>
          <p:nvSpPr>
            <p:cNvPr id="44" name="Shape 44"/>
            <p:cNvSpPr/>
            <p:nvPr/>
          </p:nvSpPr>
          <p:spPr>
            <a:xfrm>
              <a:off x="114300" y="6258132"/>
              <a:ext cx="8915400" cy="569966"/>
            </a:xfrm>
            <a:prstGeom prst="rect">
              <a:avLst/>
            </a:prstGeom>
            <a:solidFill>
              <a:srgbClr val="B3C0DF"/>
            </a:solidFill>
            <a:ln w="12700" cap="flat" cmpd="sng">
              <a:solidFill>
                <a:srgbClr val="002060"/>
              </a:solidFill>
              <a:prstDash val="solid"/>
              <a:miter lim="800000"/>
              <a:headEnd type="none" w="med" len="med"/>
              <a:tailEnd type="none" w="med" len="med"/>
            </a:ln>
          </p:spPr>
          <p:txBody>
            <a:bodyPr lIns="91425" tIns="45700" rIns="91425" bIns="45700" anchor="ctr" anchorCtr="0">
              <a:noAutofit/>
            </a:bodyPr>
            <a:lstStyle/>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ctr" rtl="0">
                <a:lnSpc>
                  <a:spcPct val="107000"/>
                </a:lnSpc>
                <a:spcBef>
                  <a:spcPts val="0"/>
                </a:spcBef>
                <a:spcAft>
                  <a:spcPts val="0"/>
                </a:spcAft>
                <a:buClr>
                  <a:srgbClr val="072B62"/>
                </a:buClr>
                <a:buSzPct val="25000"/>
                <a:buFont typeface="Calibri"/>
                <a:buNone/>
              </a:pPr>
              <a:r>
                <a:rPr lang="sr-Latn-BA" sz="1100" b="1" i="0" u="none" strike="noStrike" cap="none">
                  <a:solidFill>
                    <a:srgbClr val="072B62"/>
                  </a:solidFill>
                  <a:latin typeface="Calibri"/>
                  <a:ea typeface="Calibri"/>
                  <a:cs typeface="Calibri"/>
                  <a:sym typeface="Calibri"/>
                </a:rPr>
                <a:t>Project number: 573700-EPP-1-2016-1-PS-EPPKA2-CBHE-JP</a:t>
              </a: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ctr"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a:p>
              <a:pPr marL="0" marR="0" lvl="0" indent="0" algn="just" rtl="0">
                <a:lnSpc>
                  <a:spcPct val="107000"/>
                </a:lnSpc>
                <a:spcBef>
                  <a:spcPts val="0"/>
                </a:spcBef>
                <a:spcAft>
                  <a:spcPts val="0"/>
                </a:spcAft>
                <a:buClr>
                  <a:schemeClr val="lt1"/>
                </a:buClr>
                <a:buFont typeface="Calibri"/>
                <a:buNone/>
              </a:pPr>
              <a:endParaRPr sz="1100" b="1" i="0" u="none" strike="noStrike" cap="none">
                <a:solidFill>
                  <a:srgbClr val="072B62"/>
                </a:solidFill>
                <a:latin typeface="Calibri"/>
                <a:ea typeface="Calibri"/>
                <a:cs typeface="Calibri"/>
                <a:sym typeface="Calibri"/>
              </a:endParaRPr>
            </a:p>
          </p:txBody>
        </p:sp>
        <p:grpSp>
          <p:nvGrpSpPr>
            <p:cNvPr id="45" name="Shape 45"/>
            <p:cNvGrpSpPr/>
            <p:nvPr/>
          </p:nvGrpSpPr>
          <p:grpSpPr>
            <a:xfrm>
              <a:off x="3373779" y="6459538"/>
              <a:ext cx="2400300" cy="360154"/>
              <a:chOff x="4098901" y="2586871"/>
              <a:chExt cx="4053182" cy="594359"/>
            </a:xfrm>
          </p:grpSpPr>
          <p:sp>
            <p:nvSpPr>
              <p:cNvPr id="46" name="Shape 46"/>
              <p:cNvSpPr/>
              <p:nvPr/>
            </p:nvSpPr>
            <p:spPr>
              <a:xfrm>
                <a:off x="4107000" y="2586871"/>
                <a:ext cx="4045084" cy="594359"/>
              </a:xfrm>
              <a:prstGeom prst="rect">
                <a:avLst/>
              </a:prstGeom>
              <a:solidFill>
                <a:srgbClr val="B3C0DF"/>
              </a:solidFill>
              <a:ln w="12700" cap="flat" cmpd="sng">
                <a:solidFill>
                  <a:srgbClr val="364A7D"/>
                </a:solidFill>
                <a:prstDash val="solid"/>
                <a:miter lim="800000"/>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pic>
            <p:nvPicPr>
              <p:cNvPr id="47" name="Shape 47" descr="IUGaza"/>
              <p:cNvPicPr preferRelativeResize="0"/>
              <p:nvPr/>
            </p:nvPicPr>
            <p:blipFill rotWithShape="1">
              <a:blip r:embed="rId3">
                <a:alphaModFix/>
              </a:blip>
              <a:srcRect l="73611" b="-2704"/>
              <a:stretch/>
            </p:blipFill>
            <p:spPr>
              <a:xfrm>
                <a:off x="4098901" y="2712719"/>
                <a:ext cx="411480" cy="411480"/>
              </a:xfrm>
              <a:prstGeom prst="rect">
                <a:avLst/>
              </a:prstGeom>
              <a:noFill/>
              <a:ln>
                <a:noFill/>
              </a:ln>
            </p:spPr>
          </p:pic>
          <p:pic>
            <p:nvPicPr>
              <p:cNvPr id="48" name="Shape 48" descr="الرئيسية"/>
              <p:cNvPicPr preferRelativeResize="0"/>
              <p:nvPr/>
            </p:nvPicPr>
            <p:blipFill rotWithShape="1">
              <a:blip r:embed="rId4">
                <a:alphaModFix/>
              </a:blip>
              <a:srcRect/>
              <a:stretch/>
            </p:blipFill>
            <p:spPr>
              <a:xfrm>
                <a:off x="4513944" y="2633472"/>
                <a:ext cx="865810" cy="493775"/>
              </a:xfrm>
              <a:prstGeom prst="rect">
                <a:avLst/>
              </a:prstGeom>
              <a:noFill/>
              <a:ln>
                <a:noFill/>
              </a:ln>
            </p:spPr>
          </p:pic>
          <p:pic>
            <p:nvPicPr>
              <p:cNvPr id="49" name="Shape 49" descr="‪Image‬‏"/>
              <p:cNvPicPr preferRelativeResize="0"/>
              <p:nvPr/>
            </p:nvPicPr>
            <p:blipFill rotWithShape="1">
              <a:blip r:embed="rId5">
                <a:alphaModFix/>
              </a:blip>
              <a:srcRect/>
              <a:stretch/>
            </p:blipFill>
            <p:spPr>
              <a:xfrm>
                <a:off x="5455919" y="2715767"/>
                <a:ext cx="411480" cy="413583"/>
              </a:xfrm>
              <a:prstGeom prst="rect">
                <a:avLst/>
              </a:prstGeom>
              <a:noFill/>
              <a:ln>
                <a:noFill/>
              </a:ln>
            </p:spPr>
          </p:pic>
          <p:pic>
            <p:nvPicPr>
              <p:cNvPr id="50" name="Shape 50" descr="Technische Universität Wien"/>
              <p:cNvPicPr preferRelativeResize="0"/>
              <p:nvPr/>
            </p:nvPicPr>
            <p:blipFill rotWithShape="1">
              <a:blip r:embed="rId6">
                <a:alphaModFix/>
              </a:blip>
              <a:srcRect r="87684"/>
              <a:stretch/>
            </p:blipFill>
            <p:spPr>
              <a:xfrm>
                <a:off x="5913119" y="2715767"/>
                <a:ext cx="411480" cy="411480"/>
              </a:xfrm>
              <a:prstGeom prst="rect">
                <a:avLst/>
              </a:prstGeom>
              <a:noFill/>
              <a:ln>
                <a:noFill/>
              </a:ln>
            </p:spPr>
          </p:pic>
          <p:pic>
            <p:nvPicPr>
              <p:cNvPr id="51" name="Shape 51" descr="Università degli Studi di Parma"/>
              <p:cNvPicPr preferRelativeResize="0"/>
              <p:nvPr/>
            </p:nvPicPr>
            <p:blipFill rotWithShape="1">
              <a:blip r:embed="rId7">
                <a:alphaModFix/>
              </a:blip>
              <a:srcRect r="84834"/>
              <a:stretch/>
            </p:blipFill>
            <p:spPr>
              <a:xfrm>
                <a:off x="6370319" y="2715767"/>
                <a:ext cx="411480" cy="411480"/>
              </a:xfrm>
              <a:prstGeom prst="rect">
                <a:avLst/>
              </a:prstGeom>
              <a:solidFill>
                <a:schemeClr val="accent1"/>
              </a:solidFill>
              <a:ln>
                <a:noFill/>
              </a:ln>
            </p:spPr>
          </p:pic>
          <p:pic>
            <p:nvPicPr>
              <p:cNvPr id="52" name="Shape 52" descr="‪Image‬‏"/>
              <p:cNvPicPr preferRelativeResize="0"/>
              <p:nvPr/>
            </p:nvPicPr>
            <p:blipFill rotWithShape="1">
              <a:blip r:embed="rId8">
                <a:alphaModFix/>
              </a:blip>
              <a:srcRect/>
              <a:stretch/>
            </p:blipFill>
            <p:spPr>
              <a:xfrm>
                <a:off x="6827520" y="2715767"/>
                <a:ext cx="411480" cy="411480"/>
              </a:xfrm>
              <a:prstGeom prst="rect">
                <a:avLst/>
              </a:prstGeom>
              <a:noFill/>
              <a:ln>
                <a:noFill/>
              </a:ln>
            </p:spPr>
          </p:pic>
          <p:pic>
            <p:nvPicPr>
              <p:cNvPr id="53" name="Shape 53" descr="http://www.ptuk.edu.ps/images/logo.png"/>
              <p:cNvPicPr preferRelativeResize="0"/>
              <p:nvPr/>
            </p:nvPicPr>
            <p:blipFill rotWithShape="1">
              <a:blip r:embed="rId9">
                <a:alphaModFix/>
              </a:blip>
              <a:srcRect r="70615"/>
              <a:stretch/>
            </p:blipFill>
            <p:spPr>
              <a:xfrm>
                <a:off x="7696200" y="2715767"/>
                <a:ext cx="411480" cy="411480"/>
              </a:xfrm>
              <a:prstGeom prst="rect">
                <a:avLst/>
              </a:prstGeom>
              <a:noFill/>
              <a:ln>
                <a:noFill/>
              </a:ln>
            </p:spPr>
          </p:pic>
          <p:pic>
            <p:nvPicPr>
              <p:cNvPr id="54" name="Shape 54" descr="University of Glasgow logo"/>
              <p:cNvPicPr preferRelativeResize="0"/>
              <p:nvPr/>
            </p:nvPicPr>
            <p:blipFill rotWithShape="1">
              <a:blip r:embed="rId10">
                <a:alphaModFix/>
              </a:blip>
              <a:srcRect t="-1" r="73449" b="1341"/>
              <a:stretch/>
            </p:blipFill>
            <p:spPr>
              <a:xfrm>
                <a:off x="7239000" y="2715767"/>
                <a:ext cx="411480" cy="411480"/>
              </a:xfrm>
              <a:prstGeom prst="rect">
                <a:avLst/>
              </a:prstGeom>
              <a:noFill/>
              <a:ln>
                <a:noFill/>
              </a:ln>
            </p:spPr>
          </p:pic>
        </p:grpSp>
      </p:grpSp>
      <p:sp>
        <p:nvSpPr>
          <p:cNvPr id="55" name="Shape 55"/>
          <p:cNvSpPr txBox="1"/>
          <p:nvPr/>
        </p:nvSpPr>
        <p:spPr>
          <a:xfrm>
            <a:off x="1981200" y="165102"/>
            <a:ext cx="5562600" cy="380998"/>
          </a:xfrm>
          <a:prstGeom prst="rect">
            <a:avLst/>
          </a:prstGeom>
          <a:noFill/>
          <a:ln>
            <a:noFill/>
          </a:ln>
        </p:spPr>
        <p:txBody>
          <a:bodyPr lIns="91425" tIns="45700" rIns="91425" bIns="45700" anchor="ctr" anchorCtr="0">
            <a:noAutofit/>
          </a:bodyPr>
          <a:lstStyle/>
          <a:p>
            <a:pPr marL="0" marR="0" lvl="0" indent="0" algn="ctr" rtl="0">
              <a:spcBef>
                <a:spcPts val="0"/>
              </a:spcBef>
              <a:buClr>
                <a:srgbClr val="002060"/>
              </a:buClr>
              <a:buSzPct val="25000"/>
              <a:buFont typeface="Book Antiqua"/>
              <a:buNone/>
            </a:pPr>
            <a:r>
              <a:rPr lang="sr-Latn-BA" sz="1400" b="0" i="0" u="none" strike="noStrike" cap="none">
                <a:solidFill>
                  <a:srgbClr val="002060"/>
                </a:solidFill>
                <a:latin typeface="Book Antiqua"/>
                <a:ea typeface="Book Antiqua"/>
                <a:cs typeface="Book Antiqua"/>
                <a:sym typeface="Book Antiqua"/>
              </a:rPr>
              <a:t>Research Output Management in PS Higher Education</a:t>
            </a:r>
          </a:p>
        </p:txBody>
      </p:sp>
      <p:cxnSp>
        <p:nvCxnSpPr>
          <p:cNvPr id="56" name="Shape 56"/>
          <p:cNvCxnSpPr/>
          <p:nvPr/>
        </p:nvCxnSpPr>
        <p:spPr>
          <a:xfrm>
            <a:off x="0" y="723900"/>
            <a:ext cx="9144000" cy="0"/>
          </a:xfrm>
          <a:prstGeom prst="straightConnector1">
            <a:avLst/>
          </a:prstGeom>
          <a:noFill/>
          <a:ln w="25400" cap="flat" cmpd="sng">
            <a:solidFill>
              <a:srgbClr val="002060"/>
            </a:solidFill>
            <a:prstDash val="solid"/>
            <a:miter lim="800000"/>
            <a:headEnd type="none" w="med" len="med"/>
            <a:tailEnd type="none" w="med" len="med"/>
          </a:ln>
        </p:spPr>
      </p:cxnSp>
      <p:pic>
        <p:nvPicPr>
          <p:cNvPr id="57" name="Shape 57"/>
          <p:cNvPicPr preferRelativeResize="0"/>
          <p:nvPr/>
        </p:nvPicPr>
        <p:blipFill rotWithShape="1">
          <a:blip r:embed="rId11">
            <a:alphaModFix/>
          </a:blip>
          <a:srcRect/>
          <a:stretch/>
        </p:blipFill>
        <p:spPr>
          <a:xfrm>
            <a:off x="0" y="0"/>
            <a:ext cx="1743075" cy="495299"/>
          </a:xfrm>
          <a:prstGeom prst="rect">
            <a:avLst/>
          </a:prstGeom>
          <a:noFill/>
          <a:ln>
            <a:noFill/>
          </a:ln>
        </p:spPr>
      </p:pic>
      <p:sp>
        <p:nvSpPr>
          <p:cNvPr id="58" name="Shape 5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a:t>
            </a:fld>
            <a:endParaRPr lang="sr-Latn-BA" sz="1000" b="0" i="0" u="none" strike="noStrike" cap="none">
              <a:solidFill>
                <a:srgbClr val="002060"/>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623887" y="1709739"/>
            <a:ext cx="7886700" cy="2852737"/>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45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1" name="Shape 61"/>
          <p:cNvSpPr txBox="1">
            <a:spLocks noGrp="1"/>
          </p:cNvSpPr>
          <p:nvPr>
            <p:ph type="body" idx="1"/>
          </p:nvPr>
        </p:nvSpPr>
        <p:spPr>
          <a:xfrm>
            <a:off x="623887" y="4589464"/>
            <a:ext cx="7886700" cy="1500187"/>
          </a:xfrm>
          <a:prstGeom prst="rect">
            <a:avLst/>
          </a:prstGeom>
          <a:noFill/>
          <a:ln>
            <a:noFill/>
          </a:ln>
        </p:spPr>
        <p:txBody>
          <a:bodyPr lIns="91425" tIns="91425" rIns="91425" bIns="91425" anchor="t" anchorCtr="0"/>
          <a:lstStyle>
            <a:lvl1pPr marL="0" marR="0" lvl="0" indent="0" algn="l" rtl="0">
              <a:lnSpc>
                <a:spcPct val="90000"/>
              </a:lnSpc>
              <a:spcBef>
                <a:spcPts val="750"/>
              </a:spcBef>
              <a:buClr>
                <a:srgbClr val="888888"/>
              </a:buClr>
              <a:buFont typeface="Arial"/>
              <a:buNone/>
              <a:defRPr sz="1800" b="0" i="0" u="none" strike="noStrike" cap="none">
                <a:solidFill>
                  <a:srgbClr val="888888"/>
                </a:solidFill>
                <a:latin typeface="Calibri"/>
                <a:ea typeface="Calibri"/>
                <a:cs typeface="Calibri"/>
                <a:sym typeface="Calibri"/>
              </a:defRPr>
            </a:lvl1pPr>
            <a:lvl2pPr marL="342900" marR="0" lvl="1" indent="0" algn="l" rtl="0">
              <a:lnSpc>
                <a:spcPct val="90000"/>
              </a:lnSpc>
              <a:spcBef>
                <a:spcPts val="375"/>
              </a:spcBef>
              <a:buClr>
                <a:srgbClr val="888888"/>
              </a:buClr>
              <a:buFont typeface="Arial"/>
              <a:buNone/>
              <a:defRPr sz="1500" b="0" i="0" u="none" strike="noStrike" cap="none">
                <a:solidFill>
                  <a:srgbClr val="888888"/>
                </a:solidFill>
                <a:latin typeface="Calibri"/>
                <a:ea typeface="Calibri"/>
                <a:cs typeface="Calibri"/>
                <a:sym typeface="Calibri"/>
              </a:defRPr>
            </a:lvl2pPr>
            <a:lvl3pPr marL="685800" marR="0" lvl="2" indent="0" algn="l" rtl="0">
              <a:lnSpc>
                <a:spcPct val="90000"/>
              </a:lnSpc>
              <a:spcBef>
                <a:spcPts val="375"/>
              </a:spcBef>
              <a:buClr>
                <a:srgbClr val="888888"/>
              </a:buClr>
              <a:buFont typeface="Arial"/>
              <a:buNone/>
              <a:defRPr sz="1350" b="0" i="0" u="none" strike="noStrike" cap="none">
                <a:solidFill>
                  <a:srgbClr val="888888"/>
                </a:solidFill>
                <a:latin typeface="Calibri"/>
                <a:ea typeface="Calibri"/>
                <a:cs typeface="Calibri"/>
                <a:sym typeface="Calibri"/>
              </a:defRPr>
            </a:lvl3pPr>
            <a:lvl4pPr marL="1028700" marR="0" lvl="3"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4pPr>
            <a:lvl5pPr marL="1371600" marR="0" lvl="4"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5pPr>
            <a:lvl6pPr marL="1714500" marR="0" lvl="5"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6pPr>
            <a:lvl7pPr marL="2057400" marR="0" lvl="6"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7pPr>
            <a:lvl8pPr marL="2400300" marR="0" lvl="7"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8pPr>
            <a:lvl9pPr marL="2743200" marR="0" lvl="8" indent="0" algn="l" rtl="0">
              <a:lnSpc>
                <a:spcPct val="90000"/>
              </a:lnSpc>
              <a:spcBef>
                <a:spcPts val="375"/>
              </a:spcBef>
              <a:buClr>
                <a:srgbClr val="888888"/>
              </a:buClr>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62" name="Shape 62"/>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3" name="Shape 63"/>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64" name="Shape 64"/>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67" name="Shape 67"/>
          <p:cNvSpPr txBox="1">
            <a:spLocks noGrp="1"/>
          </p:cNvSpPr>
          <p:nvPr>
            <p:ph type="body" idx="1"/>
          </p:nvPr>
        </p:nvSpPr>
        <p:spPr>
          <a:xfrm>
            <a:off x="628650" y="1825625"/>
            <a:ext cx="38862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8" name="Shape 68"/>
          <p:cNvSpPr txBox="1">
            <a:spLocks noGrp="1"/>
          </p:cNvSpPr>
          <p:nvPr>
            <p:ph type="body" idx="2"/>
          </p:nvPr>
        </p:nvSpPr>
        <p:spPr>
          <a:xfrm>
            <a:off x="4629150" y="1825625"/>
            <a:ext cx="38862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69" name="Shape 69"/>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0" name="Shape 70"/>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1" name="Shape 71"/>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72"/>
        <p:cNvGrpSpPr/>
        <p:nvPr/>
      </p:nvGrpSpPr>
      <p:grpSpPr>
        <a:xfrm>
          <a:off x="0" y="0"/>
          <a:ext cx="0" cy="0"/>
          <a:chOff x="0" y="0"/>
          <a:chExt cx="0" cy="0"/>
        </a:xfrm>
      </p:grpSpPr>
      <p:sp>
        <p:nvSpPr>
          <p:cNvPr id="73" name="Shape 73"/>
          <p:cNvSpPr txBox="1">
            <a:spLocks noGrp="1"/>
          </p:cNvSpPr>
          <p:nvPr>
            <p:ph type="title"/>
          </p:nvPr>
        </p:nvSpPr>
        <p:spPr>
          <a:xfrm>
            <a:off x="629841"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74" name="Shape 74"/>
          <p:cNvSpPr txBox="1">
            <a:spLocks noGrp="1"/>
          </p:cNvSpPr>
          <p:nvPr>
            <p:ph type="body" idx="1"/>
          </p:nvPr>
        </p:nvSpPr>
        <p:spPr>
          <a:xfrm>
            <a:off x="629841" y="1681163"/>
            <a:ext cx="3868340" cy="823912"/>
          </a:xfrm>
          <a:prstGeom prst="rect">
            <a:avLst/>
          </a:prstGeom>
          <a:noFill/>
          <a:ln>
            <a:noFill/>
          </a:ln>
        </p:spPr>
        <p:txBody>
          <a:bodyPr lIns="91425" tIns="91425" rIns="91425" bIns="91425" anchor="b" anchorCtr="0"/>
          <a:lstStyle>
            <a:lvl1pPr marL="0" marR="0" lvl="0" indent="0" algn="l" rtl="0">
              <a:lnSpc>
                <a:spcPct val="90000"/>
              </a:lnSpc>
              <a:spcBef>
                <a:spcPts val="750"/>
              </a:spcBef>
              <a:buClr>
                <a:schemeClr val="dk1"/>
              </a:buClr>
              <a:buFont typeface="Arial"/>
              <a:buNone/>
              <a:defRPr sz="1800" b="1"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500" b="1"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1350" b="1"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2"/>
          </p:nvPr>
        </p:nvSpPr>
        <p:spPr>
          <a:xfrm>
            <a:off x="629841" y="2505075"/>
            <a:ext cx="3868340" cy="368458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6" name="Shape 76"/>
          <p:cNvSpPr txBox="1">
            <a:spLocks noGrp="1"/>
          </p:cNvSpPr>
          <p:nvPr>
            <p:ph type="body" idx="3"/>
          </p:nvPr>
        </p:nvSpPr>
        <p:spPr>
          <a:xfrm>
            <a:off x="4629150" y="1681163"/>
            <a:ext cx="3887390" cy="823912"/>
          </a:xfrm>
          <a:prstGeom prst="rect">
            <a:avLst/>
          </a:prstGeom>
          <a:noFill/>
          <a:ln>
            <a:noFill/>
          </a:ln>
        </p:spPr>
        <p:txBody>
          <a:bodyPr lIns="91425" tIns="91425" rIns="91425" bIns="91425" anchor="b" anchorCtr="0"/>
          <a:lstStyle>
            <a:lvl1pPr marL="0" marR="0" lvl="0" indent="0" algn="l" rtl="0">
              <a:lnSpc>
                <a:spcPct val="90000"/>
              </a:lnSpc>
              <a:spcBef>
                <a:spcPts val="750"/>
              </a:spcBef>
              <a:buClr>
                <a:schemeClr val="dk1"/>
              </a:buClr>
              <a:buFont typeface="Arial"/>
              <a:buNone/>
              <a:defRPr sz="1800" b="1"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500" b="1"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1350" b="1"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4"/>
          </p:nvPr>
        </p:nvSpPr>
        <p:spPr>
          <a:xfrm>
            <a:off x="4629150" y="2505075"/>
            <a:ext cx="3887390" cy="368458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83" name="Shape 83"/>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6"/>
        <p:cNvGrpSpPr/>
        <p:nvPr/>
      </p:nvGrpSpPr>
      <p:grpSpPr>
        <a:xfrm>
          <a:off x="0" y="0"/>
          <a:ext cx="0" cy="0"/>
          <a:chOff x="0" y="0"/>
          <a:chExt cx="0" cy="0"/>
        </a:xfrm>
      </p:grpSpPr>
      <p:sp>
        <p:nvSpPr>
          <p:cNvPr id="87" name="Shape 87"/>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629841" y="457200"/>
            <a:ext cx="2949178"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2" name="Shape 92"/>
          <p:cNvSpPr txBox="1">
            <a:spLocks noGrp="1"/>
          </p:cNvSpPr>
          <p:nvPr>
            <p:ph type="body" idx="1"/>
          </p:nvPr>
        </p:nvSpPr>
        <p:spPr>
          <a:xfrm>
            <a:off x="3887391" y="987425"/>
            <a:ext cx="4629150" cy="4873624"/>
          </a:xfrm>
          <a:prstGeom prst="rect">
            <a:avLst/>
          </a:prstGeom>
          <a:noFill/>
          <a:ln>
            <a:noFill/>
          </a:ln>
        </p:spPr>
        <p:txBody>
          <a:bodyPr lIns="91425" tIns="91425" rIns="91425" bIns="91425" anchor="t" anchorCtr="0"/>
          <a:lstStyle>
            <a:lvl1pPr marL="171450" marR="0" lvl="0" indent="-19050" algn="l" rtl="0">
              <a:lnSpc>
                <a:spcPct val="90000"/>
              </a:lnSpc>
              <a:spcBef>
                <a:spcPts val="75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514350" marR="0" lvl="1" indent="-38100" algn="l" rtl="0">
              <a:lnSpc>
                <a:spcPct val="90000"/>
              </a:lnSpc>
              <a:spcBef>
                <a:spcPts val="375"/>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2pPr>
            <a:lvl3pPr marL="857250" marR="0" lvl="2"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200150" marR="0" lvl="3"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4pPr>
            <a:lvl5pPr marL="1543050" marR="0" lvl="4"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5pPr>
            <a:lvl6pPr marL="1885950" marR="0" lvl="5"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6pPr>
            <a:lvl7pPr marL="2228850" marR="0" lvl="6"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7pPr>
            <a:lvl8pPr marL="2571750" marR="0" lvl="7"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8pPr>
            <a:lvl9pPr marL="2914650" marR="0" lvl="8"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body" idx="2"/>
          </p:nvPr>
        </p:nvSpPr>
        <p:spPr>
          <a:xfrm>
            <a:off x="629841" y="2057400"/>
            <a:ext cx="2949178" cy="3811588"/>
          </a:xfrm>
          <a:prstGeom prst="rect">
            <a:avLst/>
          </a:prstGeom>
          <a:noFill/>
          <a:ln>
            <a:noFill/>
          </a:ln>
        </p:spPr>
        <p:txBody>
          <a:bodyPr lIns="91425" tIns="91425" rIns="91425" bIns="91425" anchor="t" anchorCtr="0"/>
          <a:lstStyle>
            <a:lvl1pPr marL="0" marR="0" lvl="0" indent="0" algn="l" rtl="0">
              <a:lnSpc>
                <a:spcPct val="90000"/>
              </a:lnSpc>
              <a:spcBef>
                <a:spcPts val="750"/>
              </a:spcBef>
              <a:buClr>
                <a:schemeClr val="dk1"/>
              </a:buClr>
              <a:buFont typeface="Arial"/>
              <a:buNone/>
              <a:defRPr sz="1200" b="0"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050" b="0"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9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5" name="Shape 95"/>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97"/>
        <p:cNvGrpSpPr/>
        <p:nvPr/>
      </p:nvGrpSpPr>
      <p:grpSpPr>
        <a:xfrm>
          <a:off x="0" y="0"/>
          <a:ext cx="0" cy="0"/>
          <a:chOff x="0" y="0"/>
          <a:chExt cx="0" cy="0"/>
        </a:xfrm>
      </p:grpSpPr>
      <p:sp>
        <p:nvSpPr>
          <p:cNvPr id="98" name="Shape 98"/>
          <p:cNvSpPr txBox="1">
            <a:spLocks noGrp="1"/>
          </p:cNvSpPr>
          <p:nvPr>
            <p:ph type="title"/>
          </p:nvPr>
        </p:nvSpPr>
        <p:spPr>
          <a:xfrm>
            <a:off x="629841" y="457200"/>
            <a:ext cx="2949178" cy="1600199"/>
          </a:xfrm>
          <a:prstGeom prst="rect">
            <a:avLst/>
          </a:prstGeom>
          <a:noFill/>
          <a:ln>
            <a:noFill/>
          </a:ln>
        </p:spPr>
        <p:txBody>
          <a:bodyPr lIns="91425" tIns="91425" rIns="91425" bIns="91425" anchor="b" anchorCtr="0"/>
          <a:lstStyle>
            <a:lvl1pPr marL="0" marR="0" lvl="0" indent="0" algn="l" rtl="0">
              <a:lnSpc>
                <a:spcPct val="90000"/>
              </a:lnSpc>
              <a:spcBef>
                <a:spcPts val="0"/>
              </a:spcBef>
              <a:buClr>
                <a:schemeClr val="dk1"/>
              </a:buClr>
              <a:buFont typeface="Calibri"/>
              <a:buNone/>
              <a:defRPr sz="2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99" name="Shape 99"/>
          <p:cNvSpPr>
            <a:spLocks noGrp="1"/>
          </p:cNvSpPr>
          <p:nvPr>
            <p:ph type="pic" idx="2"/>
          </p:nvPr>
        </p:nvSpPr>
        <p:spPr>
          <a:xfrm>
            <a:off x="3887391" y="987425"/>
            <a:ext cx="4629150" cy="4873624"/>
          </a:xfrm>
          <a:prstGeom prst="rect">
            <a:avLst/>
          </a:prstGeom>
          <a:noFill/>
          <a:ln>
            <a:noFill/>
          </a:ln>
        </p:spPr>
        <p:txBody>
          <a:bodyPr lIns="91425" tIns="91425" rIns="91425" bIns="91425" anchor="t" anchorCtr="0"/>
          <a:lstStyle>
            <a:lvl1pPr marL="0" marR="0" lvl="0" indent="0" algn="l" rtl="0">
              <a:lnSpc>
                <a:spcPct val="90000"/>
              </a:lnSpc>
              <a:spcBef>
                <a:spcPts val="750"/>
              </a:spcBef>
              <a:buClr>
                <a:schemeClr val="dk1"/>
              </a:buClr>
              <a:buFont typeface="Arial"/>
              <a:buNone/>
              <a:defRPr sz="2400" b="0"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2100" b="0"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18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body" idx="1"/>
          </p:nvPr>
        </p:nvSpPr>
        <p:spPr>
          <a:xfrm>
            <a:off x="629841" y="2057400"/>
            <a:ext cx="2949178" cy="3811588"/>
          </a:xfrm>
          <a:prstGeom prst="rect">
            <a:avLst/>
          </a:prstGeom>
          <a:noFill/>
          <a:ln>
            <a:noFill/>
          </a:ln>
        </p:spPr>
        <p:txBody>
          <a:bodyPr lIns="91425" tIns="91425" rIns="91425" bIns="91425" anchor="t" anchorCtr="0"/>
          <a:lstStyle>
            <a:lvl1pPr marL="0" marR="0" lvl="0" indent="0" algn="l" rtl="0">
              <a:lnSpc>
                <a:spcPct val="90000"/>
              </a:lnSpc>
              <a:spcBef>
                <a:spcPts val="750"/>
              </a:spcBef>
              <a:buClr>
                <a:schemeClr val="dk1"/>
              </a:buClr>
              <a:buFont typeface="Arial"/>
              <a:buNone/>
              <a:defRPr sz="1200" b="0" i="0" u="none" strike="noStrike" cap="none">
                <a:solidFill>
                  <a:schemeClr val="dk1"/>
                </a:solidFill>
                <a:latin typeface="Calibri"/>
                <a:ea typeface="Calibri"/>
                <a:cs typeface="Calibri"/>
                <a:sym typeface="Calibri"/>
              </a:defRPr>
            </a:lvl1pPr>
            <a:lvl2pPr marL="342900" marR="0" lvl="1" indent="0" algn="l" rtl="0">
              <a:lnSpc>
                <a:spcPct val="90000"/>
              </a:lnSpc>
              <a:spcBef>
                <a:spcPts val="375"/>
              </a:spcBef>
              <a:buClr>
                <a:schemeClr val="dk1"/>
              </a:buClr>
              <a:buFont typeface="Arial"/>
              <a:buNone/>
              <a:defRPr sz="1050" b="0" i="0" u="none" strike="noStrike" cap="none">
                <a:solidFill>
                  <a:schemeClr val="dk1"/>
                </a:solidFill>
                <a:latin typeface="Calibri"/>
                <a:ea typeface="Calibri"/>
                <a:cs typeface="Calibri"/>
                <a:sym typeface="Calibri"/>
              </a:defRPr>
            </a:lvl2pPr>
            <a:lvl3pPr marL="685800" marR="0" lvl="2" indent="0" algn="l" rtl="0">
              <a:lnSpc>
                <a:spcPct val="90000"/>
              </a:lnSpc>
              <a:spcBef>
                <a:spcPts val="375"/>
              </a:spcBef>
              <a:buClr>
                <a:schemeClr val="dk1"/>
              </a:buClr>
              <a:buFont typeface="Arial"/>
              <a:buNone/>
              <a:defRPr sz="900" b="0" i="0" u="none" strike="noStrike" cap="none">
                <a:solidFill>
                  <a:schemeClr val="dk1"/>
                </a:solidFill>
                <a:latin typeface="Calibri"/>
                <a:ea typeface="Calibri"/>
                <a:cs typeface="Calibri"/>
                <a:sym typeface="Calibri"/>
              </a:defRPr>
            </a:lvl3pPr>
            <a:lvl4pPr marL="1028700" marR="0" lvl="3"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4pPr>
            <a:lvl5pPr marL="1371600" marR="0" lvl="4"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5pPr>
            <a:lvl6pPr marL="1714500" marR="0" lvl="5"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6pPr>
            <a:lvl7pPr marL="2057400" marR="0" lvl="6"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7pPr>
            <a:lvl8pPr marL="2400300" marR="0" lvl="7"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8pPr>
            <a:lvl9pPr marL="2743200" marR="0" lvl="8" indent="0" algn="l" rtl="0">
              <a:lnSpc>
                <a:spcPct val="90000"/>
              </a:lnSpc>
              <a:spcBef>
                <a:spcPts val="375"/>
              </a:spcBef>
              <a:buClr>
                <a:schemeClr val="dk1"/>
              </a:buClr>
              <a:buFont typeface="Arial"/>
              <a:buNone/>
              <a:defRPr sz="75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03" name="Shape 103"/>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BED7EC"/>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365126"/>
            <a:ext cx="7886700"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33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628650" y="1825625"/>
            <a:ext cx="7886700" cy="4351338"/>
          </a:xfrm>
          <a:prstGeom prst="rect">
            <a:avLst/>
          </a:prstGeom>
          <a:noFill/>
          <a:ln>
            <a:noFill/>
          </a:ln>
        </p:spPr>
        <p:txBody>
          <a:bodyPr lIns="91425" tIns="91425" rIns="91425" bIns="91425" anchor="t" anchorCtr="0"/>
          <a:lstStyle>
            <a:lvl1pPr marL="171450" marR="0" lvl="0" indent="-38100" algn="l" rtl="0">
              <a:lnSpc>
                <a:spcPct val="90000"/>
              </a:lnSpc>
              <a:spcBef>
                <a:spcPts val="750"/>
              </a:spcBef>
              <a:buClr>
                <a:schemeClr val="dk1"/>
              </a:buClr>
              <a:buSzPct val="100000"/>
              <a:buFont typeface="Arial"/>
              <a:buChar char="•"/>
              <a:defRPr sz="2100" b="0" i="0" u="none" strike="noStrike" cap="none">
                <a:solidFill>
                  <a:schemeClr val="dk1"/>
                </a:solidFill>
                <a:latin typeface="Calibri"/>
                <a:ea typeface="Calibri"/>
                <a:cs typeface="Calibri"/>
                <a:sym typeface="Calibri"/>
              </a:defRPr>
            </a:lvl1pPr>
            <a:lvl2pPr marL="514350" marR="0" lvl="1" indent="-57150" algn="l" rtl="0">
              <a:lnSpc>
                <a:spcPct val="90000"/>
              </a:lnSpc>
              <a:spcBef>
                <a:spcPts val="375"/>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2pPr>
            <a:lvl3pPr marL="857250" marR="0" lvl="2" indent="-76200" algn="l" rtl="0">
              <a:lnSpc>
                <a:spcPct val="90000"/>
              </a:lnSpc>
              <a:spcBef>
                <a:spcPts val="375"/>
              </a:spcBef>
              <a:buClr>
                <a:schemeClr val="dk1"/>
              </a:buClr>
              <a:buSzPct val="100000"/>
              <a:buFont typeface="Arial"/>
              <a:buChar char="•"/>
              <a:defRPr sz="1500" b="0" i="0" u="none" strike="noStrike" cap="none">
                <a:solidFill>
                  <a:schemeClr val="dk1"/>
                </a:solidFill>
                <a:latin typeface="Calibri"/>
                <a:ea typeface="Calibri"/>
                <a:cs typeface="Calibri"/>
                <a:sym typeface="Calibri"/>
              </a:defRPr>
            </a:lvl3pPr>
            <a:lvl4pPr marL="1200150" marR="0" lvl="3"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4pPr>
            <a:lvl5pPr marL="1543050" marR="0" lvl="4"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5pPr>
            <a:lvl6pPr marL="1885950" marR="0" lvl="5"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6pPr>
            <a:lvl7pPr marL="2228850" marR="0" lvl="6"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7pPr>
            <a:lvl8pPr marL="2571750" marR="0" lvl="7"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8pPr>
            <a:lvl9pPr marL="2914650" marR="0" lvl="8" indent="-85725" algn="l" rtl="0">
              <a:lnSpc>
                <a:spcPct val="90000"/>
              </a:lnSpc>
              <a:spcBef>
                <a:spcPts val="375"/>
              </a:spcBef>
              <a:buClr>
                <a:schemeClr val="dk1"/>
              </a:buClr>
              <a:buSzPct val="96428"/>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6356351"/>
            <a:ext cx="2057400" cy="365125"/>
          </a:xfrm>
          <a:prstGeom prst="rect">
            <a:avLst/>
          </a:prstGeom>
          <a:noFill/>
          <a:ln>
            <a:noFill/>
          </a:ln>
        </p:spPr>
        <p:txBody>
          <a:bodyPr lIns="91425" tIns="91425" rIns="91425" bIns="91425" anchor="ctr" anchorCtr="0"/>
          <a:lstStyle>
            <a:lvl1pPr marL="0" marR="0" lvl="0" indent="0" algn="l"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6356351"/>
            <a:ext cx="3086099" cy="365125"/>
          </a:xfrm>
          <a:prstGeom prst="rect">
            <a:avLst/>
          </a:prstGeom>
          <a:noFill/>
          <a:ln>
            <a:noFill/>
          </a:ln>
        </p:spPr>
        <p:txBody>
          <a:bodyPr lIns="91425" tIns="91425" rIns="91425" bIns="91425" anchor="ctr" anchorCtr="0"/>
          <a:lstStyle>
            <a:lvl1pPr marL="0" marR="0" lvl="0" indent="0" algn="ctr" rtl="0">
              <a:spcBef>
                <a:spcPts val="0"/>
              </a:spcBef>
              <a:buNone/>
              <a:defRPr sz="9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6356351"/>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900" b="0" i="0" u="none" strike="noStrike" cap="none">
                <a:solidFill>
                  <a:srgbClr val="888888"/>
                </a:solidFill>
                <a:latin typeface="Calibri"/>
                <a:ea typeface="Calibri"/>
                <a:cs typeface="Calibri"/>
                <a:sym typeface="Calibri"/>
              </a:rPr>
              <a:t>‹#›</a:t>
            </a:fld>
            <a:endParaRPr lang="sr-Latn-BA" sz="900" b="0" i="0" u="none" strike="noStrike" cap="none">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guidelines.openaire.eu/en/latest/literature/application_profile.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uidelines.openaire.eu/en/latest/data/index.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3" Type="http://schemas.openxmlformats.org/officeDocument/2006/relationships/hyperlink" Target="https://guidelines.openaire.eu/en/latest/data/application_profile.html"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chema.datacite.org/meta/kernel-3/example/datacite-example-dataset-v3.0.xml" TargetMode="External"/><Relationship Id="rId5" Type="http://schemas.openxmlformats.org/officeDocument/2006/relationships/hyperlink" Target="https://purr.purdue.edu/publications/1118/2" TargetMode="External"/><Relationship Id="rId4" Type="http://schemas.openxmlformats.org/officeDocument/2006/relationships/hyperlink" Target="http://schema.datacite.org/meta/kernel-3/doc/DataCite-MetadataKernel_v3.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guidelines.openaire.eu/en/latest/cris/index.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zenodo.org/record/17065/files/OpenAIRE_Guidelines_for_CRIS_Managers_v.1.0.pdf" TargetMode="External"/><Relationship Id="rId4" Type="http://schemas.openxmlformats.org/officeDocument/2006/relationships/hyperlink" Target="https://zenodo.org/record/17065"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zenodo.org/record/17065/files/openaire_cerif_xml_example_projects.xml"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iki.duraspace.org/display/DSPACECRIS/DSpace-CRIS+Home" TargetMode="External"/><Relationship Id="rId7" Type="http://schemas.openxmlformats.org/officeDocument/2006/relationships/hyperlink" Target="https://portalrecerca.csuc.cat/"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dspacecris.eurocris.org/" TargetMode="External"/><Relationship Id="rId5" Type="http://schemas.openxmlformats.org/officeDocument/2006/relationships/hyperlink" Target="http://ktisis.cut.ac.cy/handle/10488/7613" TargetMode="External"/><Relationship Id="rId4" Type="http://schemas.openxmlformats.org/officeDocument/2006/relationships/hyperlink" Target="http://ira.lib.polyu.edu.hk/cris/rp/rp00068"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ature.com/articles/sdata201618"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ec.europa.eu/research/participants/data/ref/h2020/grants_manual/hi/oa_pilot/h2020-hi-oa-data-mgt_en.pdf" TargetMode="External"/><Relationship Id="rId5" Type="http://schemas.openxmlformats.org/officeDocument/2006/relationships/hyperlink" Target="https://www.force11.org/fairprinciples" TargetMode="External"/><Relationship Id="rId4" Type="http://schemas.openxmlformats.org/officeDocument/2006/relationships/hyperlink" Target="https://www.force11.org/group/fairgroup/fairprinciple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guidelines.openaire.eu/en/latest/literature/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subTitle" idx="1"/>
          </p:nvPr>
        </p:nvSpPr>
        <p:spPr>
          <a:xfrm>
            <a:off x="1371600" y="1524000"/>
            <a:ext cx="6400799" cy="685799"/>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spcAft>
                <a:spcPts val="0"/>
              </a:spcAft>
              <a:buClr>
                <a:srgbClr val="77697A"/>
              </a:buClr>
              <a:buSzPct val="25000"/>
              <a:buFont typeface="Arial"/>
              <a:buNone/>
            </a:pPr>
            <a:r>
              <a:rPr lang="sr-Latn-BA" dirty="0">
                <a:solidFill>
                  <a:srgbClr val="77697A"/>
                </a:solidFill>
                <a:latin typeface="Book Antiqua"/>
                <a:ea typeface="Book Antiqua"/>
                <a:cs typeface="Book Antiqua"/>
                <a:sym typeface="Book Antiqua"/>
              </a:rPr>
              <a:t>Metadata for research outputs management</a:t>
            </a:r>
            <a:endParaRPr lang="it-IT" dirty="0">
              <a:solidFill>
                <a:srgbClr val="77697A"/>
              </a:solidFill>
              <a:latin typeface="Book Antiqua"/>
              <a:ea typeface="Book Antiqua"/>
              <a:cs typeface="Book Antiqua"/>
              <a:sym typeface="Book Antiqua"/>
            </a:endParaRPr>
          </a:p>
          <a:p>
            <a:pPr marL="0" marR="0" lvl="0" indent="0" algn="ctr" rtl="0">
              <a:lnSpc>
                <a:spcPct val="90000"/>
              </a:lnSpc>
              <a:spcBef>
                <a:spcPts val="0"/>
              </a:spcBef>
              <a:spcAft>
                <a:spcPts val="0"/>
              </a:spcAft>
              <a:buClr>
                <a:srgbClr val="77697A"/>
              </a:buClr>
              <a:buSzPct val="25000"/>
              <a:buFont typeface="Arial"/>
              <a:buNone/>
            </a:pPr>
            <a:r>
              <a:rPr lang="it-IT" dirty="0">
                <a:solidFill>
                  <a:srgbClr val="77697A"/>
                </a:solidFill>
                <a:latin typeface="Book Antiqua"/>
                <a:ea typeface="Book Antiqua"/>
                <a:cs typeface="Book Antiqua"/>
                <a:sym typeface="Book Antiqua"/>
              </a:rPr>
              <a:t>Part </a:t>
            </a:r>
            <a:r>
              <a:rPr lang="it-IT" dirty="0" smtClean="0">
                <a:solidFill>
                  <a:srgbClr val="77697A"/>
                </a:solidFill>
                <a:latin typeface="Book Antiqua"/>
                <a:ea typeface="Book Antiqua"/>
                <a:cs typeface="Book Antiqua"/>
                <a:sym typeface="Book Antiqua"/>
              </a:rPr>
              <a:t>2</a:t>
            </a:r>
          </a:p>
          <a:p>
            <a:pPr lvl="0">
              <a:spcBef>
                <a:spcPts val="0"/>
              </a:spcBef>
              <a:buClr>
                <a:srgbClr val="77697A"/>
              </a:buClr>
              <a:buSzPct val="25000"/>
            </a:pPr>
            <a:r>
              <a:rPr lang="ar-SA" dirty="0">
                <a:solidFill>
                  <a:srgbClr val="77697A"/>
                </a:solidFill>
                <a:latin typeface="Book Antiqua"/>
                <a:ea typeface="Book Antiqua"/>
                <a:cs typeface="Book Antiqua"/>
                <a:sym typeface="Book Antiqua"/>
              </a:rPr>
              <a:t>البيانات الوصفية لإدارة مخرجات البحوث</a:t>
            </a:r>
          </a:p>
          <a:p>
            <a:pPr lvl="0">
              <a:spcBef>
                <a:spcPts val="0"/>
              </a:spcBef>
              <a:buClr>
                <a:srgbClr val="77697A"/>
              </a:buClr>
              <a:buSzPct val="25000"/>
            </a:pPr>
            <a:r>
              <a:rPr lang="ar-SA" dirty="0">
                <a:solidFill>
                  <a:srgbClr val="77697A"/>
                </a:solidFill>
                <a:latin typeface="Book Antiqua"/>
                <a:ea typeface="Book Antiqua"/>
                <a:cs typeface="Book Antiqua"/>
                <a:sym typeface="Book Antiqua"/>
              </a:rPr>
              <a:t>الجزء 2</a:t>
            </a:r>
            <a:endParaRPr lang="sr-Latn-BA" dirty="0">
              <a:solidFill>
                <a:srgbClr val="77697A"/>
              </a:solidFill>
              <a:latin typeface="Book Antiqua"/>
              <a:ea typeface="Book Antiqua"/>
              <a:cs typeface="Book Antiqua"/>
              <a:sym typeface="Book Antiqua"/>
            </a:endParaRPr>
          </a:p>
          <a:p>
            <a:pPr marL="0" marR="0" lvl="0" indent="0" algn="ctr" rtl="0">
              <a:lnSpc>
                <a:spcPct val="90000"/>
              </a:lnSpc>
              <a:spcBef>
                <a:spcPts val="750"/>
              </a:spcBef>
              <a:buClr>
                <a:schemeClr val="dk1"/>
              </a:buClr>
              <a:buSzPct val="25000"/>
              <a:buFont typeface="Arial"/>
              <a:buNone/>
            </a:pPr>
            <a:endParaRPr sz="1800" b="0" i="0" u="none" strike="noStrike" cap="none" dirty="0">
              <a:solidFill>
                <a:srgbClr val="77697A"/>
              </a:solidFill>
              <a:latin typeface="Book Antiqua"/>
              <a:ea typeface="Book Antiqua"/>
              <a:cs typeface="Book Antiqua"/>
              <a:sym typeface="Book Antiqua"/>
            </a:endParaRPr>
          </a:p>
        </p:txBody>
      </p:sp>
      <p:sp>
        <p:nvSpPr>
          <p:cNvPr id="121" name="Shape 121"/>
          <p:cNvSpPr txBox="1"/>
          <p:nvPr/>
        </p:nvSpPr>
        <p:spPr>
          <a:xfrm>
            <a:off x="685800" y="2362200"/>
            <a:ext cx="7772400" cy="838199"/>
          </a:xfrm>
          <a:prstGeom prst="rect">
            <a:avLst/>
          </a:prstGeom>
          <a:noFill/>
          <a:ln>
            <a:noFill/>
          </a:ln>
        </p:spPr>
        <p:txBody>
          <a:bodyPr lIns="91425" tIns="45700" rIns="91425" bIns="45700" anchor="ctr" anchorCtr="0">
            <a:noAutofit/>
          </a:bodyPr>
          <a:lstStyle/>
          <a:p>
            <a:pPr marL="0" marR="0" lvl="0" indent="0" algn="ctr" rtl="0">
              <a:spcBef>
                <a:spcPts val="0"/>
              </a:spcBef>
              <a:spcAft>
                <a:spcPts val="0"/>
              </a:spcAft>
              <a:buClr>
                <a:srgbClr val="002060"/>
              </a:buClr>
              <a:buSzPct val="25000"/>
              <a:buFont typeface="Book Antiqua"/>
              <a:buNone/>
            </a:pPr>
            <a:r>
              <a:rPr lang="it-IT" sz="1800" dirty="0">
                <a:solidFill>
                  <a:srgbClr val="002060"/>
                </a:solidFill>
                <a:latin typeface="Book Antiqua"/>
                <a:ea typeface="Book Antiqua"/>
                <a:cs typeface="Book Antiqua"/>
                <a:sym typeface="Book Antiqua"/>
              </a:rPr>
              <a:t>Susanna Mornati – 4Science</a:t>
            </a:r>
          </a:p>
          <a:p>
            <a:pPr lvl="0" algn="ctr">
              <a:buClr>
                <a:srgbClr val="002060"/>
              </a:buClr>
              <a:buSzPct val="25000"/>
            </a:pPr>
            <a:r>
              <a:rPr lang="it-IT" b="0" i="0" u="none" strike="noStrike" cap="none" dirty="0" err="1">
                <a:solidFill>
                  <a:srgbClr val="002060"/>
                </a:solidFill>
                <a:latin typeface="Book Antiqua"/>
                <a:ea typeface="Book Antiqua"/>
                <a:cs typeface="Book Antiqua"/>
                <a:sym typeface="Book Antiqua"/>
              </a:rPr>
              <a:t>ORCiD</a:t>
            </a:r>
            <a:r>
              <a:rPr lang="it-IT" dirty="0">
                <a:solidFill>
                  <a:srgbClr val="002060"/>
                </a:solidFill>
                <a:latin typeface="Book Antiqua"/>
                <a:ea typeface="Book Antiqua"/>
                <a:cs typeface="Book Antiqua"/>
                <a:sym typeface="Book Antiqua"/>
              </a:rPr>
              <a:t> </a:t>
            </a:r>
            <a:r>
              <a:rPr lang="it-IT" dirty="0" smtClean="0">
                <a:solidFill>
                  <a:srgbClr val="002060"/>
                </a:solidFill>
                <a:latin typeface="Book Antiqua"/>
                <a:ea typeface="Book Antiqua"/>
                <a:cs typeface="Book Antiqua"/>
                <a:sym typeface="Book Antiqua"/>
              </a:rPr>
              <a:t>0000-0001-9931-3637</a:t>
            </a:r>
            <a:endParaRPr lang="sr-Latn-BA" b="0" i="0" u="none" strike="noStrike" cap="none" dirty="0">
              <a:solidFill>
                <a:srgbClr val="002060"/>
              </a:solidFill>
              <a:latin typeface="Book Antiqua"/>
              <a:ea typeface="Book Antiqua"/>
              <a:cs typeface="Book Antiqua"/>
              <a:sym typeface="Book Antiqua"/>
            </a:endParaRPr>
          </a:p>
        </p:txBody>
      </p:sp>
      <p:sp>
        <p:nvSpPr>
          <p:cNvPr id="122" name="Shape 122"/>
          <p:cNvSpPr txBox="1"/>
          <p:nvPr/>
        </p:nvSpPr>
        <p:spPr>
          <a:xfrm>
            <a:off x="685800" y="4419600"/>
            <a:ext cx="7772400" cy="685799"/>
          </a:xfrm>
          <a:prstGeom prst="rect">
            <a:avLst/>
          </a:prstGeom>
          <a:noFill/>
          <a:ln>
            <a:noFill/>
          </a:ln>
        </p:spPr>
        <p:txBody>
          <a:bodyPr lIns="91425" tIns="45700" rIns="91425" bIns="45700" anchor="ctr" anchorCtr="0">
            <a:noAutofit/>
          </a:bodyPr>
          <a:lstStyle/>
          <a:p>
            <a:pPr marL="0" marR="0" lvl="0" indent="0" algn="ctr" rtl="0">
              <a:spcBef>
                <a:spcPts val="0"/>
              </a:spcBef>
              <a:buClr>
                <a:srgbClr val="002060"/>
              </a:buClr>
              <a:buSzPct val="25000"/>
              <a:buFont typeface="Book Antiqua"/>
              <a:buNone/>
            </a:pPr>
            <a:r>
              <a:rPr lang="sr-Latn-BA" sz="1800" dirty="0" smtClean="0">
                <a:solidFill>
                  <a:srgbClr val="002060"/>
                </a:solidFill>
                <a:latin typeface="Book Antiqua"/>
                <a:ea typeface="Book Antiqua"/>
                <a:cs typeface="Book Antiqua"/>
                <a:sym typeface="Book Antiqua"/>
              </a:rPr>
              <a:t>Basic </a:t>
            </a:r>
            <a:r>
              <a:rPr lang="sr-Latn-BA" sz="1800" dirty="0">
                <a:solidFill>
                  <a:srgbClr val="002060"/>
                </a:solidFill>
                <a:latin typeface="Book Antiqua"/>
                <a:ea typeface="Book Antiqua"/>
                <a:cs typeface="Book Antiqua"/>
                <a:sym typeface="Book Antiqua"/>
              </a:rPr>
              <a:t>Training Workshop</a:t>
            </a:r>
            <a:r>
              <a:rPr lang="sr-Latn-BA" sz="1800" b="0" i="0" u="none" strike="noStrike" cap="none" dirty="0">
                <a:solidFill>
                  <a:srgbClr val="002060"/>
                </a:solidFill>
                <a:latin typeface="Book Antiqua"/>
                <a:ea typeface="Book Antiqua"/>
                <a:cs typeface="Book Antiqua"/>
                <a:sym typeface="Book Antiqua"/>
              </a:rPr>
              <a:t>/ 6-8 </a:t>
            </a:r>
            <a:r>
              <a:rPr lang="sr-Latn-BA" sz="1800" dirty="0">
                <a:solidFill>
                  <a:srgbClr val="002060"/>
                </a:solidFill>
                <a:latin typeface="Book Antiqua"/>
                <a:ea typeface="Book Antiqua"/>
                <a:cs typeface="Book Antiqua"/>
                <a:sym typeface="Book Antiqua"/>
              </a:rPr>
              <a:t>September </a:t>
            </a:r>
            <a:r>
              <a:rPr lang="sr-Latn-BA" sz="1800" dirty="0" smtClean="0">
                <a:solidFill>
                  <a:srgbClr val="002060"/>
                </a:solidFill>
                <a:latin typeface="Book Antiqua"/>
                <a:ea typeface="Book Antiqua"/>
                <a:cs typeface="Book Antiqua"/>
                <a:sym typeface="Book Antiqua"/>
              </a:rPr>
              <a:t>2017</a:t>
            </a:r>
            <a:endParaRPr lang="en-US" sz="1800" dirty="0" smtClean="0">
              <a:solidFill>
                <a:srgbClr val="002060"/>
              </a:solidFill>
              <a:latin typeface="Book Antiqua"/>
              <a:ea typeface="Book Antiqua"/>
              <a:cs typeface="Book Antiqua"/>
              <a:sym typeface="Book Antiqua"/>
            </a:endParaRPr>
          </a:p>
          <a:p>
            <a:pPr lvl="0" algn="ctr">
              <a:buClr>
                <a:srgbClr val="002060"/>
              </a:buClr>
              <a:buSzPct val="25000"/>
            </a:pPr>
            <a:r>
              <a:rPr lang="ar-SA" sz="1800" dirty="0">
                <a:solidFill>
                  <a:srgbClr val="002060"/>
                </a:solidFill>
                <a:latin typeface="Book Antiqua"/>
                <a:ea typeface="Book Antiqua"/>
                <a:cs typeface="Book Antiqua"/>
                <a:sym typeface="Book Antiqua"/>
              </a:rPr>
              <a:t>ورشة التدريب الأساسية / 6-8 سبتمبر 2017</a:t>
            </a:r>
          </a:p>
          <a:p>
            <a:pPr marL="0" marR="0" lvl="0" indent="0" algn="ctr" rtl="0">
              <a:spcBef>
                <a:spcPts val="0"/>
              </a:spcBef>
              <a:buClr>
                <a:srgbClr val="002060"/>
              </a:buClr>
              <a:buSzPct val="25000"/>
              <a:buFont typeface="Book Antiqua"/>
              <a:buNone/>
            </a:pPr>
            <a:endParaRPr lang="sr-Latn-BA" sz="1800" dirty="0">
              <a:solidFill>
                <a:srgbClr val="002060"/>
              </a:solidFill>
              <a:latin typeface="Book Antiqua"/>
              <a:ea typeface="Book Antiqua"/>
              <a:cs typeface="Book Antiqua"/>
              <a:sym typeface="Book Antiqua"/>
            </a:endParaRPr>
          </a:p>
        </p:txBody>
      </p:sp>
      <p:sp>
        <p:nvSpPr>
          <p:cNvPr id="123" name="Shape 123"/>
          <p:cNvSpPr txBox="1"/>
          <p:nvPr/>
        </p:nvSpPr>
        <p:spPr>
          <a:xfrm>
            <a:off x="3352800" y="3276600"/>
            <a:ext cx="2325688" cy="12954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1800" b="0" i="0" u="none" strike="noStrike" cap="none">
              <a:solidFill>
                <a:srgbClr val="002060"/>
              </a:solidFill>
              <a:latin typeface="Book Antiqua"/>
              <a:ea typeface="Book Antiqua"/>
              <a:cs typeface="Book Antiqua"/>
              <a:sym typeface="Book Antiqua"/>
            </a:endParaRPr>
          </a:p>
        </p:txBody>
      </p:sp>
      <p:pic>
        <p:nvPicPr>
          <p:cNvPr id="124" name="Shape 124"/>
          <p:cNvPicPr preferRelativeResize="0"/>
          <p:nvPr/>
        </p:nvPicPr>
        <p:blipFill rotWithShape="1">
          <a:blip r:embed="rId3">
            <a:alphaModFix/>
          </a:blip>
          <a:srcRect/>
          <a:stretch/>
        </p:blipFill>
        <p:spPr>
          <a:xfrm>
            <a:off x="3968750" y="3208384"/>
            <a:ext cx="1206499" cy="1197219"/>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3" name="Immagine 2">
            <a:extLst>
              <a:ext uri="{FF2B5EF4-FFF2-40B4-BE49-F238E27FC236}">
                <a16:creationId xmlns:a16="http://schemas.microsoft.com/office/drawing/2014/main" xmlns="" id="{630D05FE-850B-4B5C-AE64-F9BF8CB05129}"/>
              </a:ext>
            </a:extLst>
          </p:cNvPr>
          <p:cNvPicPr>
            <a:picLocks noChangeAspect="1"/>
          </p:cNvPicPr>
          <p:nvPr/>
        </p:nvPicPr>
        <p:blipFill>
          <a:blip r:embed="rId3"/>
          <a:stretch>
            <a:fillRect/>
          </a:stretch>
        </p:blipFill>
        <p:spPr>
          <a:xfrm>
            <a:off x="583813" y="783585"/>
            <a:ext cx="7956668" cy="5420263"/>
          </a:xfrm>
          <a:prstGeom prst="rect">
            <a:avLst/>
          </a:prstGeom>
        </p:spPr>
      </p:pic>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10</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827726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886968"/>
            <a:ext cx="8229600" cy="923544"/>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OpenAIRE guidelines </a:t>
            </a:r>
            <a:r>
              <a:rPr lang="ar-SA" sz="3300" b="0" i="0" u="none" strike="noStrike" cap="none" dirty="0" smtClean="0">
                <a:solidFill>
                  <a:srgbClr val="002060"/>
                </a:solidFill>
                <a:latin typeface="Book Antiqua"/>
                <a:ea typeface="Book Antiqua"/>
                <a:cs typeface="Book Antiqua"/>
                <a:sym typeface="Book Antiqua"/>
              </a:rPr>
              <a:t>إرشادات </a:t>
            </a:r>
            <a:r>
              <a:rPr lang="it-IT" sz="3300" b="0" i="0" u="none" strike="noStrike" cap="none" dirty="0">
                <a:solidFill>
                  <a:srgbClr val="002060"/>
                </a:solidFill>
                <a:latin typeface="Book Antiqua"/>
                <a:ea typeface="Book Antiqua"/>
                <a:cs typeface="Book Antiqua"/>
                <a:sym typeface="Book Antiqua"/>
              </a:rPr>
              <a:t/>
            </a:r>
            <a:br>
              <a:rPr lang="it-IT" sz="3300" b="0" i="0" u="none" strike="noStrike" cap="none" dirty="0">
                <a:solidFill>
                  <a:srgbClr val="002060"/>
                </a:solidFill>
                <a:latin typeface="Book Antiqua"/>
                <a:ea typeface="Book Antiqua"/>
                <a:cs typeface="Book Antiqua"/>
                <a:sym typeface="Book Antiqua"/>
              </a:rPr>
            </a:br>
            <a:r>
              <a:rPr lang="it-IT" sz="3300" b="0" i="0" u="none" strike="noStrike" cap="none" dirty="0">
                <a:solidFill>
                  <a:srgbClr val="002060"/>
                </a:solidFill>
                <a:latin typeface="Book Antiqua"/>
                <a:ea typeface="Book Antiqua"/>
                <a:cs typeface="Book Antiqua"/>
                <a:sym typeface="Book Antiqua"/>
              </a:rPr>
              <a:t>for Literature Repositories</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800100" y="2204936"/>
            <a:ext cx="7886700" cy="4351338"/>
          </a:xfrm>
          <a:prstGeom prst="rect">
            <a:avLst/>
          </a:prstGeom>
          <a:noFill/>
          <a:ln>
            <a:noFill/>
          </a:ln>
        </p:spPr>
        <p:txBody>
          <a:bodyPr lIns="91425" tIns="45700" rIns="91425" bIns="45700" anchor="t" anchorCtr="0">
            <a:noAutofit/>
          </a:bodyPr>
          <a:lstStyle/>
          <a:p>
            <a:pPr lvl="0" indent="-171450">
              <a:spcBef>
                <a:spcPts val="0"/>
              </a:spcBef>
              <a:buNone/>
            </a:pPr>
            <a:r>
              <a:rPr lang="it-IT" sz="2100" b="0" i="0" u="none" strike="noStrike" cap="none" dirty="0">
                <a:solidFill>
                  <a:srgbClr val="002060"/>
                </a:solidFill>
                <a:latin typeface="Book Antiqua"/>
                <a:ea typeface="Book Antiqua"/>
                <a:cs typeface="Book Antiqua"/>
                <a:sym typeface="Book Antiqua"/>
              </a:rPr>
              <a:t>Application profile overview</a:t>
            </a:r>
            <a:r>
              <a:rPr lang="it-IT" sz="2100" b="0" i="0" u="none" strike="noStrike" cap="none"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نظرة عامة على ملف تعريف التطبيق:</a:t>
            </a: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3"/>
              </a:rPr>
              <a:t>https://guidelines.openaire.eu/en/latest/literature/application_profile.html</a:t>
            </a:r>
            <a:endParaRPr lang="it-IT"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11</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3358008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950976"/>
            <a:ext cx="8229600" cy="758952"/>
          </a:xfrm>
          <a:prstGeom prst="rect">
            <a:avLst/>
          </a:prstGeom>
          <a:noFill/>
          <a:ln>
            <a:noFill/>
          </a:ln>
        </p:spPr>
        <p:txBody>
          <a:bodyPr lIns="91425" tIns="45700" rIns="91425" bIns="45700" anchor="ctr" anchorCtr="0">
            <a:noAutofit/>
          </a:bodyPr>
          <a:lstStyle/>
          <a:p>
            <a:pPr lvl="0" algn="ctr" rtl="1">
              <a:buSzPct val="25000"/>
            </a:pPr>
            <a:r>
              <a:rPr lang="ar-SA" dirty="0" smtClean="0">
                <a:solidFill>
                  <a:srgbClr val="002060"/>
                </a:solidFill>
                <a:latin typeface="Book Antiqua"/>
                <a:ea typeface="Book Antiqua"/>
                <a:cs typeface="Book Antiqua"/>
                <a:sym typeface="Book Antiqua"/>
              </a:rPr>
              <a:t>إرشادات</a:t>
            </a:r>
            <a:r>
              <a:rPr lang="en-US" dirty="0" err="1" smtClean="0">
                <a:solidFill>
                  <a:srgbClr val="002060"/>
                </a:solidFill>
                <a:latin typeface="Book Antiqua"/>
                <a:ea typeface="Book Antiqua"/>
                <a:cs typeface="Book Antiqua"/>
                <a:sym typeface="Book Antiqua"/>
              </a:rPr>
              <a:t>OpenAIRE</a:t>
            </a:r>
            <a:r>
              <a:rPr lang="en-US" dirty="0" smtClean="0">
                <a:solidFill>
                  <a:srgbClr val="002060"/>
                </a:solidFill>
                <a:latin typeface="Book Antiqua"/>
                <a:ea typeface="Book Antiqua"/>
                <a:cs typeface="Book Antiqua"/>
                <a:sym typeface="Book Antiqua"/>
              </a:rPr>
              <a:t> </a:t>
            </a:r>
            <a:r>
              <a:rPr lang="ar-SA" dirty="0" smtClean="0">
                <a:solidFill>
                  <a:srgbClr val="002060"/>
                </a:solidFill>
                <a:latin typeface="Book Antiqua"/>
                <a:ea typeface="Book Antiqua"/>
                <a:cs typeface="Book Antiqua"/>
                <a:sym typeface="Book Antiqua"/>
              </a:rPr>
              <a:t>لمحفوظات البيانات</a:t>
            </a:r>
            <a:r>
              <a:rPr lang="ar-SA" dirty="0">
                <a:solidFill>
                  <a:srgbClr val="002060"/>
                </a:solidFill>
                <a:latin typeface="Book Antiqua"/>
                <a:ea typeface="Book Antiqua"/>
                <a:cs typeface="Book Antiqua"/>
                <a:sym typeface="Book Antiqua"/>
              </a:rPr>
              <a:t/>
            </a:r>
            <a:br>
              <a:rPr lang="ar-SA" dirty="0">
                <a:solidFill>
                  <a:srgbClr val="002060"/>
                </a:solidFill>
                <a:latin typeface="Book Antiqua"/>
                <a:ea typeface="Book Antiqua"/>
                <a:cs typeface="Book Antiqua"/>
                <a:sym typeface="Book Antiqua"/>
              </a:rPr>
            </a:b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546354" y="1926209"/>
            <a:ext cx="7886700" cy="4351338"/>
          </a:xfrm>
          <a:prstGeom prst="rect">
            <a:avLst/>
          </a:prstGeom>
          <a:noFill/>
          <a:ln>
            <a:noFill/>
          </a:ln>
        </p:spPr>
        <p:txBody>
          <a:bodyPr lIns="91425" tIns="45700" rIns="91425" bIns="45700" anchor="t" anchorCtr="0">
            <a:noAutofit/>
          </a:bodyPr>
          <a:lstStyle/>
          <a:p>
            <a:pPr lvl="0" indent="-171450">
              <a:spcBef>
                <a:spcPts val="0"/>
              </a:spcBef>
              <a:buNone/>
            </a:pPr>
            <a:r>
              <a:rPr lang="en-US" dirty="0">
                <a:solidFill>
                  <a:srgbClr val="002060"/>
                </a:solidFill>
                <a:latin typeface="Book Antiqua"/>
                <a:ea typeface="Book Antiqua"/>
                <a:cs typeface="Book Antiqua"/>
                <a:sym typeface="Book Antiqua"/>
                <a:hlinkClick r:id="rId3"/>
              </a:rPr>
              <a:t>https://guidelines.openaire.eu/en/latest/data/index.html</a:t>
            </a:r>
            <a:r>
              <a:rPr lang="en-US" dirty="0">
                <a:solidFill>
                  <a:srgbClr val="002060"/>
                </a:solidFill>
                <a:latin typeface="Book Antiqua"/>
                <a:ea typeface="Book Antiqua"/>
                <a:cs typeface="Book Antiqua"/>
                <a:sym typeface="Book Antiqua"/>
              </a:rPr>
              <a:t> </a:t>
            </a: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lgn="r" rtl="1">
              <a:spcBef>
                <a:spcPts val="0"/>
              </a:spcBef>
              <a:buNone/>
            </a:pPr>
            <a:r>
              <a:rPr lang="ar-SA" dirty="0" smtClean="0">
                <a:solidFill>
                  <a:srgbClr val="002060"/>
                </a:solidFill>
                <a:latin typeface="Book Antiqua"/>
                <a:ea typeface="Book Antiqua"/>
                <a:cs typeface="Book Antiqua"/>
                <a:sym typeface="Book Antiqua"/>
              </a:rPr>
              <a:t> يستخدم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بروتوكول </a:t>
            </a:r>
            <a:r>
              <a:rPr lang="en-US" dirty="0">
                <a:solidFill>
                  <a:srgbClr val="002060"/>
                </a:solidFill>
                <a:latin typeface="Book Antiqua"/>
                <a:ea typeface="Book Antiqua"/>
                <a:cs typeface="Book Antiqua"/>
                <a:sym typeface="Book Antiqua"/>
              </a:rPr>
              <a:t>V2.0 OAI-PMH </a:t>
            </a:r>
            <a:r>
              <a:rPr lang="ar-SA" dirty="0">
                <a:solidFill>
                  <a:srgbClr val="002060"/>
                </a:solidFill>
                <a:latin typeface="Book Antiqua"/>
                <a:ea typeface="Book Antiqua"/>
                <a:cs typeface="Book Antiqua"/>
                <a:sym typeface="Book Antiqua"/>
              </a:rPr>
              <a:t>لحصاد البيانات الوصفية لمجموعة البيانات</a:t>
            </a:r>
            <a:r>
              <a:rPr lang="ar-SA" dirty="0" smtClean="0">
                <a:solidFill>
                  <a:srgbClr val="002060"/>
                </a:solidFill>
                <a:latin typeface="Book Antiqua"/>
                <a:ea typeface="Book Antiqua"/>
                <a:cs typeface="Book Antiqua"/>
                <a:sym typeface="Book Antiqua"/>
              </a:rPr>
              <a:t>.</a:t>
            </a:r>
            <a:endParaRPr lang="en-US" dirty="0">
              <a:solidFill>
                <a:srgbClr val="002060"/>
              </a:solidFill>
              <a:latin typeface="Book Antiqua"/>
              <a:ea typeface="Book Antiqua"/>
              <a:cs typeface="Book Antiqua"/>
              <a:sym typeface="Book Antiqua"/>
            </a:endParaRPr>
          </a:p>
          <a:p>
            <a:pPr lvl="0" indent="-171450" algn="r" rtl="1">
              <a:spcBef>
                <a:spcPts val="0"/>
              </a:spcBef>
              <a:buNone/>
            </a:pPr>
            <a:r>
              <a:rPr lang="ar-SA" dirty="0" smtClean="0">
                <a:solidFill>
                  <a:srgbClr val="002060"/>
                </a:solidFill>
                <a:latin typeface="Book Antiqua"/>
                <a:ea typeface="Book Antiqua"/>
                <a:cs typeface="Book Antiqua"/>
                <a:sym typeface="Book Antiqua"/>
              </a:rPr>
              <a:t>  يتوقع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أن يتم ترميز </a:t>
            </a:r>
            <a:r>
              <a:rPr lang="ar-SA" dirty="0" smtClean="0">
                <a:solidFill>
                  <a:srgbClr val="002060"/>
                </a:solidFill>
                <a:latin typeface="Book Antiqua"/>
                <a:ea typeface="Book Antiqua"/>
                <a:cs typeface="Book Antiqua"/>
                <a:sym typeface="Book Antiqua"/>
              </a:rPr>
              <a:t>البيانات الوصفية بنموذج</a:t>
            </a:r>
            <a:r>
              <a:rPr lang="en-US" dirty="0" err="1" smtClean="0">
                <a:solidFill>
                  <a:srgbClr val="002060"/>
                </a:solidFill>
                <a:latin typeface="Book Antiqua"/>
                <a:ea typeface="Book Antiqua"/>
                <a:cs typeface="Book Antiqua"/>
                <a:sym typeface="Book Antiqua"/>
              </a:rPr>
              <a:t>DataCite</a:t>
            </a:r>
            <a:r>
              <a:rPr lang="en-US" dirty="0" smtClean="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للبيانات </a:t>
            </a:r>
            <a:r>
              <a:rPr lang="ar-SA" dirty="0" smtClean="0">
                <a:solidFill>
                  <a:srgbClr val="002060"/>
                </a:solidFill>
                <a:latin typeface="Book Antiqua"/>
                <a:ea typeface="Book Antiqua"/>
                <a:cs typeface="Book Antiqua"/>
                <a:sym typeface="Book Antiqua"/>
              </a:rPr>
              <a:t>الوصفية(</a:t>
            </a:r>
            <a:r>
              <a:rPr lang="en-US" dirty="0" err="1">
                <a:solidFill>
                  <a:srgbClr val="002060"/>
                </a:solidFill>
                <a:latin typeface="Book Antiqua"/>
                <a:ea typeface="Book Antiqua"/>
                <a:cs typeface="Book Antiqua"/>
                <a:sym typeface="Book Antiqua"/>
              </a:rPr>
              <a:t>metadataPrefix</a:t>
            </a:r>
            <a:r>
              <a:rPr lang="en-US" dirty="0">
                <a:solidFill>
                  <a:srgbClr val="002060"/>
                </a:solidFill>
                <a:latin typeface="Book Antiqua"/>
                <a:ea typeface="Book Antiqua"/>
                <a:cs typeface="Book Antiqua"/>
                <a:sym typeface="Book Antiqua"/>
              </a:rPr>
              <a:t> </a:t>
            </a:r>
            <a:r>
              <a:rPr lang="en-US" dirty="0" err="1">
                <a:solidFill>
                  <a:srgbClr val="002060"/>
                </a:solidFill>
                <a:latin typeface="Book Antiqua"/>
                <a:ea typeface="Book Antiqua"/>
                <a:cs typeface="Book Antiqua"/>
                <a:sym typeface="Book Antiqua"/>
              </a:rPr>
              <a:t>oai_datacite</a:t>
            </a:r>
            <a:r>
              <a:rPr lang="en-US" dirty="0" smtClean="0">
                <a:solidFill>
                  <a:srgbClr val="002060"/>
                </a:solidFill>
                <a:latin typeface="Book Antiqua"/>
                <a:ea typeface="Book Antiqua"/>
                <a:cs typeface="Book Antiqua"/>
                <a:sym typeface="Book Antiqua"/>
              </a:rPr>
              <a:t>).</a:t>
            </a:r>
            <a:endParaRPr lang="en-US" dirty="0">
              <a:solidFill>
                <a:srgbClr val="002060"/>
              </a:solidFill>
              <a:latin typeface="Book Antiqua"/>
              <a:ea typeface="Book Antiqua"/>
              <a:cs typeface="Book Antiqua"/>
              <a:sym typeface="Book Antiqua"/>
            </a:endParaRPr>
          </a:p>
          <a:p>
            <a:pPr lvl="0" indent="-171450" algn="r">
              <a:spcBef>
                <a:spcPts val="0"/>
              </a:spcBef>
              <a:buNone/>
            </a:pPr>
            <a:r>
              <a:rPr lang="ar-SA" dirty="0" smtClean="0">
                <a:solidFill>
                  <a:srgbClr val="002060"/>
                </a:solidFill>
                <a:latin typeface="Book Antiqua"/>
                <a:ea typeface="Book Antiqua"/>
                <a:cs typeface="Book Antiqua"/>
                <a:sym typeface="Book Antiqua"/>
              </a:rPr>
              <a:t>يشارك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هدف مخطط </a:t>
            </a:r>
            <a:r>
              <a:rPr lang="en-US" dirty="0" err="1">
                <a:solidFill>
                  <a:srgbClr val="002060"/>
                </a:solidFill>
                <a:latin typeface="Book Antiqua"/>
                <a:ea typeface="Book Antiqua"/>
                <a:cs typeface="Book Antiqua"/>
                <a:sym typeface="Book Antiqua"/>
              </a:rPr>
              <a:t>DataCite</a:t>
            </a:r>
            <a:r>
              <a:rPr lang="en-US" dirty="0">
                <a:solidFill>
                  <a:srgbClr val="002060"/>
                </a:solidFill>
                <a:latin typeface="Book Antiqua"/>
                <a:ea typeface="Book Antiqua"/>
                <a:cs typeface="Book Antiqua"/>
                <a:sym typeface="Book Antiqua"/>
              </a:rPr>
              <a:t> </a:t>
            </a:r>
            <a:r>
              <a:rPr lang="ar-SA" dirty="0" smtClean="0">
                <a:solidFill>
                  <a:srgbClr val="002060"/>
                </a:solidFill>
                <a:latin typeface="Book Antiqua"/>
                <a:ea typeface="Book Antiqua"/>
                <a:cs typeface="Book Antiqua"/>
                <a:sym typeface="Book Antiqua"/>
              </a:rPr>
              <a:t>  للبيانات </a:t>
            </a:r>
            <a:r>
              <a:rPr lang="ar-SA" dirty="0">
                <a:solidFill>
                  <a:srgbClr val="002060"/>
                </a:solidFill>
                <a:latin typeface="Book Antiqua"/>
                <a:ea typeface="Book Antiqua"/>
                <a:cs typeface="Book Antiqua"/>
                <a:sym typeface="Book Antiqua"/>
              </a:rPr>
              <a:t>الوصفية - لتوفير مخطط بيانات وصفية لاكتشاف المجال</a:t>
            </a:r>
          </a:p>
          <a:p>
            <a:pPr lvl="0" indent="-171450" algn="r" rtl="1">
              <a:spcBef>
                <a:spcPts val="0"/>
              </a:spcBef>
              <a:buNone/>
            </a:pPr>
            <a:r>
              <a:rPr lang="ar-SA" dirty="0" smtClean="0">
                <a:solidFill>
                  <a:srgbClr val="002060"/>
                </a:solidFill>
                <a:latin typeface="Book Antiqua"/>
                <a:ea typeface="Book Antiqua"/>
                <a:cs typeface="Book Antiqua"/>
                <a:sym typeface="Book Antiqua"/>
              </a:rPr>
              <a:t> توفير </a:t>
            </a:r>
            <a:r>
              <a:rPr lang="ar-SA" dirty="0">
                <a:solidFill>
                  <a:srgbClr val="002060"/>
                </a:solidFill>
                <a:latin typeface="Book Antiqua"/>
                <a:ea typeface="Book Antiqua"/>
                <a:cs typeface="Book Antiqua"/>
                <a:sym typeface="Book Antiqua"/>
              </a:rPr>
              <a:t>إمكانية التشغيل المتداخل من خلال عدد صغير من الخصائص - مما يجعل إمكانية التشغيل المتداخل ممكنة بأبسط الطرق</a:t>
            </a:r>
          </a:p>
          <a:p>
            <a:pPr lvl="0" indent="-171450" algn="r" rtl="1">
              <a:spcBef>
                <a:spcPts val="0"/>
              </a:spcBef>
              <a:buNone/>
            </a:pPr>
            <a:r>
              <a:rPr lang="ar-SA" dirty="0" smtClean="0">
                <a:solidFill>
                  <a:srgbClr val="002060"/>
                </a:solidFill>
                <a:latin typeface="Book Antiqua"/>
                <a:ea typeface="Book Antiqua"/>
                <a:cs typeface="Book Antiqua"/>
                <a:sym typeface="Book Antiqua"/>
              </a:rPr>
              <a:t>  ونتيجة </a:t>
            </a:r>
            <a:r>
              <a:rPr lang="ar-SA" dirty="0">
                <a:solidFill>
                  <a:srgbClr val="002060"/>
                </a:solidFill>
                <a:latin typeface="Book Antiqua"/>
                <a:ea typeface="Book Antiqua"/>
                <a:cs typeface="Book Antiqua"/>
                <a:sym typeface="Book Antiqua"/>
              </a:rPr>
              <a:t>لذلك إبقاء العوائق التقنية للتنفيذ عند أدنى مستوى ممكن</a:t>
            </a:r>
            <a:r>
              <a:rPr lang="ar-SA" dirty="0" smtClean="0">
                <a:solidFill>
                  <a:srgbClr val="002060"/>
                </a:solidFill>
                <a:latin typeface="Book Antiqua"/>
                <a:ea typeface="Book Antiqua"/>
                <a:cs typeface="Book Antiqua"/>
                <a:sym typeface="Book Antiqua"/>
              </a:rPr>
              <a:t>.      </a:t>
            </a:r>
            <a:endParaRPr lang="en-US" dirty="0">
              <a:solidFill>
                <a:srgbClr val="002060"/>
              </a:solidFill>
              <a:latin typeface="Book Antiqua"/>
              <a:ea typeface="Book Antiqua"/>
              <a:cs typeface="Book Antiqua"/>
              <a:sym typeface="Book Antiqua"/>
            </a:endParaRPr>
          </a:p>
          <a:p>
            <a:pPr lvl="0" indent="-171450" algn="r">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lgn="r">
              <a:spcBef>
                <a:spcPts val="0"/>
              </a:spcBef>
              <a:buNone/>
            </a:pPr>
            <a:endParaRPr lang="it-IT"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12</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585401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13</a:t>
            </a:fld>
            <a:endParaRPr lang="sr-Latn-BA" sz="1000" b="0" i="0" u="none" strike="noStrike" cap="none">
              <a:solidFill>
                <a:srgbClr val="002060"/>
              </a:solidFill>
              <a:latin typeface="Calibri"/>
              <a:ea typeface="Calibri"/>
              <a:cs typeface="Calibri"/>
              <a:sym typeface="Calibri"/>
            </a:endParaRPr>
          </a:p>
        </p:txBody>
      </p:sp>
      <p:pic>
        <p:nvPicPr>
          <p:cNvPr id="2" name="Immagine 1">
            <a:extLst>
              <a:ext uri="{FF2B5EF4-FFF2-40B4-BE49-F238E27FC236}">
                <a16:creationId xmlns:a16="http://schemas.microsoft.com/office/drawing/2014/main" xmlns="" id="{C1A1920C-CBCB-45CB-81DB-B95B7526CEFD}"/>
              </a:ext>
            </a:extLst>
          </p:cNvPr>
          <p:cNvPicPr>
            <a:picLocks noChangeAspect="1"/>
          </p:cNvPicPr>
          <p:nvPr/>
        </p:nvPicPr>
        <p:blipFill>
          <a:blip r:embed="rId3"/>
          <a:stretch>
            <a:fillRect/>
          </a:stretch>
        </p:blipFill>
        <p:spPr>
          <a:xfrm>
            <a:off x="2127817" y="844059"/>
            <a:ext cx="4899143" cy="1629141"/>
          </a:xfrm>
          <a:prstGeom prst="rect">
            <a:avLst/>
          </a:prstGeom>
        </p:spPr>
      </p:pic>
      <p:pic>
        <p:nvPicPr>
          <p:cNvPr id="4" name="Immagine 3">
            <a:extLst>
              <a:ext uri="{FF2B5EF4-FFF2-40B4-BE49-F238E27FC236}">
                <a16:creationId xmlns:a16="http://schemas.microsoft.com/office/drawing/2014/main" xmlns="" id="{854EF7F7-1B4B-4AE5-9199-01D34C44DF4F}"/>
              </a:ext>
            </a:extLst>
          </p:cNvPr>
          <p:cNvPicPr>
            <a:picLocks noChangeAspect="1"/>
          </p:cNvPicPr>
          <p:nvPr/>
        </p:nvPicPr>
        <p:blipFill>
          <a:blip r:embed="rId4"/>
          <a:stretch>
            <a:fillRect/>
          </a:stretch>
        </p:blipFill>
        <p:spPr>
          <a:xfrm>
            <a:off x="2078671" y="2529472"/>
            <a:ext cx="4988349" cy="3632178"/>
          </a:xfrm>
          <a:prstGeom prst="rect">
            <a:avLst/>
          </a:prstGeom>
        </p:spPr>
      </p:pic>
    </p:spTree>
    <p:extLst>
      <p:ext uri="{BB962C8B-B14F-4D97-AF65-F5344CB8AC3E}">
        <p14:creationId xmlns:p14="http://schemas.microsoft.com/office/powerpoint/2010/main" val="11709998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1081173"/>
            <a:ext cx="8229600" cy="547703"/>
          </a:xfrm>
          <a:prstGeom prst="rect">
            <a:avLst/>
          </a:prstGeom>
          <a:noFill/>
          <a:ln>
            <a:noFill/>
          </a:ln>
        </p:spPr>
        <p:txBody>
          <a:bodyPr lIns="91425" tIns="45700" rIns="91425" bIns="45700" anchor="ctr" anchorCtr="0">
            <a:noAutofit/>
          </a:bodyPr>
          <a:lstStyle/>
          <a:p>
            <a:pPr lvl="0" algn="ctr">
              <a:buSzPct val="25000"/>
            </a:pPr>
            <a:r>
              <a:rPr lang="it-IT" sz="3300" b="0" i="0" u="none" strike="noStrike" cap="none" dirty="0">
                <a:solidFill>
                  <a:srgbClr val="002060"/>
                </a:solidFill>
                <a:latin typeface="Book Antiqua"/>
                <a:ea typeface="Book Antiqua"/>
                <a:cs typeface="Book Antiqua"/>
                <a:sym typeface="Book Antiqua"/>
              </a:rPr>
              <a:t/>
            </a:r>
            <a:br>
              <a:rPr lang="it-IT" sz="3300" b="0" i="0" u="none" strike="noStrike" cap="none" dirty="0">
                <a:solidFill>
                  <a:srgbClr val="002060"/>
                </a:solidFill>
                <a:latin typeface="Book Antiqua"/>
                <a:ea typeface="Book Antiqua"/>
                <a:cs typeface="Book Antiqua"/>
                <a:sym typeface="Book Antiqua"/>
              </a:rPr>
            </a:br>
            <a:r>
              <a:rPr lang="it-IT" sz="3300" b="0" i="0" u="none" strike="noStrike" cap="none" dirty="0">
                <a:solidFill>
                  <a:srgbClr val="002060"/>
                </a:solidFill>
                <a:latin typeface="Book Antiqua"/>
                <a:ea typeface="Book Antiqua"/>
                <a:cs typeface="Book Antiqua"/>
                <a:sym typeface="Book Antiqua"/>
              </a:rPr>
              <a:t>for Data </a:t>
            </a:r>
            <a:r>
              <a:rPr lang="it-IT" sz="3300" b="0" i="0" u="none" strike="noStrike" cap="none" dirty="0" smtClean="0">
                <a:solidFill>
                  <a:srgbClr val="002060"/>
                </a:solidFill>
                <a:latin typeface="Book Antiqua"/>
                <a:ea typeface="Book Antiqua"/>
                <a:cs typeface="Book Antiqua"/>
                <a:sym typeface="Book Antiqua"/>
              </a:rPr>
              <a:t>Archives</a:t>
            </a:r>
            <a:r>
              <a:rPr lang="ar-SA" dirty="0">
                <a:solidFill>
                  <a:srgbClr val="002060"/>
                </a:solidFill>
                <a:latin typeface="Book Antiqua"/>
                <a:ea typeface="Book Antiqua"/>
                <a:cs typeface="Book Antiqua"/>
                <a:sym typeface="Book Antiqua"/>
              </a:rPr>
              <a:t> إرشادات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لمحفوظات البيانات</a:t>
            </a:r>
            <a:br>
              <a:rPr lang="ar-SA" dirty="0">
                <a:solidFill>
                  <a:srgbClr val="002060"/>
                </a:solidFill>
                <a:latin typeface="Book Antiqua"/>
                <a:ea typeface="Book Antiqua"/>
                <a:cs typeface="Book Antiqua"/>
                <a:sym typeface="Book Antiqua"/>
              </a:rPr>
            </a:b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825625"/>
            <a:ext cx="7886700" cy="4351338"/>
          </a:xfrm>
          <a:prstGeom prst="rect">
            <a:avLst/>
          </a:prstGeom>
          <a:noFill/>
          <a:ln>
            <a:noFill/>
          </a:ln>
        </p:spPr>
        <p:txBody>
          <a:bodyPr lIns="91425" tIns="45700" rIns="91425" bIns="45700" anchor="t" anchorCtr="0">
            <a:noAutofit/>
          </a:bodyPr>
          <a:lstStyle/>
          <a:p>
            <a:pPr lvl="0" indent="-171450">
              <a:spcBef>
                <a:spcPts val="0"/>
              </a:spcBef>
              <a:buNone/>
            </a:pPr>
            <a:r>
              <a:rPr lang="en-US" sz="2400" dirty="0">
                <a:solidFill>
                  <a:srgbClr val="002060"/>
                </a:solidFill>
                <a:latin typeface="Book Antiqua"/>
                <a:ea typeface="Book Antiqua"/>
                <a:cs typeface="Book Antiqua"/>
                <a:sym typeface="Book Antiqua"/>
              </a:rPr>
              <a:t>Application profile overview</a:t>
            </a:r>
            <a:r>
              <a:rPr lang="en-US" sz="2400" dirty="0" smtClean="0">
                <a:solidFill>
                  <a:srgbClr val="002060"/>
                </a:solidFill>
                <a:latin typeface="Book Antiqua"/>
                <a:ea typeface="Book Antiqua"/>
                <a:cs typeface="Book Antiqua"/>
                <a:sym typeface="Book Antiqua"/>
              </a:rPr>
              <a:t>:</a:t>
            </a:r>
            <a:r>
              <a:rPr lang="ar-SA" sz="2400" dirty="0">
                <a:solidFill>
                  <a:srgbClr val="002060"/>
                </a:solidFill>
                <a:latin typeface="Book Antiqua"/>
                <a:ea typeface="Book Antiqua"/>
                <a:cs typeface="Book Antiqua"/>
                <a:sym typeface="Book Antiqua"/>
              </a:rPr>
              <a:t> نظرة عامة على ملف تعريف </a:t>
            </a:r>
            <a:r>
              <a:rPr lang="ar-SA" sz="2400" dirty="0" smtClean="0">
                <a:solidFill>
                  <a:srgbClr val="002060"/>
                </a:solidFill>
                <a:latin typeface="Book Antiqua"/>
                <a:ea typeface="Book Antiqua"/>
                <a:cs typeface="Book Antiqua"/>
                <a:sym typeface="Book Antiqua"/>
              </a:rPr>
              <a:t>التطبيق</a:t>
            </a:r>
            <a:endParaRPr lang="en-US" sz="2400" dirty="0">
              <a:solidFill>
                <a:srgbClr val="002060"/>
              </a:solidFill>
              <a:latin typeface="Book Antiqua"/>
              <a:ea typeface="Book Antiqua"/>
              <a:cs typeface="Book Antiqua"/>
              <a:sym typeface="Book Antiqua"/>
            </a:endParaRPr>
          </a:p>
          <a:p>
            <a:pPr lvl="0" indent="-171450">
              <a:spcBef>
                <a:spcPts val="0"/>
              </a:spcBef>
              <a:buNone/>
            </a:pPr>
            <a:r>
              <a:rPr lang="en-US" sz="2400" dirty="0">
                <a:solidFill>
                  <a:srgbClr val="002060"/>
                </a:solidFill>
                <a:latin typeface="Book Antiqua"/>
                <a:ea typeface="Book Antiqua"/>
                <a:cs typeface="Book Antiqua"/>
                <a:sym typeface="Book Antiqua"/>
                <a:hlinkClick r:id="rId3"/>
              </a:rPr>
              <a:t>https://guidelines.openaire.eu/en/latest/data/application_profile.html</a:t>
            </a:r>
            <a:r>
              <a:rPr lang="en-US" sz="2400" dirty="0">
                <a:solidFill>
                  <a:srgbClr val="002060"/>
                </a:solidFill>
                <a:latin typeface="Book Antiqua"/>
                <a:ea typeface="Book Antiqua"/>
                <a:cs typeface="Book Antiqua"/>
                <a:sym typeface="Book Antiqua"/>
              </a:rPr>
              <a:t> </a:t>
            </a: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err="1">
                <a:solidFill>
                  <a:srgbClr val="002060"/>
                </a:solidFill>
                <a:latin typeface="Book Antiqua"/>
                <a:ea typeface="Book Antiqua"/>
                <a:cs typeface="Book Antiqua"/>
                <a:sym typeface="Book Antiqua"/>
              </a:rPr>
              <a:t>DataCite</a:t>
            </a:r>
            <a:r>
              <a:rPr lang="en-US"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موقع معلومات </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hlinkClick r:id="rId4"/>
              </a:rPr>
              <a:t>http://schema.datacite.org/meta/kernel-3/doc/DataCite-MetadataKernel_v3.1.pdf</a:t>
            </a:r>
            <a:r>
              <a:rPr lang="en-US" dirty="0">
                <a:solidFill>
                  <a:srgbClr val="002060"/>
                </a:solidFill>
                <a:latin typeface="Book Antiqua"/>
                <a:ea typeface="Book Antiqua"/>
                <a:cs typeface="Book Antiqua"/>
                <a:sym typeface="Book Antiqua"/>
              </a:rPr>
              <a:t> </a:t>
            </a: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Example</a:t>
            </a:r>
            <a:r>
              <a:rPr lang="en-US"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مثال </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hlinkClick r:id="rId5"/>
              </a:rPr>
              <a:t>https://purr.purdue.edu/publications/1118/2</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hlinkClick r:id="rId6"/>
              </a:rPr>
              <a:t>http://schema.datacite.org/meta/kernel-3/example/datacite-example-dataset-v3.0.xml</a:t>
            </a:r>
            <a:r>
              <a:rPr lang="en-US" dirty="0">
                <a:solidFill>
                  <a:srgbClr val="002060"/>
                </a:solidFill>
                <a:latin typeface="Book Antiqua"/>
                <a:ea typeface="Book Antiqua"/>
                <a:cs typeface="Book Antiqua"/>
                <a:sym typeface="Book Antiqua"/>
              </a:rPr>
              <a:t> </a:t>
            </a: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14</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6919403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84048" y="1020054"/>
            <a:ext cx="8229600" cy="749299"/>
          </a:xfrm>
          <a:prstGeom prst="rect">
            <a:avLst/>
          </a:prstGeom>
          <a:noFill/>
          <a:ln>
            <a:noFill/>
          </a:ln>
        </p:spPr>
        <p:txBody>
          <a:bodyPr lIns="91425" tIns="45700" rIns="91425" bIns="45700" anchor="ctr" anchorCtr="0">
            <a:noAutofit/>
          </a:bodyPr>
          <a:lstStyle/>
          <a:p>
            <a:pPr lvl="0" algn="ctr" rtl="1">
              <a:buSzPct val="25000"/>
            </a:pPr>
            <a:r>
              <a:rPr lang="ar-SA" dirty="0" smtClean="0">
                <a:solidFill>
                  <a:srgbClr val="002060"/>
                </a:solidFill>
                <a:latin typeface="Book Antiqua"/>
                <a:ea typeface="Book Antiqua"/>
                <a:cs typeface="Book Antiqua"/>
                <a:sym typeface="Book Antiqua"/>
              </a:rPr>
              <a:t>إرشادات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لمدراء نظام معلومات الاتصالات المعتمدة على أساس </a:t>
            </a:r>
            <a:r>
              <a:rPr lang="en-US" dirty="0">
                <a:solidFill>
                  <a:srgbClr val="002060"/>
                </a:solidFill>
                <a:latin typeface="Book Antiqua"/>
                <a:ea typeface="Book Antiqua"/>
                <a:cs typeface="Book Antiqua"/>
                <a:sym typeface="Book Antiqua"/>
              </a:rPr>
              <a:t>CERIF-XML</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29384"/>
            <a:ext cx="7886700" cy="4123944"/>
          </a:xfrm>
          <a:prstGeom prst="rect">
            <a:avLst/>
          </a:prstGeom>
          <a:noFill/>
          <a:ln>
            <a:noFill/>
          </a:ln>
        </p:spPr>
        <p:txBody>
          <a:bodyPr lIns="91425" tIns="45700" rIns="91425" bIns="45700" anchor="t" anchorCtr="0">
            <a:noAutofit/>
          </a:bodyPr>
          <a:lstStyle/>
          <a:p>
            <a:pPr lvl="0" indent="-171450">
              <a:spcBef>
                <a:spcPts val="0"/>
              </a:spcBef>
              <a:buNone/>
            </a:pPr>
            <a:r>
              <a:rPr lang="it-IT" dirty="0">
                <a:solidFill>
                  <a:srgbClr val="002060"/>
                </a:solidFill>
                <a:latin typeface="Book Antiqua"/>
                <a:ea typeface="Book Antiqua"/>
                <a:cs typeface="Book Antiqua"/>
                <a:sym typeface="Book Antiqua"/>
                <a:hlinkClick r:id="rId3"/>
              </a:rPr>
              <a:t>https://guidelines.openaire.eu/en/latest/cris/index.html</a:t>
            </a:r>
            <a:r>
              <a:rPr lang="it-IT" dirty="0">
                <a:solidFill>
                  <a:srgbClr val="002060"/>
                </a:solidFill>
                <a:latin typeface="Book Antiqua"/>
                <a:ea typeface="Book Antiqua"/>
                <a:cs typeface="Book Antiqua"/>
                <a:sym typeface="Book Antiqua"/>
              </a:rPr>
              <a:t> </a:t>
            </a:r>
          </a:p>
          <a:p>
            <a:pPr lvl="0" indent="-171450">
              <a:spcBef>
                <a:spcPts val="0"/>
              </a:spcBef>
              <a:buNone/>
            </a:pPr>
            <a:r>
              <a:rPr lang="it-IT" dirty="0">
                <a:solidFill>
                  <a:srgbClr val="002060"/>
                </a:solidFill>
                <a:latin typeface="Book Antiqua"/>
                <a:ea typeface="Book Antiqua"/>
                <a:cs typeface="Book Antiqua"/>
                <a:sym typeface="Book Antiqua"/>
                <a:hlinkClick r:id="rId4"/>
              </a:rPr>
              <a:t>https://zenodo.org/record/17065</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5"/>
              </a:rPr>
              <a:t>https://zenodo.org/record/17065/files/OpenAIRE_Guidelines_for_CRIS_Managers_v.1.0.pdf</a:t>
            </a:r>
            <a:r>
              <a:rPr lang="it-IT" dirty="0">
                <a:solidFill>
                  <a:srgbClr val="002060"/>
                </a:solidFill>
                <a:latin typeface="Book Antiqua"/>
                <a:ea typeface="Book Antiqua"/>
                <a:cs typeface="Book Antiqua"/>
                <a:sym typeface="Book Antiqua"/>
              </a:rPr>
              <a:t> </a:t>
            </a:r>
            <a:endParaRPr lang="ar-SA" dirty="0" smtClean="0">
              <a:solidFill>
                <a:srgbClr val="002060"/>
              </a:solidFill>
              <a:latin typeface="Book Antiqua"/>
              <a:ea typeface="Book Antiqua"/>
              <a:cs typeface="Book Antiqua"/>
              <a:sym typeface="Book Antiqua"/>
            </a:endParaRP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lgn="r" rtl="1">
              <a:spcBef>
                <a:spcPts val="0"/>
              </a:spcBef>
              <a:buNone/>
            </a:pPr>
            <a:r>
              <a:rPr lang="ar-SA" sz="1900" dirty="0" smtClean="0">
                <a:solidFill>
                  <a:srgbClr val="002060"/>
                </a:solidFill>
                <a:latin typeface="Book Antiqua"/>
                <a:ea typeface="Book Antiqua"/>
                <a:cs typeface="Book Antiqua"/>
                <a:sym typeface="Book Antiqua"/>
              </a:rPr>
              <a:t> -  توفر </a:t>
            </a:r>
            <a:r>
              <a:rPr lang="ar-SA" sz="1900" dirty="0">
                <a:solidFill>
                  <a:srgbClr val="002060"/>
                </a:solidFill>
                <a:latin typeface="Book Antiqua"/>
                <a:ea typeface="Book Antiqua"/>
                <a:cs typeface="Book Antiqua"/>
                <a:sym typeface="Book Antiqua"/>
              </a:rPr>
              <a:t>المبادئ التوجيهية توجيهات لمديري نظام </a:t>
            </a:r>
            <a:r>
              <a:rPr lang="en-US" sz="1900" dirty="0">
                <a:solidFill>
                  <a:srgbClr val="002060"/>
                </a:solidFill>
                <a:latin typeface="Book Antiqua"/>
                <a:ea typeface="Book Antiqua"/>
                <a:cs typeface="Book Antiqua"/>
                <a:sym typeface="Book Antiqua"/>
              </a:rPr>
              <a:t>CRIS </a:t>
            </a:r>
            <a:r>
              <a:rPr lang="ar-SA" sz="1900" dirty="0">
                <a:solidFill>
                  <a:srgbClr val="002060"/>
                </a:solidFill>
                <a:latin typeface="Book Antiqua"/>
                <a:ea typeface="Book Antiqua"/>
                <a:cs typeface="Book Antiqua"/>
                <a:sym typeface="Book Antiqua"/>
              </a:rPr>
              <a:t>لفضح بياناتهم الوصفية بطريقة تتوافق مع البنية التحتية لـ </a:t>
            </a:r>
            <a:r>
              <a:rPr lang="en-US" sz="1900" dirty="0" err="1">
                <a:solidFill>
                  <a:srgbClr val="002060"/>
                </a:solidFill>
                <a:latin typeface="Book Antiqua"/>
                <a:ea typeface="Book Antiqua"/>
                <a:cs typeface="Book Antiqua"/>
                <a:sym typeface="Book Antiqua"/>
              </a:rPr>
              <a:t>OpenAIRE</a:t>
            </a:r>
            <a:r>
              <a:rPr lang="en-US" sz="1900" dirty="0" smtClean="0">
                <a:solidFill>
                  <a:srgbClr val="002060"/>
                </a:solidFill>
                <a:latin typeface="Book Antiqua"/>
                <a:ea typeface="Book Antiqua"/>
                <a:cs typeface="Book Antiqua"/>
                <a:sym typeface="Book Antiqua"/>
              </a:rPr>
              <a:t>.</a:t>
            </a:r>
            <a:endParaRPr lang="ar-SA" sz="1900" dirty="0" smtClean="0">
              <a:solidFill>
                <a:srgbClr val="002060"/>
              </a:solidFill>
              <a:latin typeface="Book Antiqua"/>
              <a:ea typeface="Book Antiqua"/>
              <a:cs typeface="Book Antiqua"/>
              <a:sym typeface="Book Antiqua"/>
            </a:endParaRPr>
          </a:p>
          <a:p>
            <a:pPr lvl="0" indent="-171450" algn="r" rtl="1">
              <a:spcBef>
                <a:spcPts val="0"/>
              </a:spcBef>
              <a:buNone/>
            </a:pPr>
            <a:endParaRPr lang="en-US" sz="1900" dirty="0">
              <a:solidFill>
                <a:srgbClr val="002060"/>
              </a:solidFill>
              <a:latin typeface="Book Antiqua"/>
              <a:ea typeface="Book Antiqua"/>
              <a:cs typeface="Book Antiqua"/>
              <a:sym typeface="Book Antiqua"/>
            </a:endParaRPr>
          </a:p>
          <a:p>
            <a:pPr lvl="0" indent="-171450" algn="r" rtl="1">
              <a:spcBef>
                <a:spcPts val="0"/>
              </a:spcBef>
              <a:buNone/>
            </a:pPr>
            <a:r>
              <a:rPr lang="en-US" sz="1900" dirty="0" smtClean="0">
                <a:solidFill>
                  <a:srgbClr val="002060"/>
                </a:solidFill>
                <a:latin typeface="Book Antiqua"/>
                <a:ea typeface="Book Antiqua"/>
                <a:cs typeface="Book Antiqua"/>
                <a:sym typeface="Book Antiqua"/>
              </a:rPr>
              <a:t>CERIF </a:t>
            </a:r>
            <a:r>
              <a:rPr lang="ar-SA" sz="1900" dirty="0" smtClean="0">
                <a:solidFill>
                  <a:srgbClr val="002060"/>
                </a:solidFill>
                <a:latin typeface="Book Antiqua"/>
                <a:ea typeface="Book Antiqua"/>
                <a:cs typeface="Book Antiqua"/>
                <a:sym typeface="Book Antiqua"/>
              </a:rPr>
              <a:t> هو نموذج معلومات </a:t>
            </a:r>
            <a:r>
              <a:rPr lang="ar-SA" sz="1900" dirty="0">
                <a:solidFill>
                  <a:srgbClr val="002060"/>
                </a:solidFill>
                <a:latin typeface="Book Antiqua"/>
                <a:ea typeface="Book Antiqua"/>
                <a:cs typeface="Book Antiqua"/>
                <a:sym typeface="Book Antiqua"/>
              </a:rPr>
              <a:t>البحث الأوروبي المشترك) هو نموذج بيانات قياسي للمعلومات البحثية وتوصية من الاتحاد الأوروبي للدول الأعضاء</a:t>
            </a:r>
            <a:r>
              <a:rPr lang="ar-SA" sz="1900" dirty="0" smtClean="0">
                <a:solidFill>
                  <a:srgbClr val="002060"/>
                </a:solidFill>
                <a:latin typeface="Book Antiqua"/>
                <a:ea typeface="Book Antiqua"/>
                <a:cs typeface="Book Antiqua"/>
                <a:sym typeface="Book Antiqua"/>
              </a:rPr>
              <a:t>.</a:t>
            </a:r>
          </a:p>
          <a:p>
            <a:pPr lvl="0" indent="-171450" algn="r" rtl="1">
              <a:spcBef>
                <a:spcPts val="0"/>
              </a:spcBef>
              <a:buNone/>
            </a:pPr>
            <a:endParaRPr lang="en-US" sz="1900" dirty="0">
              <a:solidFill>
                <a:srgbClr val="002060"/>
              </a:solidFill>
              <a:latin typeface="Book Antiqua"/>
              <a:ea typeface="Book Antiqua"/>
              <a:cs typeface="Book Antiqua"/>
              <a:sym typeface="Book Antiqua"/>
            </a:endParaRPr>
          </a:p>
          <a:p>
            <a:pPr lvl="0" indent="-171450" algn="r" rtl="1">
              <a:spcBef>
                <a:spcPts val="0"/>
              </a:spcBef>
              <a:buNone/>
            </a:pPr>
            <a:r>
              <a:rPr lang="ar-SA" dirty="0" smtClean="0">
                <a:solidFill>
                  <a:srgbClr val="002060"/>
                </a:solidFill>
                <a:latin typeface="Book Antiqua"/>
                <a:ea typeface="Book Antiqua"/>
                <a:cs typeface="Book Antiqua"/>
                <a:sym typeface="Book Antiqua"/>
              </a:rPr>
              <a:t> -  نموذج </a:t>
            </a:r>
            <a:r>
              <a:rPr lang="ar-SA" dirty="0">
                <a:solidFill>
                  <a:srgbClr val="002060"/>
                </a:solidFill>
                <a:latin typeface="Book Antiqua"/>
                <a:ea typeface="Book Antiqua"/>
                <a:cs typeface="Book Antiqua"/>
                <a:sym typeface="Book Antiqua"/>
              </a:rPr>
              <a:t>بيانات </a:t>
            </a:r>
            <a:r>
              <a:rPr lang="it-IT" dirty="0">
                <a:solidFill>
                  <a:srgbClr val="002060"/>
                </a:solidFill>
                <a:latin typeface="Book Antiqua"/>
                <a:ea typeface="Book Antiqua"/>
                <a:cs typeface="Book Antiqua"/>
                <a:sym typeface="Book Antiqua"/>
              </a:rPr>
              <a:t>OpenAIRE </a:t>
            </a:r>
            <a:r>
              <a:rPr lang="ar-SA" dirty="0">
                <a:solidFill>
                  <a:srgbClr val="002060"/>
                </a:solidFill>
                <a:latin typeface="Book Antiqua"/>
                <a:ea typeface="Book Antiqua"/>
                <a:cs typeface="Book Antiqua"/>
                <a:sym typeface="Book Antiqua"/>
              </a:rPr>
              <a:t>متوافق مع </a:t>
            </a:r>
            <a:r>
              <a:rPr lang="it-IT" dirty="0">
                <a:solidFill>
                  <a:srgbClr val="002060"/>
                </a:solidFill>
                <a:latin typeface="Book Antiqua"/>
                <a:ea typeface="Book Antiqua"/>
                <a:cs typeface="Book Antiqua"/>
                <a:sym typeface="Book Antiqua"/>
              </a:rPr>
              <a:t>CERIF </a:t>
            </a:r>
            <a:r>
              <a:rPr lang="ar-SA" dirty="0">
                <a:solidFill>
                  <a:srgbClr val="002060"/>
                </a:solidFill>
                <a:latin typeface="Book Antiqua"/>
                <a:ea typeface="Book Antiqua"/>
                <a:cs typeface="Book Antiqua"/>
                <a:sym typeface="Book Antiqua"/>
              </a:rPr>
              <a:t>وتم اعتماد </a:t>
            </a:r>
            <a:r>
              <a:rPr lang="it-IT" dirty="0">
                <a:solidFill>
                  <a:srgbClr val="002060"/>
                </a:solidFill>
                <a:latin typeface="Book Antiqua"/>
                <a:ea typeface="Book Antiqua"/>
                <a:cs typeface="Book Antiqua"/>
                <a:sym typeface="Book Antiqua"/>
              </a:rPr>
              <a:t>CERIF XML </a:t>
            </a:r>
            <a:r>
              <a:rPr lang="ar-SA" dirty="0">
                <a:solidFill>
                  <a:srgbClr val="002060"/>
                </a:solidFill>
                <a:latin typeface="Book Antiqua"/>
                <a:ea typeface="Book Antiqua"/>
                <a:cs typeface="Book Antiqua"/>
                <a:sym typeface="Book Antiqua"/>
              </a:rPr>
              <a:t>من قبل </a:t>
            </a:r>
            <a:r>
              <a:rPr lang="it-IT" dirty="0">
                <a:solidFill>
                  <a:srgbClr val="002060"/>
                </a:solidFill>
                <a:latin typeface="Book Antiqua"/>
                <a:ea typeface="Book Antiqua"/>
                <a:cs typeface="Book Antiqua"/>
                <a:sym typeface="Book Antiqua"/>
              </a:rPr>
              <a:t>OpenAIRE </a:t>
            </a:r>
            <a:r>
              <a:rPr lang="ar-SA" dirty="0">
                <a:solidFill>
                  <a:srgbClr val="002060"/>
                </a:solidFill>
                <a:latin typeface="Book Antiqua"/>
                <a:ea typeface="Book Antiqua"/>
                <a:cs typeface="Book Antiqua"/>
                <a:sym typeface="Book Antiqua"/>
              </a:rPr>
              <a:t>كأساس لحصاد واستيراد البيانات الوصفية من أنظمة </a:t>
            </a:r>
            <a:r>
              <a:rPr lang="it-IT" dirty="0">
                <a:solidFill>
                  <a:srgbClr val="002060"/>
                </a:solidFill>
                <a:latin typeface="Book Antiqua"/>
                <a:ea typeface="Book Antiqua"/>
                <a:cs typeface="Book Antiqua"/>
                <a:sym typeface="Book Antiqua"/>
              </a:rPr>
              <a:t>CRIS.</a:t>
            </a:r>
          </a:p>
          <a:p>
            <a:pPr lvl="0" indent="-171450" algn="r" rtl="1">
              <a:spcBef>
                <a:spcPts val="0"/>
              </a:spcBef>
              <a:buNone/>
            </a:pPr>
            <a:endParaRPr lang="it-IT"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15</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31405464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774700"/>
            <a:ext cx="8229600" cy="749299"/>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CERIF subset for </a:t>
            </a:r>
            <a:r>
              <a:rPr lang="it-IT" sz="3300" b="0" i="0" u="none" strike="noStrike" cap="none" dirty="0" err="1">
                <a:solidFill>
                  <a:srgbClr val="002060"/>
                </a:solidFill>
                <a:latin typeface="Book Antiqua"/>
                <a:ea typeface="Book Antiqua"/>
                <a:cs typeface="Book Antiqua"/>
                <a:sym typeface="Book Antiqua"/>
              </a:rPr>
              <a:t>OpenAIRE</a:t>
            </a:r>
            <a:endParaRPr sz="33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16</a:t>
            </a:fld>
            <a:endParaRPr lang="sr-Latn-BA" sz="1000" b="0" i="0" u="none" strike="noStrike" cap="none">
              <a:solidFill>
                <a:srgbClr val="002060"/>
              </a:solidFill>
              <a:latin typeface="Calibri"/>
              <a:ea typeface="Calibri"/>
              <a:cs typeface="Calibri"/>
              <a:sym typeface="Calibri"/>
            </a:endParaRPr>
          </a:p>
        </p:txBody>
      </p:sp>
      <p:pic>
        <p:nvPicPr>
          <p:cNvPr id="2" name="Immagine 1">
            <a:extLst>
              <a:ext uri="{FF2B5EF4-FFF2-40B4-BE49-F238E27FC236}">
                <a16:creationId xmlns:a16="http://schemas.microsoft.com/office/drawing/2014/main" xmlns="" id="{D11CBE30-D3D6-42F4-9397-559D38FFED49}"/>
              </a:ext>
            </a:extLst>
          </p:cNvPr>
          <p:cNvPicPr>
            <a:picLocks noChangeAspect="1"/>
          </p:cNvPicPr>
          <p:nvPr/>
        </p:nvPicPr>
        <p:blipFill>
          <a:blip r:embed="rId3"/>
          <a:stretch>
            <a:fillRect/>
          </a:stretch>
        </p:blipFill>
        <p:spPr>
          <a:xfrm>
            <a:off x="1274071" y="1386967"/>
            <a:ext cx="6656934" cy="4802819"/>
          </a:xfrm>
          <a:prstGeom prst="rect">
            <a:avLst/>
          </a:prstGeom>
        </p:spPr>
      </p:pic>
    </p:spTree>
    <p:extLst>
      <p:ext uri="{BB962C8B-B14F-4D97-AF65-F5344CB8AC3E}">
        <p14:creationId xmlns:p14="http://schemas.microsoft.com/office/powerpoint/2010/main" val="5841309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987552"/>
            <a:ext cx="8229600" cy="620855"/>
          </a:xfrm>
          <a:prstGeom prst="rect">
            <a:avLst/>
          </a:prstGeom>
          <a:noFill/>
          <a:ln>
            <a:noFill/>
          </a:ln>
        </p:spPr>
        <p:txBody>
          <a:bodyPr lIns="91425" tIns="45700" rIns="91425" bIns="45700" anchor="ctr" anchorCtr="0">
            <a:noAutofit/>
          </a:bodyPr>
          <a:lstStyle/>
          <a:p>
            <a:pPr lvl="0" algn="ctr" rtl="1">
              <a:buSzPct val="25000"/>
            </a:pPr>
            <a:r>
              <a:rPr lang="ar-SA" dirty="0">
                <a:solidFill>
                  <a:srgbClr val="002060"/>
                </a:solidFill>
                <a:latin typeface="Book Antiqua"/>
                <a:ea typeface="Book Antiqua"/>
                <a:cs typeface="Book Antiqua"/>
                <a:sym typeface="Book Antiqua"/>
              </a:rPr>
              <a:t/>
            </a:r>
            <a:br>
              <a:rPr lang="ar-SA" dirty="0">
                <a:solidFill>
                  <a:srgbClr val="002060"/>
                </a:solidFill>
                <a:latin typeface="Book Antiqua"/>
                <a:ea typeface="Book Antiqua"/>
                <a:cs typeface="Book Antiqua"/>
                <a:sym typeface="Book Antiqua"/>
              </a:rPr>
            </a:br>
            <a:r>
              <a:rPr lang="ar-SA" dirty="0" smtClean="0">
                <a:solidFill>
                  <a:srgbClr val="002060"/>
                </a:solidFill>
                <a:latin typeface="Book Antiqua"/>
                <a:ea typeface="Book Antiqua"/>
                <a:cs typeface="Book Antiqua"/>
                <a:sym typeface="Book Antiqua"/>
              </a:rPr>
              <a:t>ارشادات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لمدراء نظام معلومات الاتصالات المعتمدة على أساس </a:t>
            </a:r>
            <a:r>
              <a:rPr lang="en-US" dirty="0">
                <a:solidFill>
                  <a:srgbClr val="002060"/>
                </a:solidFill>
                <a:latin typeface="Book Antiqua"/>
                <a:ea typeface="Book Antiqua"/>
                <a:cs typeface="Book Antiqua"/>
                <a:sym typeface="Book Antiqua"/>
              </a:rPr>
              <a:t>CERIF-XML</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84247"/>
            <a:ext cx="7886700" cy="4023361"/>
          </a:xfrm>
          <a:prstGeom prst="rect">
            <a:avLst/>
          </a:prstGeom>
          <a:noFill/>
          <a:ln>
            <a:noFill/>
          </a:ln>
        </p:spPr>
        <p:txBody>
          <a:bodyPr lIns="91425" tIns="45700" rIns="91425" bIns="45700" anchor="t" anchorCtr="0">
            <a:noAutofit/>
          </a:bodyPr>
          <a:lstStyle/>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lgn="r" rtl="1">
              <a:spcBef>
                <a:spcPts val="0"/>
              </a:spcBef>
              <a:buNone/>
            </a:pPr>
            <a:r>
              <a:rPr lang="ar-SA" sz="2400" b="1" dirty="0" smtClean="0">
                <a:solidFill>
                  <a:srgbClr val="002060"/>
                </a:solidFill>
                <a:latin typeface="Book Antiqua"/>
                <a:ea typeface="Book Antiqua"/>
                <a:cs typeface="Book Antiqua"/>
                <a:sym typeface="Book Antiqua"/>
              </a:rPr>
              <a:t>يتألف </a:t>
            </a:r>
            <a:r>
              <a:rPr lang="ar-SA" sz="2400" b="1" dirty="0">
                <a:solidFill>
                  <a:srgbClr val="002060"/>
                </a:solidFill>
                <a:latin typeface="Book Antiqua"/>
                <a:ea typeface="Book Antiqua"/>
                <a:cs typeface="Book Antiqua"/>
                <a:sym typeface="Book Antiqua"/>
              </a:rPr>
              <a:t>النموذج من كيانات أبحاث </a:t>
            </a:r>
            <a:r>
              <a:rPr lang="it-IT" sz="2400" b="1" dirty="0">
                <a:solidFill>
                  <a:srgbClr val="002060"/>
                </a:solidFill>
                <a:latin typeface="Book Antiqua"/>
                <a:ea typeface="Book Antiqua"/>
                <a:cs typeface="Book Antiqua"/>
                <a:sym typeface="Book Antiqua"/>
              </a:rPr>
              <a:t>CERIF </a:t>
            </a:r>
            <a:r>
              <a:rPr lang="ar-SA" sz="2400" b="1" dirty="0">
                <a:solidFill>
                  <a:srgbClr val="002060"/>
                </a:solidFill>
                <a:latin typeface="Book Antiqua"/>
                <a:ea typeface="Book Antiqua"/>
                <a:cs typeface="Book Antiqua"/>
                <a:sym typeface="Book Antiqua"/>
              </a:rPr>
              <a:t>التالية:</a:t>
            </a: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Publication: cfResultPublication (cfResPubl</a:t>
            </a:r>
            <a:r>
              <a:rPr lang="it-IT" sz="2400" dirty="0" smtClean="0">
                <a:solidFill>
                  <a:srgbClr val="002060"/>
                </a:solidFill>
                <a:latin typeface="Book Antiqua"/>
                <a:ea typeface="Book Antiqua"/>
                <a:cs typeface="Book Antiqua"/>
                <a:sym typeface="Book Antiqua"/>
              </a:rPr>
              <a:t>);</a:t>
            </a:r>
            <a:r>
              <a:rPr lang="ar-SA" sz="2400" dirty="0">
                <a:solidFill>
                  <a:srgbClr val="002060"/>
                </a:solidFill>
                <a:latin typeface="Book Antiqua"/>
                <a:ea typeface="Book Antiqua"/>
                <a:cs typeface="Book Antiqua"/>
                <a:sym typeface="Book Antiqua"/>
              </a:rPr>
              <a:t> المنشور</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Product/Dataset: cfResultProduct (cfResProd</a:t>
            </a:r>
            <a:r>
              <a:rPr lang="it-IT" sz="2400" dirty="0" smtClean="0">
                <a:solidFill>
                  <a:srgbClr val="002060"/>
                </a:solidFill>
                <a:latin typeface="Book Antiqua"/>
                <a:ea typeface="Book Antiqua"/>
                <a:cs typeface="Book Antiqua"/>
                <a:sym typeface="Book Antiqua"/>
              </a:rPr>
              <a:t>);</a:t>
            </a:r>
            <a:r>
              <a:rPr lang="ar-SA" sz="2400" dirty="0">
                <a:solidFill>
                  <a:srgbClr val="002060"/>
                </a:solidFill>
                <a:latin typeface="Book Antiqua"/>
                <a:ea typeface="Book Antiqua"/>
                <a:cs typeface="Book Antiqua"/>
                <a:sym typeface="Book Antiqua"/>
              </a:rPr>
              <a:t> </a:t>
            </a:r>
            <a:r>
              <a:rPr lang="ar-SA" sz="2400" dirty="0" smtClean="0">
                <a:solidFill>
                  <a:srgbClr val="002060"/>
                </a:solidFill>
                <a:latin typeface="Book Antiqua"/>
                <a:ea typeface="Book Antiqua"/>
                <a:cs typeface="Book Antiqua"/>
                <a:sym typeface="Book Antiqua"/>
              </a:rPr>
              <a:t>المنتج</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Person: cfPerson (cfPers</a:t>
            </a:r>
            <a:r>
              <a:rPr lang="it-IT" sz="2400" dirty="0" smtClean="0">
                <a:solidFill>
                  <a:srgbClr val="002060"/>
                </a:solidFill>
                <a:latin typeface="Book Antiqua"/>
                <a:ea typeface="Book Antiqua"/>
                <a:cs typeface="Book Antiqua"/>
                <a:sym typeface="Book Antiqua"/>
              </a:rPr>
              <a:t>);</a:t>
            </a:r>
            <a:r>
              <a:rPr lang="ar-SA" sz="2400" dirty="0" smtClean="0">
                <a:solidFill>
                  <a:srgbClr val="002060"/>
                </a:solidFill>
                <a:latin typeface="Book Antiqua"/>
                <a:ea typeface="Book Antiqua"/>
                <a:cs typeface="Book Antiqua"/>
                <a:sym typeface="Book Antiqua"/>
              </a:rPr>
              <a:t> الشخص </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Organisation: cfOrganisationUnit (cfOrgUnit</a:t>
            </a:r>
            <a:r>
              <a:rPr lang="it-IT" sz="2400" dirty="0" smtClean="0">
                <a:solidFill>
                  <a:srgbClr val="002060"/>
                </a:solidFill>
                <a:latin typeface="Book Antiqua"/>
                <a:ea typeface="Book Antiqua"/>
                <a:cs typeface="Book Antiqua"/>
                <a:sym typeface="Book Antiqua"/>
              </a:rPr>
              <a:t>);</a:t>
            </a:r>
            <a:r>
              <a:rPr lang="ar-SA" sz="2400" dirty="0" smtClean="0">
                <a:solidFill>
                  <a:srgbClr val="002060"/>
                </a:solidFill>
                <a:latin typeface="Book Antiqua"/>
                <a:ea typeface="Book Antiqua"/>
                <a:cs typeface="Book Antiqua"/>
                <a:sym typeface="Book Antiqua"/>
              </a:rPr>
              <a:t> المنظمة </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Project: cfProject (cfProj</a:t>
            </a:r>
            <a:r>
              <a:rPr lang="it-IT" sz="2400" dirty="0" smtClean="0">
                <a:solidFill>
                  <a:srgbClr val="002060"/>
                </a:solidFill>
                <a:latin typeface="Book Antiqua"/>
                <a:ea typeface="Book Antiqua"/>
                <a:cs typeface="Book Antiqua"/>
                <a:sym typeface="Book Antiqua"/>
              </a:rPr>
              <a:t>);</a:t>
            </a:r>
            <a:r>
              <a:rPr lang="ar-SA" sz="2400" dirty="0" smtClean="0">
                <a:solidFill>
                  <a:srgbClr val="002060"/>
                </a:solidFill>
                <a:latin typeface="Book Antiqua"/>
                <a:ea typeface="Book Antiqua"/>
                <a:cs typeface="Book Antiqua"/>
                <a:sym typeface="Book Antiqua"/>
              </a:rPr>
              <a:t> المشروع </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Funding: cfFunding (cfFund</a:t>
            </a:r>
            <a:r>
              <a:rPr lang="it-IT" sz="2400" dirty="0" smtClean="0">
                <a:solidFill>
                  <a:srgbClr val="002060"/>
                </a:solidFill>
                <a:latin typeface="Book Antiqua"/>
                <a:ea typeface="Book Antiqua"/>
                <a:cs typeface="Book Antiqua"/>
                <a:sym typeface="Book Antiqua"/>
              </a:rPr>
              <a:t>);</a:t>
            </a:r>
            <a:r>
              <a:rPr lang="ar-SA" sz="2400" dirty="0" smtClean="0">
                <a:solidFill>
                  <a:srgbClr val="002060"/>
                </a:solidFill>
                <a:latin typeface="Book Antiqua"/>
                <a:ea typeface="Book Antiqua"/>
                <a:cs typeface="Book Antiqua"/>
                <a:sym typeface="Book Antiqua"/>
              </a:rPr>
              <a:t> التمويل </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Equipment: cfEquipment (cfEquip</a:t>
            </a:r>
            <a:r>
              <a:rPr lang="it-IT" sz="2400" dirty="0" smtClean="0">
                <a:solidFill>
                  <a:srgbClr val="002060"/>
                </a:solidFill>
                <a:latin typeface="Book Antiqua"/>
                <a:ea typeface="Book Antiqua"/>
                <a:cs typeface="Book Antiqua"/>
                <a:sym typeface="Book Antiqua"/>
              </a:rPr>
              <a:t>);</a:t>
            </a:r>
            <a:r>
              <a:rPr lang="ar-SA" sz="2400" dirty="0" smtClean="0">
                <a:solidFill>
                  <a:srgbClr val="002060"/>
                </a:solidFill>
                <a:latin typeface="Book Antiqua"/>
                <a:ea typeface="Book Antiqua"/>
                <a:cs typeface="Book Antiqua"/>
                <a:sym typeface="Book Antiqua"/>
              </a:rPr>
              <a:t> المعدات </a:t>
            </a:r>
            <a:endParaRPr lang="it-IT" sz="2400" dirty="0">
              <a:solidFill>
                <a:srgbClr val="002060"/>
              </a:solidFill>
              <a:latin typeface="Book Antiqua"/>
              <a:ea typeface="Book Antiqua"/>
              <a:cs typeface="Book Antiqua"/>
              <a:sym typeface="Book Antiqua"/>
            </a:endParaRPr>
          </a:p>
          <a:p>
            <a:pPr lvl="0" indent="-171450">
              <a:spcBef>
                <a:spcPts val="0"/>
              </a:spcBef>
              <a:buNone/>
            </a:pPr>
            <a:r>
              <a:rPr lang="it-IT" sz="2400" dirty="0">
                <a:solidFill>
                  <a:srgbClr val="002060"/>
                </a:solidFill>
                <a:latin typeface="Book Antiqua"/>
                <a:ea typeface="Book Antiqua"/>
                <a:cs typeface="Book Antiqua"/>
                <a:sym typeface="Book Antiqua"/>
              </a:rPr>
              <a:t>• Service: cfService (cfSrv</a:t>
            </a:r>
            <a:r>
              <a:rPr lang="it-IT" sz="2400" dirty="0" smtClean="0">
                <a:solidFill>
                  <a:srgbClr val="002060"/>
                </a:solidFill>
                <a:latin typeface="Book Antiqua"/>
                <a:ea typeface="Book Antiqua"/>
                <a:cs typeface="Book Antiqua"/>
                <a:sym typeface="Book Antiqua"/>
              </a:rPr>
              <a:t>).</a:t>
            </a:r>
            <a:r>
              <a:rPr lang="ar-SA" sz="2400" dirty="0" smtClean="0">
                <a:solidFill>
                  <a:srgbClr val="002060"/>
                </a:solidFill>
                <a:latin typeface="Book Antiqua"/>
                <a:ea typeface="Book Antiqua"/>
                <a:cs typeface="Book Antiqua"/>
                <a:sym typeface="Book Antiqua"/>
              </a:rPr>
              <a:t> الخدمة </a:t>
            </a:r>
            <a:endParaRPr sz="24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17</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38098262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374904" y="1051560"/>
            <a:ext cx="8266176" cy="1152143"/>
          </a:xfrm>
          <a:prstGeom prst="rect">
            <a:avLst/>
          </a:prstGeom>
          <a:noFill/>
          <a:ln>
            <a:noFill/>
          </a:ln>
        </p:spPr>
        <p:txBody>
          <a:bodyPr lIns="91425" tIns="45700" rIns="91425" bIns="45700" anchor="ctr" anchorCtr="0">
            <a:noAutofit/>
          </a:bodyPr>
          <a:lstStyle/>
          <a:p>
            <a:pPr lvl="0" algn="ctr" rtl="1">
              <a:buSzPct val="25000"/>
            </a:pPr>
            <a:r>
              <a:rPr lang="ar-SA" dirty="0" smtClean="0">
                <a:solidFill>
                  <a:srgbClr val="002060"/>
                </a:solidFill>
                <a:latin typeface="Book Antiqua"/>
                <a:ea typeface="Book Antiqua"/>
                <a:cs typeface="Book Antiqua"/>
                <a:sym typeface="Book Antiqua"/>
              </a:rPr>
              <a:t>إرشادات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لمدراء نظام معلومات الاتصالات المعتمدة على أساس </a:t>
            </a:r>
            <a:r>
              <a:rPr lang="en-US" dirty="0">
                <a:solidFill>
                  <a:srgbClr val="002060"/>
                </a:solidFill>
                <a:latin typeface="Book Antiqua"/>
                <a:ea typeface="Book Antiqua"/>
                <a:cs typeface="Book Antiqua"/>
                <a:sym typeface="Book Antiqua"/>
              </a:rPr>
              <a:t>CERIF-XML</a:t>
            </a:r>
            <a:br>
              <a:rPr lang="en-US" dirty="0">
                <a:solidFill>
                  <a:srgbClr val="002060"/>
                </a:solidFill>
                <a:latin typeface="Book Antiqua"/>
                <a:ea typeface="Book Antiqua"/>
                <a:cs typeface="Book Antiqua"/>
                <a:sym typeface="Book Antiqua"/>
              </a:rPr>
            </a:b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2011679"/>
            <a:ext cx="7886700" cy="3968839"/>
          </a:xfrm>
          <a:prstGeom prst="rect">
            <a:avLst/>
          </a:prstGeom>
          <a:noFill/>
          <a:ln>
            <a:noFill/>
          </a:ln>
        </p:spPr>
        <p:txBody>
          <a:bodyPr lIns="91425" tIns="45700" rIns="91425" bIns="45700" anchor="t" anchorCtr="0">
            <a:noAutofit/>
          </a:bodyPr>
          <a:lstStyle/>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ar-SA" dirty="0">
              <a:solidFill>
                <a:srgbClr val="002060"/>
              </a:solidFill>
              <a:latin typeface="Book Antiqua"/>
              <a:ea typeface="Book Antiqua"/>
              <a:cs typeface="Book Antiqua"/>
              <a:sym typeface="Book Antiqua"/>
            </a:endParaRPr>
          </a:p>
          <a:p>
            <a:pPr lvl="0" indent="-171450" algn="r" rtl="1">
              <a:spcBef>
                <a:spcPts val="0"/>
              </a:spcBef>
              <a:buNone/>
            </a:pPr>
            <a:r>
              <a:rPr lang="ar-SA" sz="2800" dirty="0" smtClean="0">
                <a:solidFill>
                  <a:srgbClr val="002060"/>
                </a:solidFill>
                <a:latin typeface="Book Antiqua"/>
                <a:ea typeface="Book Antiqua"/>
                <a:cs typeface="Book Antiqua"/>
                <a:sym typeface="Book Antiqua"/>
              </a:rPr>
              <a:t>   تحدد </a:t>
            </a:r>
            <a:r>
              <a:rPr lang="ar-SA" sz="2800" dirty="0">
                <a:solidFill>
                  <a:srgbClr val="002060"/>
                </a:solidFill>
                <a:latin typeface="Book Antiqua"/>
                <a:ea typeface="Book Antiqua"/>
                <a:cs typeface="Book Antiqua"/>
                <a:sym typeface="Book Antiqua"/>
              </a:rPr>
              <a:t>الجداول التالية عناصر بيانات </a:t>
            </a:r>
            <a:r>
              <a:rPr lang="en-US" sz="2800" dirty="0">
                <a:solidFill>
                  <a:srgbClr val="002060"/>
                </a:solidFill>
                <a:latin typeface="Book Antiqua"/>
                <a:ea typeface="Book Antiqua"/>
                <a:cs typeface="Book Antiqua"/>
                <a:sym typeface="Book Antiqua"/>
              </a:rPr>
              <a:t>CERIF </a:t>
            </a:r>
            <a:r>
              <a:rPr lang="ar-SA" sz="2800" dirty="0">
                <a:solidFill>
                  <a:srgbClr val="002060"/>
                </a:solidFill>
                <a:latin typeface="Book Antiqua"/>
                <a:ea typeface="Book Antiqua"/>
                <a:cs typeface="Book Antiqua"/>
                <a:sym typeface="Book Antiqua"/>
              </a:rPr>
              <a:t>التي سيتم استخدامها لتبادل البيانات بين أنظمة </a:t>
            </a:r>
            <a:r>
              <a:rPr lang="en-US" sz="2800" dirty="0">
                <a:solidFill>
                  <a:srgbClr val="002060"/>
                </a:solidFill>
                <a:latin typeface="Book Antiqua"/>
                <a:ea typeface="Book Antiqua"/>
                <a:cs typeface="Book Antiqua"/>
                <a:sym typeface="Book Antiqua"/>
              </a:rPr>
              <a:t>CRIS </a:t>
            </a:r>
            <a:r>
              <a:rPr lang="ar-SA" sz="2800" dirty="0">
                <a:solidFill>
                  <a:srgbClr val="002060"/>
                </a:solidFill>
                <a:latin typeface="Book Antiqua"/>
                <a:ea typeface="Book Antiqua"/>
                <a:cs typeface="Book Antiqua"/>
                <a:sym typeface="Book Antiqua"/>
              </a:rPr>
              <a:t>الفردية والبنية التحتية </a:t>
            </a:r>
            <a:r>
              <a:rPr lang="en-US" sz="2800" dirty="0" err="1">
                <a:solidFill>
                  <a:srgbClr val="002060"/>
                </a:solidFill>
                <a:latin typeface="Book Antiqua"/>
                <a:ea typeface="Book Antiqua"/>
                <a:cs typeface="Book Antiqua"/>
                <a:sym typeface="Book Antiqua"/>
              </a:rPr>
              <a:t>OpenAIRE</a:t>
            </a:r>
            <a:r>
              <a:rPr lang="en-US" sz="2800" dirty="0">
                <a:solidFill>
                  <a:srgbClr val="002060"/>
                </a:solidFill>
                <a:latin typeface="Book Antiqua"/>
                <a:ea typeface="Book Antiqua"/>
                <a:cs typeface="Book Antiqua"/>
                <a:sym typeface="Book Antiqua"/>
              </a:rPr>
              <a:t>.</a:t>
            </a:r>
          </a:p>
          <a:p>
            <a:pPr lvl="0" indent="-171450" algn="r" rtl="1">
              <a:spcBef>
                <a:spcPts val="0"/>
              </a:spcBef>
              <a:buNone/>
            </a:pPr>
            <a:endParaRPr lang="en-US" sz="2800" dirty="0">
              <a:solidFill>
                <a:srgbClr val="002060"/>
              </a:solidFill>
              <a:latin typeface="Book Antiqua"/>
              <a:ea typeface="Book Antiqua"/>
              <a:cs typeface="Book Antiqua"/>
              <a:sym typeface="Book Antiqua"/>
            </a:endParaRPr>
          </a:p>
          <a:p>
            <a:pPr lvl="0" indent="-171450" algn="r" rtl="1">
              <a:spcBef>
                <a:spcPts val="0"/>
              </a:spcBef>
              <a:buNone/>
            </a:pPr>
            <a:r>
              <a:rPr lang="ar-SA" sz="2800" dirty="0">
                <a:solidFill>
                  <a:srgbClr val="002060"/>
                </a:solidFill>
                <a:latin typeface="Book Antiqua"/>
                <a:ea typeface="Book Antiqua"/>
                <a:cs typeface="Book Antiqua"/>
                <a:sym typeface="Book Antiqua"/>
              </a:rPr>
              <a:t>مثال: يتم استخدام </a:t>
            </a:r>
            <a:r>
              <a:rPr lang="en-US" sz="2800" dirty="0" err="1">
                <a:solidFill>
                  <a:srgbClr val="002060"/>
                </a:solidFill>
                <a:latin typeface="Book Antiqua"/>
                <a:ea typeface="Book Antiqua"/>
                <a:cs typeface="Book Antiqua"/>
                <a:sym typeface="Book Antiqua"/>
              </a:rPr>
              <a:t>cERIF</a:t>
            </a:r>
            <a:r>
              <a:rPr lang="en-US" sz="2800" dirty="0">
                <a:solidFill>
                  <a:srgbClr val="002060"/>
                </a:solidFill>
                <a:latin typeface="Book Antiqua"/>
                <a:ea typeface="Book Antiqua"/>
                <a:cs typeface="Book Antiqua"/>
                <a:sym typeface="Book Antiqua"/>
              </a:rPr>
              <a:t> </a:t>
            </a:r>
            <a:r>
              <a:rPr lang="ar-SA" sz="2800" dirty="0">
                <a:solidFill>
                  <a:srgbClr val="002060"/>
                </a:solidFill>
                <a:latin typeface="Book Antiqua"/>
                <a:ea typeface="Book Antiqua"/>
                <a:cs typeface="Book Antiqua"/>
                <a:sym typeface="Book Antiqua"/>
              </a:rPr>
              <a:t>كيان </a:t>
            </a:r>
            <a:r>
              <a:rPr lang="en-US" sz="2800" dirty="0" err="1">
                <a:solidFill>
                  <a:srgbClr val="002060"/>
                </a:solidFill>
                <a:latin typeface="Book Antiqua"/>
                <a:ea typeface="Book Antiqua"/>
                <a:cs typeface="Book Antiqua"/>
                <a:sym typeface="Book Antiqua"/>
              </a:rPr>
              <a:t>cfProject</a:t>
            </a:r>
            <a:r>
              <a:rPr lang="en-US" sz="2800" dirty="0">
                <a:solidFill>
                  <a:srgbClr val="002060"/>
                </a:solidFill>
                <a:latin typeface="Book Antiqua"/>
                <a:ea typeface="Book Antiqua"/>
                <a:cs typeface="Book Antiqua"/>
                <a:sym typeface="Book Antiqua"/>
              </a:rPr>
              <a:t> (</a:t>
            </a:r>
            <a:r>
              <a:rPr lang="en-US" sz="2800" dirty="0" err="1">
                <a:solidFill>
                  <a:srgbClr val="002060"/>
                </a:solidFill>
                <a:latin typeface="Book Antiqua"/>
                <a:ea typeface="Book Antiqua"/>
                <a:cs typeface="Book Antiqua"/>
                <a:sym typeface="Book Antiqua"/>
              </a:rPr>
              <a:t>cfProj</a:t>
            </a:r>
            <a:r>
              <a:rPr lang="en-US" sz="2800" dirty="0">
                <a:solidFill>
                  <a:srgbClr val="002060"/>
                </a:solidFill>
                <a:latin typeface="Book Antiqua"/>
                <a:ea typeface="Book Antiqua"/>
                <a:cs typeface="Book Antiqua"/>
                <a:sym typeface="Book Antiqua"/>
              </a:rPr>
              <a:t>) </a:t>
            </a:r>
            <a:r>
              <a:rPr lang="ar-SA" sz="2800" dirty="0">
                <a:solidFill>
                  <a:srgbClr val="002060"/>
                </a:solidFill>
                <a:latin typeface="Book Antiqua"/>
                <a:ea typeface="Book Antiqua"/>
                <a:cs typeface="Book Antiqua"/>
                <a:sym typeface="Book Antiqua"/>
              </a:rPr>
              <a:t>في سياق </a:t>
            </a:r>
            <a:r>
              <a:rPr lang="en-US" sz="2800" dirty="0" err="1">
                <a:solidFill>
                  <a:srgbClr val="002060"/>
                </a:solidFill>
                <a:latin typeface="Book Antiqua"/>
                <a:ea typeface="Book Antiqua"/>
                <a:cs typeface="Book Antiqua"/>
                <a:sym typeface="Book Antiqua"/>
              </a:rPr>
              <a:t>OpenAIRE</a:t>
            </a:r>
            <a:r>
              <a:rPr lang="en-US" sz="2800" dirty="0">
                <a:solidFill>
                  <a:srgbClr val="002060"/>
                </a:solidFill>
                <a:latin typeface="Book Antiqua"/>
                <a:ea typeface="Book Antiqua"/>
                <a:cs typeface="Book Antiqua"/>
                <a:sym typeface="Book Antiqua"/>
              </a:rPr>
              <a:t> </a:t>
            </a:r>
            <a:r>
              <a:rPr lang="ar-SA" sz="2800" dirty="0">
                <a:solidFill>
                  <a:srgbClr val="002060"/>
                </a:solidFill>
                <a:latin typeface="Book Antiqua"/>
                <a:ea typeface="Book Antiqua"/>
                <a:cs typeface="Book Antiqua"/>
                <a:sym typeface="Book Antiqua"/>
              </a:rPr>
              <a:t>لتمثيل المشاريع الممولة.</a:t>
            </a:r>
            <a:endParaRPr lang="en-US" sz="2800" dirty="0">
              <a:solidFill>
                <a:srgbClr val="002060"/>
              </a:solidFill>
              <a:latin typeface="Book Antiqua"/>
              <a:ea typeface="Book Antiqua"/>
              <a:cs typeface="Book Antiqua"/>
              <a:sym typeface="Book Antiqua"/>
            </a:endParaRPr>
          </a:p>
          <a:p>
            <a:pPr lvl="0" indent="-171450">
              <a:spcBef>
                <a:spcPts val="0"/>
              </a:spcBef>
              <a:buNone/>
            </a:pPr>
            <a:endParaRPr lang="en-US" sz="28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18</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38451906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774700"/>
            <a:ext cx="8229600" cy="749299"/>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CERIF for </a:t>
            </a:r>
            <a:r>
              <a:rPr lang="it-IT" sz="3300" b="0" i="0" u="none" strike="noStrike" cap="none" dirty="0" err="1">
                <a:solidFill>
                  <a:srgbClr val="002060"/>
                </a:solidFill>
                <a:latin typeface="Book Antiqua"/>
                <a:ea typeface="Book Antiqua"/>
                <a:cs typeface="Book Antiqua"/>
                <a:sym typeface="Book Antiqua"/>
              </a:rPr>
              <a:t>OpenAIRE</a:t>
            </a:r>
            <a:r>
              <a:rPr lang="it-IT" dirty="0">
                <a:solidFill>
                  <a:srgbClr val="002060"/>
                </a:solidFill>
                <a:latin typeface="Book Antiqua"/>
                <a:ea typeface="Book Antiqua"/>
                <a:cs typeface="Book Antiqua"/>
                <a:sym typeface="Book Antiqua"/>
              </a:rPr>
              <a:t>: e.g. </a:t>
            </a:r>
            <a:r>
              <a:rPr lang="it-IT" dirty="0" err="1">
                <a:solidFill>
                  <a:srgbClr val="002060"/>
                </a:solidFill>
                <a:latin typeface="Book Antiqua"/>
                <a:ea typeface="Book Antiqua"/>
                <a:cs typeface="Book Antiqua"/>
                <a:sym typeface="Book Antiqua"/>
              </a:rPr>
              <a:t>Projects</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645920"/>
            <a:ext cx="7886700" cy="4446635"/>
          </a:xfrm>
          <a:prstGeom prst="rect">
            <a:avLst/>
          </a:prstGeom>
          <a:noFill/>
          <a:ln>
            <a:noFill/>
          </a:ln>
        </p:spPr>
        <p:txBody>
          <a:bodyPr lIns="91425" tIns="45700" rIns="91425" bIns="45700" anchor="t" anchorCtr="0">
            <a:noAutofit/>
          </a:bodyPr>
          <a:lstStyle/>
          <a:p>
            <a:pPr lvl="0" indent="-171450">
              <a:spcBef>
                <a:spcPts val="0"/>
              </a:spcBef>
              <a:buNone/>
            </a:pPr>
            <a:r>
              <a:rPr lang="it-IT" dirty="0">
                <a:solidFill>
                  <a:srgbClr val="002060"/>
                </a:solidFill>
                <a:latin typeface="Book Antiqua"/>
                <a:ea typeface="Book Antiqua"/>
                <a:cs typeface="Book Antiqua"/>
                <a:sym typeface="Book Antiqua"/>
              </a:rPr>
              <a:t>Internal Identifier </a:t>
            </a:r>
            <a:r>
              <a:rPr lang="it-IT" dirty="0" smtClean="0">
                <a:solidFill>
                  <a:srgbClr val="002060"/>
                </a:solidFill>
                <a:latin typeface="Book Antiqua"/>
                <a:ea typeface="Book Antiqua"/>
                <a:cs typeface="Book Antiqua"/>
                <a:sym typeface="Book Antiqua"/>
              </a:rPr>
              <a:t>cfProj.cfProjId</a:t>
            </a:r>
            <a:r>
              <a:rPr lang="ar-SA" dirty="0">
                <a:solidFill>
                  <a:srgbClr val="002060"/>
                </a:solidFill>
                <a:latin typeface="Book Antiqua"/>
                <a:ea typeface="Book Antiqua"/>
                <a:cs typeface="Book Antiqua"/>
                <a:sym typeface="Book Antiqua"/>
              </a:rPr>
              <a:t> </a:t>
            </a:r>
            <a:r>
              <a:rPr lang="ar-SA" dirty="0" smtClean="0">
                <a:solidFill>
                  <a:srgbClr val="002060"/>
                </a:solidFill>
                <a:latin typeface="Book Antiqua"/>
                <a:ea typeface="Book Antiqua"/>
                <a:cs typeface="Book Antiqua"/>
                <a:sym typeface="Book Antiqua"/>
              </a:rPr>
              <a:t>المعرف الداخلي </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Start Date </a:t>
            </a:r>
            <a:r>
              <a:rPr lang="it-IT" dirty="0" smtClean="0">
                <a:solidFill>
                  <a:srgbClr val="002060"/>
                </a:solidFill>
                <a:latin typeface="Book Antiqua"/>
                <a:ea typeface="Book Antiqua"/>
                <a:cs typeface="Book Antiqua"/>
                <a:sym typeface="Book Antiqua"/>
              </a:rPr>
              <a:t>cfProj.cfStartDate</a:t>
            </a:r>
            <a:r>
              <a:rPr lang="ar-SA" dirty="0">
                <a:solidFill>
                  <a:srgbClr val="002060"/>
                </a:solidFill>
                <a:latin typeface="Book Antiqua"/>
                <a:ea typeface="Book Antiqua"/>
                <a:cs typeface="Book Antiqua"/>
                <a:sym typeface="Book Antiqua"/>
              </a:rPr>
              <a:t> تاريخ البدء</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End Date </a:t>
            </a:r>
            <a:r>
              <a:rPr lang="it-IT" dirty="0" smtClean="0">
                <a:solidFill>
                  <a:srgbClr val="002060"/>
                </a:solidFill>
                <a:latin typeface="Book Antiqua"/>
                <a:ea typeface="Book Antiqua"/>
                <a:cs typeface="Book Antiqua"/>
                <a:sym typeface="Book Antiqua"/>
              </a:rPr>
              <a:t>cfProj.cfEndDate</a:t>
            </a:r>
            <a:r>
              <a:rPr lang="ar-SA" dirty="0">
                <a:solidFill>
                  <a:srgbClr val="002060"/>
                </a:solidFill>
                <a:latin typeface="Book Antiqua"/>
                <a:ea typeface="Book Antiqua"/>
                <a:cs typeface="Book Antiqua"/>
                <a:sym typeface="Book Antiqua"/>
              </a:rPr>
              <a:t> تاريخ </a:t>
            </a:r>
            <a:r>
              <a:rPr lang="ar-SA" dirty="0" smtClean="0">
                <a:solidFill>
                  <a:srgbClr val="002060"/>
                </a:solidFill>
                <a:latin typeface="Book Antiqua"/>
                <a:ea typeface="Book Antiqua"/>
                <a:cs typeface="Book Antiqua"/>
                <a:sym typeface="Book Antiqua"/>
              </a:rPr>
              <a:t>الانتهاء </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Acronym </a:t>
            </a:r>
            <a:r>
              <a:rPr lang="it-IT" dirty="0" smtClean="0">
                <a:solidFill>
                  <a:srgbClr val="002060"/>
                </a:solidFill>
                <a:latin typeface="Book Antiqua"/>
                <a:ea typeface="Book Antiqua"/>
                <a:cs typeface="Book Antiqua"/>
                <a:sym typeface="Book Antiqua"/>
              </a:rPr>
              <a:t>cfProj.cfAcro</a:t>
            </a:r>
            <a:r>
              <a:rPr lang="ar-SA" dirty="0">
                <a:solidFill>
                  <a:srgbClr val="002060"/>
                </a:solidFill>
                <a:latin typeface="Book Antiqua"/>
                <a:ea typeface="Book Antiqua"/>
                <a:cs typeface="Book Antiqua"/>
                <a:sym typeface="Book Antiqua"/>
              </a:rPr>
              <a:t> </a:t>
            </a:r>
            <a:r>
              <a:rPr lang="ar-SA" dirty="0" smtClean="0">
                <a:solidFill>
                  <a:srgbClr val="002060"/>
                </a:solidFill>
                <a:latin typeface="Book Antiqua"/>
                <a:ea typeface="Book Antiqua"/>
                <a:cs typeface="Book Antiqua"/>
                <a:sym typeface="Book Antiqua"/>
              </a:rPr>
              <a:t>الاختصار </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Title </a:t>
            </a:r>
            <a:r>
              <a:rPr lang="it-IT" dirty="0" smtClean="0">
                <a:solidFill>
                  <a:srgbClr val="002060"/>
                </a:solidFill>
                <a:latin typeface="Book Antiqua"/>
                <a:ea typeface="Book Antiqua"/>
                <a:cs typeface="Book Antiqua"/>
                <a:sym typeface="Book Antiqua"/>
              </a:rPr>
              <a:t>cfProj.cfTitle</a:t>
            </a:r>
            <a:r>
              <a:rPr lang="ar-SA" dirty="0" smtClean="0">
                <a:solidFill>
                  <a:srgbClr val="002060"/>
                </a:solidFill>
                <a:latin typeface="Book Antiqua"/>
                <a:ea typeface="Book Antiqua"/>
                <a:cs typeface="Book Antiqua"/>
                <a:sym typeface="Book Antiqua"/>
              </a:rPr>
              <a:t> العنوان </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Abstract </a:t>
            </a:r>
            <a:r>
              <a:rPr lang="it-IT" dirty="0" smtClean="0">
                <a:solidFill>
                  <a:srgbClr val="002060"/>
                </a:solidFill>
                <a:latin typeface="Book Antiqua"/>
                <a:ea typeface="Book Antiqua"/>
                <a:cs typeface="Book Antiqua"/>
                <a:sym typeface="Book Antiqua"/>
              </a:rPr>
              <a:t>cfProj.cfAbstr</a:t>
            </a:r>
            <a:r>
              <a:rPr lang="ar-SA" dirty="0" smtClean="0">
                <a:solidFill>
                  <a:srgbClr val="002060"/>
                </a:solidFill>
                <a:latin typeface="Book Antiqua"/>
                <a:ea typeface="Book Antiqua"/>
                <a:cs typeface="Book Antiqua"/>
                <a:sym typeface="Book Antiqua"/>
              </a:rPr>
              <a:t>الملخص </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Subject cfProj.cfKeyw; </a:t>
            </a:r>
            <a:r>
              <a:rPr lang="it-IT" dirty="0" smtClean="0">
                <a:solidFill>
                  <a:srgbClr val="002060"/>
                </a:solidFill>
                <a:latin typeface="Book Antiqua"/>
                <a:ea typeface="Book Antiqua"/>
                <a:cs typeface="Book Antiqua"/>
                <a:sym typeface="Book Antiqua"/>
              </a:rPr>
              <a:t>cfProj.cfProj_Class</a:t>
            </a:r>
            <a:r>
              <a:rPr lang="ar-SA" dirty="0" smtClean="0">
                <a:solidFill>
                  <a:srgbClr val="002060"/>
                </a:solidFill>
                <a:latin typeface="Book Antiqua"/>
                <a:ea typeface="Book Antiqua"/>
                <a:cs typeface="Book Antiqua"/>
                <a:sym typeface="Book Antiqua"/>
              </a:rPr>
              <a:t> الموضوع</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Open Access Requirements </a:t>
            </a:r>
            <a:r>
              <a:rPr lang="it-IT" dirty="0" smtClean="0">
                <a:solidFill>
                  <a:srgbClr val="002060"/>
                </a:solidFill>
                <a:latin typeface="Book Antiqua"/>
                <a:ea typeface="Book Antiqua"/>
                <a:cs typeface="Book Antiqua"/>
                <a:sym typeface="Book Antiqua"/>
              </a:rPr>
              <a:t>cfProj.cfProj_Class</a:t>
            </a:r>
            <a:r>
              <a:rPr lang="ar-SA" dirty="0">
                <a:solidFill>
                  <a:srgbClr val="002060"/>
                </a:solidFill>
                <a:latin typeface="Book Antiqua"/>
                <a:ea typeface="Book Antiqua"/>
                <a:cs typeface="Book Antiqua"/>
                <a:sym typeface="Book Antiqua"/>
              </a:rPr>
              <a:t> متطلبات الوصول المفتوح</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(at the moment: OA mandated, OA not mandated</a:t>
            </a:r>
            <a:r>
              <a:rPr lang="it-IT"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a:t>
            </a:r>
          </a:p>
          <a:p>
            <a:pPr lvl="0" indent="-171450" algn="r" rtl="1">
              <a:spcBef>
                <a:spcPts val="0"/>
              </a:spcBef>
              <a:buNone/>
            </a:pPr>
            <a:r>
              <a:rPr lang="ar-SA" dirty="0">
                <a:solidFill>
                  <a:srgbClr val="002060"/>
                </a:solidFill>
                <a:latin typeface="Book Antiqua"/>
                <a:ea typeface="Book Antiqua"/>
                <a:cs typeface="Book Antiqua"/>
                <a:sym typeface="Book Antiqua"/>
              </a:rPr>
              <a:t>(في الوقت الحالي: </a:t>
            </a:r>
            <a:r>
              <a:rPr lang="it-IT" dirty="0">
                <a:solidFill>
                  <a:srgbClr val="002060"/>
                </a:solidFill>
                <a:latin typeface="Book Antiqua"/>
                <a:ea typeface="Book Antiqua"/>
                <a:cs typeface="Book Antiqua"/>
                <a:sym typeface="Book Antiqua"/>
              </a:rPr>
              <a:t>OA </a:t>
            </a:r>
            <a:r>
              <a:rPr lang="ar-SA" dirty="0">
                <a:solidFill>
                  <a:srgbClr val="002060"/>
                </a:solidFill>
                <a:latin typeface="Book Antiqua"/>
                <a:ea typeface="Book Antiqua"/>
                <a:cs typeface="Book Antiqua"/>
                <a:sym typeface="Book Antiqua"/>
              </a:rPr>
              <a:t>إلزام ، </a:t>
            </a:r>
            <a:r>
              <a:rPr lang="it-IT" dirty="0">
                <a:solidFill>
                  <a:srgbClr val="002060"/>
                </a:solidFill>
                <a:latin typeface="Book Antiqua"/>
                <a:ea typeface="Book Antiqua"/>
                <a:cs typeface="Book Antiqua"/>
                <a:sym typeface="Book Antiqua"/>
              </a:rPr>
              <a:t>OA </a:t>
            </a:r>
            <a:r>
              <a:rPr lang="ar-SA" dirty="0">
                <a:solidFill>
                  <a:srgbClr val="002060"/>
                </a:solidFill>
                <a:latin typeface="Book Antiqua"/>
                <a:ea typeface="Book Antiqua"/>
                <a:cs typeface="Book Antiqua"/>
                <a:sym typeface="Book Antiqua"/>
              </a:rPr>
              <a:t>غير مخول)</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Federated Identifiers </a:t>
            </a:r>
            <a:r>
              <a:rPr lang="it-IT" dirty="0" smtClean="0">
                <a:solidFill>
                  <a:srgbClr val="002060"/>
                </a:solidFill>
                <a:latin typeface="Book Antiqua"/>
                <a:ea typeface="Book Antiqua"/>
                <a:cs typeface="Book Antiqua"/>
                <a:sym typeface="Book Antiqua"/>
              </a:rPr>
              <a:t>cfProj.cfFedId.cfFedId</a:t>
            </a:r>
            <a:endParaRPr lang="ar-SA" dirty="0" smtClean="0">
              <a:solidFill>
                <a:srgbClr val="002060"/>
              </a:solidFill>
              <a:latin typeface="Book Antiqua"/>
              <a:ea typeface="Book Antiqua"/>
              <a:cs typeface="Book Antiqua"/>
              <a:sym typeface="Book Antiqua"/>
            </a:endParaRPr>
          </a:p>
          <a:p>
            <a:pPr lvl="0" indent="-171450" algn="r" rtl="1">
              <a:spcBef>
                <a:spcPts val="0"/>
              </a:spcBef>
              <a:buNone/>
            </a:pPr>
            <a:r>
              <a:rPr lang="ar-SA" dirty="0">
                <a:solidFill>
                  <a:srgbClr val="002060"/>
                </a:solidFill>
                <a:latin typeface="Book Antiqua"/>
                <a:ea typeface="Book Antiqua"/>
                <a:cs typeface="Book Antiqua"/>
                <a:sym typeface="Book Antiqua"/>
              </a:rPr>
              <a:t>معرفات مترابطة </a:t>
            </a:r>
            <a:r>
              <a:rPr lang="it-IT" dirty="0" smtClean="0">
                <a:solidFill>
                  <a:srgbClr val="002060"/>
                </a:solidFill>
                <a:latin typeface="Book Antiqua"/>
                <a:ea typeface="Book Antiqua"/>
                <a:cs typeface="Book Antiqua"/>
                <a:sym typeface="Book Antiqua"/>
              </a:rPr>
              <a:t>cfProj.cfFedId.cfFedId</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(type of identifier is given through cfProj.cfFedId.cfFedId_Class</a:t>
            </a:r>
            <a:r>
              <a:rPr lang="it-IT" dirty="0" smtClean="0">
                <a:solidFill>
                  <a:srgbClr val="002060"/>
                </a:solidFill>
                <a:latin typeface="Book Antiqua"/>
                <a:ea typeface="Book Antiqua"/>
                <a:cs typeface="Book Antiqua"/>
                <a:sym typeface="Book Antiqua"/>
              </a:rPr>
              <a:t>)</a:t>
            </a:r>
            <a:endParaRPr lang="ar-SA" dirty="0" smtClean="0">
              <a:solidFill>
                <a:srgbClr val="002060"/>
              </a:solidFill>
              <a:latin typeface="Book Antiqua"/>
              <a:ea typeface="Book Antiqua"/>
              <a:cs typeface="Book Antiqua"/>
              <a:sym typeface="Book Antiqua"/>
            </a:endParaRPr>
          </a:p>
          <a:p>
            <a:pPr lvl="0" indent="-171450" algn="r" rtl="1">
              <a:spcBef>
                <a:spcPts val="0"/>
              </a:spcBef>
              <a:buNone/>
            </a:pPr>
            <a:r>
              <a:rPr lang="ar-SA" dirty="0">
                <a:solidFill>
                  <a:srgbClr val="002060"/>
                </a:solidFill>
                <a:latin typeface="Book Antiqua"/>
                <a:ea typeface="Book Antiqua"/>
                <a:cs typeface="Book Antiqua"/>
                <a:sym typeface="Book Antiqua"/>
              </a:rPr>
              <a:t>(يتم تحديد نوع المعرف من خلال </a:t>
            </a:r>
            <a:r>
              <a:rPr lang="it-IT" dirty="0">
                <a:solidFill>
                  <a:srgbClr val="002060"/>
                </a:solidFill>
                <a:latin typeface="Book Antiqua"/>
                <a:ea typeface="Book Antiqua"/>
                <a:cs typeface="Book Antiqua"/>
                <a:sym typeface="Book Antiqua"/>
              </a:rPr>
              <a:t>cfProj.cfFedId.cfFedId_Class</a:t>
            </a:r>
            <a:r>
              <a:rPr lang="it-IT" dirty="0" smtClean="0">
                <a:solidFill>
                  <a:srgbClr val="002060"/>
                </a:solidFill>
                <a:latin typeface="Book Antiqua"/>
                <a:ea typeface="Book Antiqua"/>
                <a:cs typeface="Book Antiqua"/>
                <a:sym typeface="Book Antiqua"/>
              </a:rPr>
              <a:t>)</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Relations (e.g</a:t>
            </a:r>
            <a:r>
              <a:rPr lang="it-IT"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العلاقات (على سبيل المثال):</a:t>
            </a:r>
          </a:p>
          <a:p>
            <a:pPr lvl="0" indent="-171450">
              <a:spcBef>
                <a:spcPts val="0"/>
              </a:spcBef>
              <a:buNone/>
            </a:pPr>
            <a:endParaRPr lang="ar-SA" dirty="0" smtClean="0">
              <a:solidFill>
                <a:srgbClr val="002060"/>
              </a:solidFill>
              <a:latin typeface="Book Antiqua"/>
              <a:ea typeface="Book Antiqua"/>
              <a:cs typeface="Book Antiqua"/>
              <a:sym typeface="Book Antiqua"/>
            </a:endParaRPr>
          </a:p>
          <a:p>
            <a:pPr lvl="0" indent="-171450" algn="r" rtl="1">
              <a:spcBef>
                <a:spcPts val="0"/>
              </a:spcBef>
              <a:buNone/>
            </a:pPr>
            <a:endParaRPr lang="ar-SA" dirty="0" smtClean="0">
              <a:solidFill>
                <a:srgbClr val="002060"/>
              </a:solidFill>
              <a:latin typeface="Book Antiqua"/>
              <a:ea typeface="Book Antiqua"/>
              <a:cs typeface="Book Antiqua"/>
              <a:sym typeface="Book Antiqua"/>
            </a:endParaRPr>
          </a:p>
          <a:p>
            <a:pPr lvl="0" indent="-171450">
              <a:spcBef>
                <a:spcPts val="0"/>
              </a:spcBef>
              <a:buNone/>
            </a:pPr>
            <a:endParaRPr lang="it-IT" dirty="0">
              <a:solidFill>
                <a:srgbClr val="002060"/>
              </a:solidFill>
              <a:latin typeface="Book Antiqua"/>
              <a:ea typeface="Book Antiqua"/>
              <a:cs typeface="Book Antiqua"/>
              <a:sym typeface="Book Antiqua"/>
            </a:endParaRPr>
          </a:p>
          <a:p>
            <a:pPr lvl="1" indent="-171450">
              <a:spcBef>
                <a:spcPts val="0"/>
              </a:spcBef>
              <a:buNone/>
            </a:pPr>
            <a:r>
              <a:rPr lang="it-IT" dirty="0">
                <a:solidFill>
                  <a:srgbClr val="002060"/>
                </a:solidFill>
                <a:latin typeface="Book Antiqua"/>
                <a:ea typeface="Book Antiqua"/>
                <a:cs typeface="Book Antiqua"/>
                <a:sym typeface="Book Antiqua"/>
              </a:rPr>
              <a:t>Product / Dataset </a:t>
            </a:r>
            <a:r>
              <a:rPr lang="it-IT" dirty="0" smtClean="0">
                <a:solidFill>
                  <a:srgbClr val="002060"/>
                </a:solidFill>
                <a:latin typeface="Book Antiqua"/>
                <a:ea typeface="Book Antiqua"/>
                <a:cs typeface="Book Antiqua"/>
                <a:sym typeface="Book Antiqua"/>
              </a:rPr>
              <a:t>cfProj.cfProj_ResProd</a:t>
            </a:r>
            <a:r>
              <a:rPr lang="ar-SA" dirty="0" smtClean="0">
                <a:solidFill>
                  <a:srgbClr val="002060"/>
                </a:solidFill>
                <a:latin typeface="Book Antiqua"/>
                <a:ea typeface="Book Antiqua"/>
                <a:cs typeface="Book Antiqua"/>
                <a:sym typeface="Book Antiqua"/>
              </a:rPr>
              <a:t>  المنتج </a:t>
            </a:r>
            <a:endParaRPr lang="it-IT" dirty="0">
              <a:solidFill>
                <a:srgbClr val="002060"/>
              </a:solidFill>
              <a:latin typeface="Book Antiqua"/>
              <a:ea typeface="Book Antiqua"/>
              <a:cs typeface="Book Antiqua"/>
              <a:sym typeface="Book Antiqua"/>
            </a:endParaRPr>
          </a:p>
          <a:p>
            <a:pPr lvl="1" indent="-171450">
              <a:spcBef>
                <a:spcPts val="0"/>
              </a:spcBef>
              <a:buNone/>
            </a:pPr>
            <a:r>
              <a:rPr lang="it-IT" dirty="0">
                <a:solidFill>
                  <a:srgbClr val="002060"/>
                </a:solidFill>
                <a:latin typeface="Book Antiqua"/>
                <a:ea typeface="Book Antiqua"/>
                <a:cs typeface="Book Antiqua"/>
                <a:sym typeface="Book Antiqua"/>
              </a:rPr>
              <a:t>Person </a:t>
            </a:r>
            <a:r>
              <a:rPr lang="it-IT" dirty="0" smtClean="0">
                <a:solidFill>
                  <a:srgbClr val="002060"/>
                </a:solidFill>
                <a:latin typeface="Book Antiqua"/>
                <a:ea typeface="Book Antiqua"/>
                <a:cs typeface="Book Antiqua"/>
                <a:sym typeface="Book Antiqua"/>
              </a:rPr>
              <a:t>cfProj.Proj_Pers</a:t>
            </a:r>
            <a:r>
              <a:rPr lang="ar-SA" dirty="0" smtClean="0">
                <a:solidFill>
                  <a:srgbClr val="002060"/>
                </a:solidFill>
                <a:latin typeface="Book Antiqua"/>
                <a:ea typeface="Book Antiqua"/>
                <a:cs typeface="Book Antiqua"/>
                <a:sym typeface="Book Antiqua"/>
              </a:rPr>
              <a:t> </a:t>
            </a:r>
            <a:r>
              <a:rPr lang="ar-SA" dirty="0" err="1" smtClean="0">
                <a:solidFill>
                  <a:srgbClr val="002060"/>
                </a:solidFill>
                <a:latin typeface="Book Antiqua"/>
                <a:ea typeface="Book Antiqua"/>
                <a:cs typeface="Book Antiqua"/>
                <a:sym typeface="Book Antiqua"/>
              </a:rPr>
              <a:t>الشحص</a:t>
            </a:r>
            <a:r>
              <a:rPr lang="ar-SA" dirty="0" smtClean="0">
                <a:solidFill>
                  <a:srgbClr val="002060"/>
                </a:solidFill>
                <a:latin typeface="Book Antiqua"/>
                <a:ea typeface="Book Antiqua"/>
                <a:cs typeface="Book Antiqua"/>
                <a:sym typeface="Book Antiqua"/>
              </a:rPr>
              <a:t> </a:t>
            </a:r>
            <a:endParaRPr lang="it-IT" dirty="0">
              <a:solidFill>
                <a:srgbClr val="002060"/>
              </a:solidFill>
              <a:latin typeface="Book Antiqua"/>
              <a:ea typeface="Book Antiqua"/>
              <a:cs typeface="Book Antiqua"/>
              <a:sym typeface="Book Antiqua"/>
            </a:endParaRPr>
          </a:p>
          <a:p>
            <a:pPr lvl="1" indent="-171450">
              <a:spcBef>
                <a:spcPts val="0"/>
              </a:spcBef>
              <a:buNone/>
            </a:pPr>
            <a:r>
              <a:rPr lang="it-IT" dirty="0">
                <a:solidFill>
                  <a:srgbClr val="002060"/>
                </a:solidFill>
                <a:latin typeface="Book Antiqua"/>
                <a:ea typeface="Book Antiqua"/>
                <a:cs typeface="Book Antiqua"/>
                <a:sym typeface="Book Antiqua"/>
              </a:rPr>
              <a:t>Organisation </a:t>
            </a:r>
            <a:r>
              <a:rPr lang="it-IT" dirty="0" smtClean="0">
                <a:solidFill>
                  <a:srgbClr val="002060"/>
                </a:solidFill>
                <a:latin typeface="Book Antiqua"/>
                <a:ea typeface="Book Antiqua"/>
                <a:cs typeface="Book Antiqua"/>
                <a:sym typeface="Book Antiqua"/>
              </a:rPr>
              <a:t>cfProj.cfProj_OrgUnit</a:t>
            </a:r>
            <a:r>
              <a:rPr lang="ar-SA" dirty="0" smtClean="0">
                <a:solidFill>
                  <a:srgbClr val="002060"/>
                </a:solidFill>
                <a:latin typeface="Book Antiqua"/>
                <a:ea typeface="Book Antiqua"/>
                <a:cs typeface="Book Antiqua"/>
                <a:sym typeface="Book Antiqua"/>
              </a:rPr>
              <a:t> المنظمة </a:t>
            </a:r>
            <a:endParaRPr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19</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3484779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57200" y="896112"/>
            <a:ext cx="8229600" cy="929513"/>
          </a:xfrm>
          <a:prstGeom prst="rect">
            <a:avLst/>
          </a:prstGeom>
          <a:noFill/>
          <a:ln>
            <a:noFill/>
          </a:ln>
        </p:spPr>
        <p:txBody>
          <a:bodyPr lIns="91425" tIns="45700" rIns="91425" bIns="45700" anchor="ctr" anchorCtr="0">
            <a:noAutofit/>
          </a:bodyPr>
          <a:lstStyle/>
          <a:p>
            <a:pPr lvl="0" algn="ctr">
              <a:buSzPct val="25000"/>
            </a:pPr>
            <a:r>
              <a:rPr lang="ar-SA" dirty="0" smtClean="0">
                <a:solidFill>
                  <a:srgbClr val="002060"/>
                </a:solidFill>
                <a:latin typeface="Book Antiqua"/>
                <a:ea typeface="Book Antiqua"/>
                <a:cs typeface="Book Antiqua"/>
                <a:sym typeface="Book Antiqua"/>
              </a:rPr>
              <a:t>أصول البيانات الوصفية الجيدة    </a:t>
            </a:r>
            <a:br>
              <a:rPr lang="ar-SA" dirty="0" smtClean="0">
                <a:solidFill>
                  <a:srgbClr val="002060"/>
                </a:solidFill>
                <a:latin typeface="Book Antiqua"/>
                <a:ea typeface="Book Antiqua"/>
                <a:cs typeface="Book Antiqua"/>
                <a:sym typeface="Book Antiqua"/>
              </a:rPr>
            </a:br>
            <a:r>
              <a:rPr lang="it-IT" dirty="0">
                <a:solidFill>
                  <a:srgbClr val="002060"/>
                </a:solidFill>
                <a:latin typeface="Book Antiqua"/>
                <a:ea typeface="Book Antiqua"/>
                <a:cs typeface="Book Antiqua"/>
                <a:sym typeface="Book Antiqua"/>
              </a:rPr>
              <a:t>FAIR metadata: the origins</a:t>
            </a:r>
            <a:r>
              <a:rPr lang="en-US" dirty="0" smtClean="0">
                <a:solidFill>
                  <a:srgbClr val="002060"/>
                </a:solidFill>
                <a:latin typeface="Book Antiqua"/>
                <a:ea typeface="Book Antiqua"/>
                <a:cs typeface="Book Antiqua"/>
                <a:sym typeface="Book Antiqua"/>
              </a:rPr>
              <a:t>    </a:t>
            </a:r>
            <a:endParaRPr lang="sr-Latn-BA" dirty="0">
              <a:solidFill>
                <a:srgbClr val="002060"/>
              </a:solidFill>
              <a:latin typeface="Book Antiqua"/>
              <a:ea typeface="Book Antiqua"/>
              <a:cs typeface="Book Antiqua"/>
              <a:sym typeface="Book Antiqua"/>
            </a:endParaRPr>
          </a:p>
        </p:txBody>
      </p:sp>
      <p:sp>
        <p:nvSpPr>
          <p:cNvPr id="130" name="Shape 130"/>
          <p:cNvSpPr txBox="1">
            <a:spLocks noGrp="1"/>
          </p:cNvSpPr>
          <p:nvPr>
            <p:ph type="body" idx="1"/>
          </p:nvPr>
        </p:nvSpPr>
        <p:spPr>
          <a:xfrm>
            <a:off x="628650" y="2084833"/>
            <a:ext cx="7886700" cy="3863530"/>
          </a:xfrm>
          <a:prstGeom prst="rect">
            <a:avLst/>
          </a:prstGeom>
          <a:noFill/>
          <a:ln>
            <a:noFill/>
          </a:ln>
        </p:spPr>
        <p:txBody>
          <a:bodyPr lIns="91425" tIns="45700" rIns="91425" bIns="45700" anchor="t" anchorCtr="0">
            <a:noAutofit/>
          </a:bodyPr>
          <a:lstStyle/>
          <a:p>
            <a:pPr marL="457200" lvl="0" indent="-342900" algn="r" rtl="1">
              <a:lnSpc>
                <a:spcPct val="100000"/>
              </a:lnSpc>
              <a:spcBef>
                <a:spcPts val="0"/>
              </a:spcBef>
              <a:buFont typeface="Wingdings" panose="05000000000000000000" pitchFamily="2" charset="2"/>
              <a:buChar char="v"/>
            </a:pPr>
            <a:r>
              <a:rPr lang="ar-SA" sz="1800" dirty="0" smtClean="0"/>
              <a:t>   إدارة </a:t>
            </a:r>
            <a:r>
              <a:rPr lang="ar-SA" sz="1800" dirty="0"/>
              <a:t>البيانات ليست هدفا في حد ذاتها ، بل هي وسيلة لتعزيز تقدم المعرفة</a:t>
            </a:r>
            <a:r>
              <a:rPr lang="ar-SA" sz="1800" dirty="0" smtClean="0"/>
              <a:t>.</a:t>
            </a:r>
            <a:endParaRPr lang="en-US" sz="1800" dirty="0" smtClean="0"/>
          </a:p>
          <a:p>
            <a:pPr marL="457200" lvl="0" indent="-342900" algn="r" rtl="1">
              <a:lnSpc>
                <a:spcPct val="100000"/>
              </a:lnSpc>
              <a:spcBef>
                <a:spcPts val="0"/>
              </a:spcBef>
              <a:buFont typeface="Wingdings" panose="05000000000000000000" pitchFamily="2" charset="2"/>
              <a:buChar char="v"/>
            </a:pPr>
            <a:r>
              <a:rPr lang="ar-SA" sz="1800" dirty="0" smtClean="0"/>
              <a:t>يحتوي </a:t>
            </a:r>
            <a:r>
              <a:rPr lang="ar-SA" sz="1800" dirty="0"/>
              <a:t>النظام البيئي الرقمي الحالي الذي يحيط بمنشور الإنتاج العلمي على العديد من العوائق التي تحول دون اكتشاف وإعادة الاستخدام الأمثل:</a:t>
            </a:r>
            <a:endParaRPr lang="it-IT" sz="1800" dirty="0"/>
          </a:p>
          <a:p>
            <a:pPr marL="800100" lvl="1" indent="-342900">
              <a:lnSpc>
                <a:spcPct val="100000"/>
              </a:lnSpc>
              <a:spcBef>
                <a:spcPts val="0"/>
              </a:spcBef>
              <a:buFont typeface="Calibri"/>
            </a:pPr>
            <a:r>
              <a:rPr lang="it-IT" sz="1500" dirty="0"/>
              <a:t>variety of approaches, </a:t>
            </a:r>
            <a:r>
              <a:rPr lang="ar-SA" sz="1500" dirty="0"/>
              <a:t>مجموعة متنوعة من المناهج </a:t>
            </a:r>
            <a:r>
              <a:rPr lang="ar-SA" sz="1500" dirty="0" smtClean="0"/>
              <a:t>،</a:t>
            </a:r>
            <a:endParaRPr lang="it-IT" sz="1500" dirty="0"/>
          </a:p>
          <a:p>
            <a:pPr marL="800100" lvl="1" indent="-342900">
              <a:lnSpc>
                <a:spcPct val="100000"/>
              </a:lnSpc>
              <a:spcBef>
                <a:spcPts val="0"/>
              </a:spcBef>
              <a:buFont typeface="Calibri"/>
            </a:pPr>
            <a:r>
              <a:rPr lang="it-IT" sz="1500" dirty="0"/>
              <a:t>fragmentation of repositories, </a:t>
            </a:r>
            <a:r>
              <a:rPr lang="ar-SA" sz="1500" dirty="0"/>
              <a:t>تجزئة المستودعات </a:t>
            </a:r>
            <a:r>
              <a:rPr lang="ar-SA" sz="1500" dirty="0" smtClean="0"/>
              <a:t>،</a:t>
            </a:r>
            <a:endParaRPr lang="it-IT" sz="1500" dirty="0"/>
          </a:p>
          <a:p>
            <a:pPr marL="800100" lvl="1" indent="-342900">
              <a:lnSpc>
                <a:spcPct val="100000"/>
              </a:lnSpc>
              <a:spcBef>
                <a:spcPts val="0"/>
              </a:spcBef>
              <a:buFont typeface="Calibri"/>
            </a:pPr>
            <a:r>
              <a:rPr lang="it-IT" sz="1500" dirty="0"/>
              <a:t>different access policies, </a:t>
            </a:r>
            <a:r>
              <a:rPr lang="ar-SA" sz="1500" dirty="0"/>
              <a:t>سياسات الوصول المختلفة </a:t>
            </a:r>
            <a:r>
              <a:rPr lang="ar-SA" sz="1500" dirty="0" smtClean="0"/>
              <a:t>،</a:t>
            </a:r>
            <a:endParaRPr lang="it-IT" sz="1500" dirty="0"/>
          </a:p>
          <a:p>
            <a:pPr marL="800100" lvl="1" indent="-342900">
              <a:lnSpc>
                <a:spcPct val="100000"/>
              </a:lnSpc>
              <a:spcBef>
                <a:spcPts val="0"/>
              </a:spcBef>
              <a:buFont typeface="Calibri"/>
            </a:pPr>
            <a:r>
              <a:rPr lang="it-IT" sz="1500" dirty="0"/>
              <a:t>uncertain license conditions, </a:t>
            </a:r>
            <a:r>
              <a:rPr lang="ar-SA" sz="1500" dirty="0"/>
              <a:t>شروط الترخيص غير المؤكدة </a:t>
            </a:r>
            <a:r>
              <a:rPr lang="ar-SA" sz="1500" dirty="0" smtClean="0"/>
              <a:t>،</a:t>
            </a:r>
            <a:endParaRPr lang="it-IT" sz="1500" dirty="0"/>
          </a:p>
          <a:p>
            <a:pPr marL="800100" lvl="1" indent="-342900">
              <a:lnSpc>
                <a:spcPct val="100000"/>
              </a:lnSpc>
              <a:spcBef>
                <a:spcPts val="0"/>
              </a:spcBef>
              <a:buFont typeface="Calibri"/>
            </a:pPr>
            <a:r>
              <a:rPr lang="it-IT" sz="1500" dirty="0"/>
              <a:t>lack of machine interfaces, </a:t>
            </a:r>
            <a:r>
              <a:rPr lang="ar-SA" sz="1500" dirty="0"/>
              <a:t>عدم وجود واجهات الجهاز </a:t>
            </a:r>
            <a:endParaRPr lang="it-IT" sz="1500" dirty="0"/>
          </a:p>
          <a:p>
            <a:pPr marL="800100" lvl="1" indent="-342900">
              <a:lnSpc>
                <a:spcPct val="100000"/>
              </a:lnSpc>
              <a:spcBef>
                <a:spcPts val="0"/>
              </a:spcBef>
              <a:buFont typeface="Calibri"/>
            </a:pPr>
            <a:r>
              <a:rPr lang="it-IT" sz="1500" dirty="0"/>
              <a:t>lack of metadata </a:t>
            </a:r>
            <a:r>
              <a:rPr lang="it-IT" sz="1500" dirty="0" smtClean="0"/>
              <a:t>standardization…</a:t>
            </a:r>
            <a:r>
              <a:rPr lang="ar-SA" sz="1500" dirty="0"/>
              <a:t>عدم </a:t>
            </a:r>
            <a:r>
              <a:rPr lang="ar-SA" sz="1500" dirty="0" smtClean="0"/>
              <a:t>توحيد </a:t>
            </a:r>
            <a:r>
              <a:rPr lang="ar-SA" sz="1500" dirty="0"/>
              <a:t>البيانات </a:t>
            </a:r>
            <a:r>
              <a:rPr lang="ar-SA" sz="1500" dirty="0" smtClean="0"/>
              <a:t>الوصفية</a:t>
            </a:r>
            <a:r>
              <a:rPr lang="en-US" sz="1500" dirty="0" smtClean="0"/>
              <a:t> </a:t>
            </a:r>
          </a:p>
          <a:p>
            <a:pPr marL="457200" lvl="1" indent="0">
              <a:lnSpc>
                <a:spcPct val="100000"/>
              </a:lnSpc>
              <a:spcBef>
                <a:spcPts val="0"/>
              </a:spcBef>
              <a:buNone/>
            </a:pPr>
            <a:endParaRPr lang="en-US" sz="1500" dirty="0" smtClean="0"/>
          </a:p>
          <a:p>
            <a:pPr marL="800100" lvl="1" indent="-342900" algn="r" rtl="1">
              <a:lnSpc>
                <a:spcPct val="100000"/>
              </a:lnSpc>
              <a:spcBef>
                <a:spcPts val="0"/>
              </a:spcBef>
              <a:buFont typeface="Calibri"/>
            </a:pPr>
            <a:r>
              <a:rPr lang="ar-SA" dirty="0"/>
              <a:t>للتغلب على هذه العقبات ، عُقدت ورشة عمل في هولندا في عام 2014 ، جمعت بين مجموعة واسعة من أصحاب المصلحة الأكاديميين والخاصين ، ووضع مبادئ أساسية ينبغي أن تكون جميع كائنات </a:t>
            </a:r>
            <a:r>
              <a:rPr lang="ar-SA" dirty="0" smtClean="0"/>
              <a:t>البحث</a:t>
            </a:r>
            <a:endParaRPr lang="en-US" dirty="0" smtClean="0"/>
          </a:p>
          <a:p>
            <a:pPr marL="800100" lvl="1" indent="-342900" algn="r" rtl="1">
              <a:lnSpc>
                <a:spcPct val="100000"/>
              </a:lnSpc>
              <a:spcBef>
                <a:spcPts val="0"/>
              </a:spcBef>
              <a:buFont typeface="Calibri"/>
            </a:pPr>
            <a:r>
              <a:rPr lang="ar-SA" dirty="0" smtClean="0"/>
              <a:t>جيدة : يمكن العثور عليها، يسهل الوصول اليها</a:t>
            </a:r>
            <a:r>
              <a:rPr lang="ar-SA" dirty="0"/>
              <a:t>، قابلة للتشغيل المتبادل</a:t>
            </a:r>
            <a:r>
              <a:rPr lang="ar-SA" dirty="0" smtClean="0"/>
              <a:t>،</a:t>
            </a:r>
            <a:endParaRPr lang="ar-SA" dirty="0"/>
          </a:p>
          <a:p>
            <a:pPr marL="800100" lvl="1" indent="-342900" algn="r" rtl="1">
              <a:lnSpc>
                <a:spcPct val="100000"/>
              </a:lnSpc>
              <a:spcBef>
                <a:spcPts val="0"/>
              </a:spcBef>
              <a:buFont typeface="Calibri"/>
            </a:pPr>
            <a:r>
              <a:rPr lang="ar-SA" dirty="0" smtClean="0"/>
              <a:t>هنا يمكن إعادة الاستخدام</a:t>
            </a:r>
            <a:endParaRPr lang="it-IT" dirty="0"/>
          </a:p>
        </p:txBody>
      </p:sp>
      <p:sp>
        <p:nvSpPr>
          <p:cNvPr id="131" name="Shape 131"/>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2</a:t>
            </a:fld>
            <a:endParaRPr lang="sr-Latn-BA" sz="1000" b="0" i="0" u="none" strike="noStrike" cap="none">
              <a:solidFill>
                <a:srgbClr val="00206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774700"/>
            <a:ext cx="8229600" cy="966517"/>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CERIF for </a:t>
            </a:r>
            <a:r>
              <a:rPr lang="it-IT" sz="3300" b="0" i="0" u="none" strike="noStrike" cap="none" dirty="0" err="1">
                <a:solidFill>
                  <a:srgbClr val="002060"/>
                </a:solidFill>
                <a:latin typeface="Book Antiqua"/>
                <a:ea typeface="Book Antiqua"/>
                <a:cs typeface="Book Antiqua"/>
                <a:sym typeface="Book Antiqua"/>
              </a:rPr>
              <a:t>OpenAIRE</a:t>
            </a:r>
            <a:r>
              <a:rPr lang="it-IT" dirty="0">
                <a:solidFill>
                  <a:srgbClr val="002060"/>
                </a:solidFill>
                <a:latin typeface="Book Antiqua"/>
                <a:ea typeface="Book Antiqua"/>
                <a:cs typeface="Book Antiqua"/>
                <a:sym typeface="Book Antiqua"/>
              </a:rPr>
              <a:t>: e.g. </a:t>
            </a:r>
            <a:r>
              <a:rPr lang="it-IT" dirty="0" err="1">
                <a:solidFill>
                  <a:srgbClr val="002060"/>
                </a:solidFill>
                <a:latin typeface="Book Antiqua"/>
                <a:ea typeface="Book Antiqua"/>
                <a:cs typeface="Book Antiqua"/>
                <a:sym typeface="Book Antiqua"/>
              </a:rPr>
              <a:t>Projects</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2167127"/>
            <a:ext cx="7886700" cy="3879707"/>
          </a:xfrm>
          <a:prstGeom prst="rect">
            <a:avLst/>
          </a:prstGeom>
          <a:noFill/>
          <a:ln>
            <a:noFill/>
          </a:ln>
        </p:spPr>
        <p:txBody>
          <a:bodyPr lIns="91425" tIns="45700" rIns="91425" bIns="45700" anchor="t" anchorCtr="0">
            <a:noAutofit/>
          </a:bodyPr>
          <a:lstStyle/>
          <a:p>
            <a:pPr lvl="0" indent="-171450">
              <a:spcBef>
                <a:spcPts val="0"/>
              </a:spcBef>
              <a:buNone/>
            </a:pPr>
            <a:r>
              <a:rPr lang="it-IT" sz="2800" dirty="0">
                <a:solidFill>
                  <a:srgbClr val="002060"/>
                </a:solidFill>
                <a:latin typeface="Book Antiqua"/>
                <a:ea typeface="Book Antiqua"/>
                <a:cs typeface="Book Antiqua"/>
                <a:sym typeface="Book Antiqua"/>
              </a:rPr>
              <a:t>Example: </a:t>
            </a:r>
            <a:r>
              <a:rPr lang="ar-SA" sz="2800" dirty="0" smtClean="0">
                <a:solidFill>
                  <a:srgbClr val="002060"/>
                </a:solidFill>
                <a:latin typeface="Book Antiqua"/>
                <a:ea typeface="Book Antiqua"/>
                <a:cs typeface="Book Antiqua"/>
                <a:sym typeface="Book Antiqua"/>
              </a:rPr>
              <a:t>مثال </a:t>
            </a:r>
            <a:r>
              <a:rPr lang="it-IT" sz="2800" dirty="0" smtClean="0">
                <a:solidFill>
                  <a:srgbClr val="002060"/>
                </a:solidFill>
                <a:latin typeface="Book Antiqua"/>
                <a:ea typeface="Book Antiqua"/>
                <a:cs typeface="Book Antiqua"/>
                <a:sym typeface="Book Antiqua"/>
                <a:hlinkClick r:id="rId3"/>
              </a:rPr>
              <a:t>https</a:t>
            </a:r>
            <a:r>
              <a:rPr lang="it-IT" sz="2800" dirty="0">
                <a:solidFill>
                  <a:srgbClr val="002060"/>
                </a:solidFill>
                <a:latin typeface="Book Antiqua"/>
                <a:ea typeface="Book Antiqua"/>
                <a:cs typeface="Book Antiqua"/>
                <a:sym typeface="Book Antiqua"/>
                <a:hlinkClick r:id="rId3"/>
              </a:rPr>
              <a:t>://zenodo.org/record/17065/files/openaire_cerif_xml_example_projects.xml</a:t>
            </a:r>
            <a:endParaRPr lang="it-IT" sz="2800" dirty="0">
              <a:solidFill>
                <a:srgbClr val="002060"/>
              </a:solidFill>
              <a:latin typeface="Book Antiqua"/>
              <a:ea typeface="Book Antiqua"/>
              <a:cs typeface="Book Antiqua"/>
              <a:sym typeface="Book Antiqua"/>
            </a:endParaRPr>
          </a:p>
          <a:p>
            <a:pPr lvl="0" indent="-171450">
              <a:spcBef>
                <a:spcPts val="0"/>
              </a:spcBef>
              <a:buNone/>
            </a:pPr>
            <a:endParaRPr lang="it-IT" sz="28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sz="28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20</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21915302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1049628"/>
            <a:ext cx="8229600" cy="929513"/>
          </a:xfrm>
          <a:prstGeom prst="rect">
            <a:avLst/>
          </a:prstGeom>
          <a:noFill/>
          <a:ln>
            <a:noFill/>
          </a:ln>
        </p:spPr>
        <p:txBody>
          <a:bodyPr lIns="91425" tIns="45700" rIns="91425" bIns="45700" anchor="ctr" anchorCtr="0">
            <a:noAutofit/>
          </a:bodyPr>
          <a:lstStyle/>
          <a:p>
            <a:pPr lvl="0" algn="ctr">
              <a:buSzPct val="25000"/>
            </a:pPr>
            <a:r>
              <a:rPr lang="ar-SA" sz="3200" dirty="0" smtClean="0">
                <a:solidFill>
                  <a:srgbClr val="002060"/>
                </a:solidFill>
                <a:latin typeface="Book Antiqua"/>
                <a:ea typeface="Book Antiqua"/>
                <a:cs typeface="Book Antiqua"/>
                <a:sym typeface="Book Antiqua"/>
              </a:rPr>
              <a:t>آليات لتنفيذ </a:t>
            </a:r>
            <a:r>
              <a:rPr lang="ar-SA" sz="3200" dirty="0">
                <a:solidFill>
                  <a:srgbClr val="002060"/>
                </a:solidFill>
                <a:latin typeface="Book Antiqua"/>
                <a:ea typeface="Book Antiqua"/>
                <a:cs typeface="Book Antiqua"/>
                <a:sym typeface="Book Antiqua"/>
              </a:rPr>
              <a:t>المبادئ التوجيهية </a:t>
            </a:r>
            <a:r>
              <a:rPr lang="ar-SA" sz="3200" dirty="0" smtClean="0">
                <a:solidFill>
                  <a:srgbClr val="002060"/>
                </a:solidFill>
                <a:latin typeface="Book Antiqua"/>
                <a:ea typeface="Book Antiqua"/>
                <a:cs typeface="Book Antiqua"/>
                <a:sym typeface="Book Antiqua"/>
              </a:rPr>
              <a:t>تلقائيا</a:t>
            </a:r>
            <a:br>
              <a:rPr lang="ar-SA" sz="3200" dirty="0" smtClean="0">
                <a:solidFill>
                  <a:srgbClr val="002060"/>
                </a:solidFill>
                <a:latin typeface="Book Antiqua"/>
                <a:ea typeface="Book Antiqua"/>
                <a:cs typeface="Book Antiqua"/>
                <a:sym typeface="Book Antiqua"/>
              </a:rPr>
            </a:br>
            <a:r>
              <a:rPr lang="it-IT" sz="2000" dirty="0">
                <a:solidFill>
                  <a:srgbClr val="002060"/>
                </a:solidFill>
                <a:latin typeface="Book Antiqua"/>
                <a:ea typeface="Book Antiqua"/>
                <a:cs typeface="Book Antiqua"/>
                <a:sym typeface="Book Antiqua"/>
              </a:rPr>
              <a:t>Tool to implement guidelines automatically</a:t>
            </a:r>
            <a:r>
              <a:rPr lang="ar-SA" sz="2000" dirty="0">
                <a:solidFill>
                  <a:srgbClr val="002060"/>
                </a:solidFill>
                <a:latin typeface="Book Antiqua"/>
                <a:ea typeface="Book Antiqua"/>
                <a:cs typeface="Book Antiqua"/>
                <a:sym typeface="Book Antiqua"/>
              </a:rPr>
              <a:t/>
            </a:r>
            <a:br>
              <a:rPr lang="ar-SA" sz="2000" dirty="0">
                <a:solidFill>
                  <a:srgbClr val="002060"/>
                </a:solidFill>
                <a:latin typeface="Book Antiqua"/>
                <a:ea typeface="Book Antiqua"/>
                <a:cs typeface="Book Antiqua"/>
                <a:sym typeface="Book Antiqua"/>
              </a:rPr>
            </a:br>
            <a:r>
              <a:rPr lang="ar-SA" sz="2000" dirty="0">
                <a:solidFill>
                  <a:srgbClr val="002060"/>
                </a:solidFill>
                <a:latin typeface="Book Antiqua"/>
                <a:ea typeface="Book Antiqua"/>
                <a:cs typeface="Book Antiqua"/>
                <a:sym typeface="Book Antiqua"/>
              </a:rPr>
              <a:t/>
            </a:r>
            <a:br>
              <a:rPr lang="ar-SA" sz="2000" dirty="0">
                <a:solidFill>
                  <a:srgbClr val="002060"/>
                </a:solidFill>
                <a:latin typeface="Book Antiqua"/>
                <a:ea typeface="Book Antiqua"/>
                <a:cs typeface="Book Antiqua"/>
                <a:sym typeface="Book Antiqua"/>
              </a:rPr>
            </a:br>
            <a:endParaRPr sz="20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825625"/>
            <a:ext cx="7886700" cy="4236847"/>
          </a:xfrm>
          <a:prstGeom prst="rect">
            <a:avLst/>
          </a:prstGeom>
          <a:noFill/>
          <a:ln>
            <a:noFill/>
          </a:ln>
        </p:spPr>
        <p:txBody>
          <a:bodyPr lIns="91425" tIns="45700" rIns="91425" bIns="45700" anchor="t" anchorCtr="0">
            <a:noAutofit/>
          </a:bodyPr>
          <a:lstStyle/>
          <a:p>
            <a:pPr marL="171450" marR="0" lvl="0" indent="-171450" algn="l" rtl="0">
              <a:lnSpc>
                <a:spcPct val="90000"/>
              </a:lnSpc>
              <a:spcBef>
                <a:spcPts val="0"/>
              </a:spcBef>
              <a:buClr>
                <a:schemeClr val="dk1"/>
              </a:buClr>
              <a:buSzPct val="100000"/>
              <a:buFont typeface="Arial"/>
              <a:buNone/>
            </a:pPr>
            <a:r>
              <a:rPr lang="it-IT" sz="2100" b="0" i="0" u="none" strike="noStrike" cap="none" dirty="0">
                <a:solidFill>
                  <a:srgbClr val="002060"/>
                </a:solidFill>
                <a:latin typeface="Book Antiqua"/>
                <a:ea typeface="Book Antiqua"/>
                <a:cs typeface="Book Antiqua"/>
                <a:sym typeface="Book Antiqua"/>
              </a:rPr>
              <a:t>DSpace-CRIS: </a:t>
            </a:r>
            <a:r>
              <a:rPr lang="ar-SA" sz="2100" b="0" i="0" u="none" strike="noStrike" cap="none" dirty="0" smtClean="0">
                <a:solidFill>
                  <a:srgbClr val="002060"/>
                </a:solidFill>
                <a:latin typeface="Book Antiqua"/>
                <a:ea typeface="Book Antiqua"/>
                <a:cs typeface="Book Antiqua"/>
                <a:sym typeface="Book Antiqua"/>
              </a:rPr>
              <a:t> </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3"/>
              </a:rPr>
              <a:t>https://wiki.duraspace.org/display/DSPACECRIS/DSpace-CRIS+Home</a:t>
            </a:r>
            <a:endParaRPr lang="it-IT"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DSpace-CRIS is the </a:t>
            </a:r>
            <a:r>
              <a:rPr lang="en-US" u="sng" dirty="0">
                <a:solidFill>
                  <a:srgbClr val="002060"/>
                </a:solidFill>
                <a:latin typeface="Book Antiqua"/>
                <a:ea typeface="Book Antiqua"/>
                <a:cs typeface="Book Antiqua"/>
                <a:sym typeface="Book Antiqua"/>
              </a:rPr>
              <a:t>open-source</a:t>
            </a:r>
            <a:r>
              <a:rPr lang="en-US" dirty="0">
                <a:solidFill>
                  <a:srgbClr val="002060"/>
                </a:solidFill>
                <a:latin typeface="Book Antiqua"/>
                <a:ea typeface="Book Antiqua"/>
                <a:cs typeface="Book Antiqua"/>
                <a:sym typeface="Book Antiqua"/>
              </a:rPr>
              <a:t> extension of DSpace for the Research Data and Information Management.  </a:t>
            </a:r>
            <a:endParaRPr lang="ar-SA" dirty="0" smtClean="0">
              <a:solidFill>
                <a:srgbClr val="002060"/>
              </a:solidFill>
              <a:latin typeface="Book Antiqua"/>
              <a:ea typeface="Book Antiqua"/>
              <a:cs typeface="Book Antiqua"/>
              <a:sym typeface="Book Antiqua"/>
            </a:endParaRPr>
          </a:p>
          <a:p>
            <a:pPr lvl="0" indent="-171450" algn="r" rtl="1">
              <a:spcBef>
                <a:spcPts val="0"/>
              </a:spcBef>
              <a:buNone/>
            </a:pPr>
            <a:r>
              <a:rPr lang="en-US" dirty="0" err="1">
                <a:solidFill>
                  <a:srgbClr val="002060"/>
                </a:solidFill>
                <a:latin typeface="Book Antiqua"/>
                <a:ea typeface="Book Antiqua"/>
                <a:cs typeface="Book Antiqua"/>
                <a:sym typeface="Book Antiqua"/>
              </a:rPr>
              <a:t>DSpace</a:t>
            </a:r>
            <a:r>
              <a:rPr lang="en-US" dirty="0">
                <a:solidFill>
                  <a:srgbClr val="002060"/>
                </a:solidFill>
                <a:latin typeface="Book Antiqua"/>
                <a:ea typeface="Book Antiqua"/>
                <a:cs typeface="Book Antiqua"/>
                <a:sym typeface="Book Antiqua"/>
              </a:rPr>
              <a:t>-CRIS </a:t>
            </a:r>
            <a:r>
              <a:rPr lang="ar-SA" dirty="0">
                <a:solidFill>
                  <a:srgbClr val="002060"/>
                </a:solidFill>
                <a:latin typeface="Book Antiqua"/>
                <a:ea typeface="Book Antiqua"/>
                <a:cs typeface="Book Antiqua"/>
                <a:sym typeface="Book Antiqua"/>
              </a:rPr>
              <a:t>هو امتداد مفتوح المصدر لـ </a:t>
            </a:r>
            <a:r>
              <a:rPr lang="en-US" dirty="0" err="1">
                <a:solidFill>
                  <a:srgbClr val="002060"/>
                </a:solidFill>
                <a:latin typeface="Book Antiqua"/>
                <a:ea typeface="Book Antiqua"/>
                <a:cs typeface="Book Antiqua"/>
                <a:sym typeface="Book Antiqua"/>
              </a:rPr>
              <a:t>DSpace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لإدارة البيانات والمعلومات.</a:t>
            </a: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Examples</a:t>
            </a:r>
            <a:r>
              <a:rPr lang="en-US"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مثال </a:t>
            </a:r>
            <a:endParaRPr lang="en-US"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4"/>
              </a:rPr>
              <a:t>http://ira.lib.polyu.edu.hk/cris/rp/rp00068</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5"/>
              </a:rPr>
              <a:t>http://ktisis.cut.ac.cy/handle/10488/7613</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6"/>
              </a:rPr>
              <a:t>http://dspacecris.eurocris.org/</a:t>
            </a: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hlinkClick r:id="rId7"/>
              </a:rPr>
              <a:t>https://portalrecerca.csuc.cat/</a:t>
            </a:r>
            <a:r>
              <a:rPr lang="it-IT" dirty="0">
                <a:solidFill>
                  <a:srgbClr val="002060"/>
                </a:solidFill>
                <a:latin typeface="Book Antiqua"/>
                <a:ea typeface="Book Antiqua"/>
                <a:cs typeface="Book Antiqua"/>
                <a:sym typeface="Book Antiqua"/>
              </a:rPr>
              <a:t> </a:t>
            </a: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21</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996847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873176"/>
            <a:ext cx="8229600" cy="749299"/>
          </a:xfrm>
          <a:prstGeom prst="rect">
            <a:avLst/>
          </a:prstGeom>
          <a:noFill/>
          <a:ln>
            <a:noFill/>
          </a:ln>
        </p:spPr>
        <p:txBody>
          <a:bodyPr lIns="91425" tIns="45700" rIns="91425" bIns="45700" anchor="ctr" anchorCtr="0">
            <a:noAutofit/>
          </a:bodyPr>
          <a:lstStyle/>
          <a:p>
            <a:pPr lvl="0" algn="ctr" rtl="1">
              <a:buSzPct val="25000"/>
            </a:pPr>
            <a:r>
              <a:rPr lang="ar-SA" dirty="0">
                <a:solidFill>
                  <a:srgbClr val="002060"/>
                </a:solidFill>
                <a:latin typeface="Book Antiqua"/>
                <a:ea typeface="Book Antiqua"/>
                <a:cs typeface="Book Antiqua"/>
                <a:sym typeface="Book Antiqua"/>
              </a:rPr>
              <a:t/>
            </a:r>
            <a:br>
              <a:rPr lang="ar-SA" dirty="0">
                <a:solidFill>
                  <a:srgbClr val="002060"/>
                </a:solidFill>
                <a:latin typeface="Book Antiqua"/>
                <a:ea typeface="Book Antiqua"/>
                <a:cs typeface="Book Antiqua"/>
                <a:sym typeface="Book Antiqua"/>
              </a:rPr>
            </a:br>
            <a:r>
              <a:rPr lang="ar-SA" dirty="0">
                <a:solidFill>
                  <a:srgbClr val="002060"/>
                </a:solidFill>
                <a:latin typeface="Book Antiqua"/>
                <a:ea typeface="Book Antiqua"/>
                <a:cs typeface="Book Antiqua"/>
                <a:sym typeface="Book Antiqua"/>
              </a:rPr>
              <a:t>تمرين عملي - مجموعات صغيرة - 30 دقيقة</a:t>
            </a:r>
            <a:br>
              <a:rPr lang="ar-SA" dirty="0">
                <a:solidFill>
                  <a:srgbClr val="002060"/>
                </a:solidFill>
                <a:latin typeface="Book Antiqua"/>
                <a:ea typeface="Book Antiqua"/>
                <a:cs typeface="Book Antiqua"/>
                <a:sym typeface="Book Antiqua"/>
              </a:rPr>
            </a:b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93392"/>
            <a:ext cx="7886700" cy="4183571"/>
          </a:xfrm>
          <a:prstGeom prst="rect">
            <a:avLst/>
          </a:prstGeom>
          <a:noFill/>
          <a:ln>
            <a:noFill/>
          </a:ln>
        </p:spPr>
        <p:txBody>
          <a:bodyPr lIns="91425" tIns="45700" rIns="91425" bIns="45700" anchor="t" anchorCtr="0">
            <a:noAutofit/>
          </a:bodyPr>
          <a:lstStyle/>
          <a:p>
            <a:pPr marL="457200" lvl="0" indent="-457200" algn="r" rtl="1">
              <a:spcBef>
                <a:spcPts val="0"/>
              </a:spcBef>
              <a:buFont typeface="Arial"/>
              <a:buAutoNum type="arabicPeriod"/>
            </a:pPr>
            <a:r>
              <a:rPr lang="ar-SA" sz="2800" dirty="0" smtClean="0">
                <a:solidFill>
                  <a:srgbClr val="002060"/>
                </a:solidFill>
                <a:latin typeface="Book Antiqua"/>
                <a:ea typeface="Book Antiqua"/>
                <a:cs typeface="Book Antiqua"/>
                <a:sym typeface="Book Antiqua"/>
              </a:rPr>
              <a:t>اختر </a:t>
            </a:r>
            <a:r>
              <a:rPr lang="ar-SA" sz="2800" dirty="0">
                <a:solidFill>
                  <a:srgbClr val="002060"/>
                </a:solidFill>
                <a:latin typeface="Book Antiqua"/>
                <a:ea typeface="Book Antiqua"/>
                <a:cs typeface="Book Antiqua"/>
                <a:sym typeface="Book Antiqua"/>
              </a:rPr>
              <a:t>منشورًا هنا: </a:t>
            </a:r>
            <a:r>
              <a:rPr lang="it-IT" sz="2800" dirty="0">
                <a:solidFill>
                  <a:srgbClr val="002060"/>
                </a:solidFill>
                <a:latin typeface="Book Antiqua"/>
                <a:ea typeface="Book Antiqua"/>
                <a:cs typeface="Book Antiqua"/>
                <a:sym typeface="Book Antiqua"/>
              </a:rPr>
              <a:t>https://www.openaire.eu/search/find </a:t>
            </a:r>
            <a:r>
              <a:rPr lang="ar-SA" sz="2800" dirty="0">
                <a:solidFill>
                  <a:srgbClr val="002060"/>
                </a:solidFill>
                <a:latin typeface="Book Antiqua"/>
                <a:ea typeface="Book Antiqua"/>
                <a:cs typeface="Book Antiqua"/>
                <a:sym typeface="Book Antiqua"/>
              </a:rPr>
              <a:t>ووصفه وفقًا لإرشادات </a:t>
            </a:r>
            <a:r>
              <a:rPr lang="it-IT" sz="2800" dirty="0">
                <a:solidFill>
                  <a:srgbClr val="002060"/>
                </a:solidFill>
                <a:latin typeface="Book Antiqua"/>
                <a:ea typeface="Book Antiqua"/>
                <a:cs typeface="Book Antiqua"/>
                <a:sym typeface="Book Antiqua"/>
              </a:rPr>
              <a:t>OpenAIRE </a:t>
            </a:r>
            <a:r>
              <a:rPr lang="ar-SA" sz="2800" dirty="0">
                <a:solidFill>
                  <a:srgbClr val="002060"/>
                </a:solidFill>
                <a:latin typeface="Book Antiqua"/>
                <a:ea typeface="Book Antiqua"/>
                <a:cs typeface="Book Antiqua"/>
                <a:sym typeface="Book Antiqua"/>
              </a:rPr>
              <a:t>لمستودعات الأدب: </a:t>
            </a:r>
            <a:r>
              <a:rPr lang="it-IT" sz="2800" dirty="0">
                <a:solidFill>
                  <a:srgbClr val="002060"/>
                </a:solidFill>
                <a:latin typeface="Book Antiqua"/>
                <a:ea typeface="Book Antiqua"/>
                <a:cs typeface="Book Antiqua"/>
                <a:sym typeface="Book Antiqua"/>
              </a:rPr>
              <a:t>https://</a:t>
            </a:r>
            <a:r>
              <a:rPr lang="it-IT" sz="2800" dirty="0" smtClean="0">
                <a:solidFill>
                  <a:srgbClr val="002060"/>
                </a:solidFill>
                <a:latin typeface="Book Antiqua"/>
                <a:ea typeface="Book Antiqua"/>
                <a:cs typeface="Book Antiqua"/>
                <a:sym typeface="Book Antiqua"/>
              </a:rPr>
              <a:t>guidelines.openaire.eu/en/latest/literature/index.html</a:t>
            </a:r>
            <a:endParaRPr lang="it-IT" sz="2800" dirty="0">
              <a:solidFill>
                <a:srgbClr val="002060"/>
              </a:solidFill>
              <a:latin typeface="Book Antiqua"/>
              <a:ea typeface="Book Antiqua"/>
              <a:cs typeface="Book Antiqua"/>
              <a:sym typeface="Book Antiqua"/>
            </a:endParaRPr>
          </a:p>
          <a:p>
            <a:pPr marL="457200" lvl="0" indent="-457200" algn="r" rtl="1">
              <a:spcBef>
                <a:spcPts val="0"/>
              </a:spcBef>
              <a:buFont typeface="Arial"/>
              <a:buAutoNum type="arabicPeriod"/>
            </a:pPr>
            <a:r>
              <a:rPr lang="ar-SA" sz="2800" dirty="0" smtClean="0">
                <a:solidFill>
                  <a:srgbClr val="002060"/>
                </a:solidFill>
                <a:latin typeface="Book Antiqua"/>
                <a:ea typeface="Book Antiqua"/>
                <a:cs typeface="Book Antiqua"/>
                <a:sym typeface="Book Antiqua"/>
              </a:rPr>
              <a:t>اختر </a:t>
            </a:r>
            <a:r>
              <a:rPr lang="ar-SA" sz="2800" dirty="0">
                <a:solidFill>
                  <a:srgbClr val="002060"/>
                </a:solidFill>
                <a:latin typeface="Book Antiqua"/>
                <a:ea typeface="Book Antiqua"/>
                <a:cs typeface="Book Antiqua"/>
                <a:sym typeface="Book Antiqua"/>
              </a:rPr>
              <a:t>مجموعة بيانات هنا: </a:t>
            </a:r>
            <a:r>
              <a:rPr lang="it-IT" sz="2800" dirty="0">
                <a:solidFill>
                  <a:srgbClr val="002060"/>
                </a:solidFill>
                <a:latin typeface="Book Antiqua"/>
                <a:ea typeface="Book Antiqua"/>
                <a:cs typeface="Book Antiqua"/>
                <a:sym typeface="Book Antiqua"/>
              </a:rPr>
              <a:t>http://www.re3data.org/ </a:t>
            </a:r>
            <a:r>
              <a:rPr lang="ar-SA" sz="2800" dirty="0">
                <a:solidFill>
                  <a:srgbClr val="002060"/>
                </a:solidFill>
                <a:latin typeface="Book Antiqua"/>
                <a:ea typeface="Book Antiqua"/>
                <a:cs typeface="Book Antiqua"/>
                <a:sym typeface="Book Antiqua"/>
              </a:rPr>
              <a:t>ووصفها وفقًا لإرشادات </a:t>
            </a:r>
            <a:r>
              <a:rPr lang="it-IT" sz="2800" dirty="0">
                <a:solidFill>
                  <a:srgbClr val="002060"/>
                </a:solidFill>
                <a:latin typeface="Book Antiqua"/>
                <a:ea typeface="Book Antiqua"/>
                <a:cs typeface="Book Antiqua"/>
                <a:sym typeface="Book Antiqua"/>
              </a:rPr>
              <a:t>OpenAIRE </a:t>
            </a:r>
            <a:r>
              <a:rPr lang="ar-SA" sz="2800" dirty="0">
                <a:solidFill>
                  <a:srgbClr val="002060"/>
                </a:solidFill>
                <a:latin typeface="Book Antiqua"/>
                <a:ea typeface="Book Antiqua"/>
                <a:cs typeface="Book Antiqua"/>
                <a:sym typeface="Book Antiqua"/>
              </a:rPr>
              <a:t>لأرشيفات البيانات: </a:t>
            </a:r>
            <a:r>
              <a:rPr lang="it-IT" sz="2800" dirty="0">
                <a:solidFill>
                  <a:srgbClr val="002060"/>
                </a:solidFill>
                <a:latin typeface="Book Antiqua"/>
                <a:ea typeface="Book Antiqua"/>
                <a:cs typeface="Book Antiqua"/>
                <a:sym typeface="Book Antiqua"/>
              </a:rPr>
              <a:t>https://</a:t>
            </a:r>
            <a:r>
              <a:rPr lang="it-IT" sz="2800" dirty="0" smtClean="0">
                <a:solidFill>
                  <a:srgbClr val="002060"/>
                </a:solidFill>
                <a:latin typeface="Book Antiqua"/>
                <a:ea typeface="Book Antiqua"/>
                <a:cs typeface="Book Antiqua"/>
                <a:sym typeface="Book Antiqua"/>
              </a:rPr>
              <a:t>guidelines.openaire.eu/en/latest/data/index.html</a:t>
            </a:r>
            <a:endParaRPr lang="it-IT" sz="2800"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22</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27685800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774700"/>
            <a:ext cx="8229600" cy="749299"/>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it-IT" dirty="0">
                <a:solidFill>
                  <a:srgbClr val="002060"/>
                </a:solidFill>
                <a:latin typeface="Book Antiqua"/>
                <a:ea typeface="Book Antiqua"/>
                <a:cs typeface="Book Antiqua"/>
                <a:sym typeface="Book Antiqua"/>
              </a:rPr>
              <a:t>FAIR metadata: the </a:t>
            </a:r>
            <a:r>
              <a:rPr lang="it-IT" dirty="0" smtClean="0">
                <a:solidFill>
                  <a:srgbClr val="002060"/>
                </a:solidFill>
                <a:latin typeface="Book Antiqua"/>
                <a:ea typeface="Book Antiqua"/>
                <a:cs typeface="Book Antiqua"/>
                <a:sym typeface="Book Antiqua"/>
              </a:rPr>
              <a:t>principles</a:t>
            </a:r>
            <a:r>
              <a:rPr lang="ar-SA" dirty="0" smtClean="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
            </a:r>
            <a:br>
              <a:rPr lang="ar-SA" dirty="0">
                <a:solidFill>
                  <a:srgbClr val="002060"/>
                </a:solidFill>
                <a:latin typeface="Book Antiqua"/>
                <a:ea typeface="Book Antiqua"/>
                <a:cs typeface="Book Antiqua"/>
                <a:sym typeface="Book Antiqua"/>
              </a:rPr>
            </a:br>
            <a:r>
              <a:rPr lang="ar-SA" dirty="0" smtClean="0">
                <a:solidFill>
                  <a:srgbClr val="002060"/>
                </a:solidFill>
                <a:latin typeface="Book Antiqua"/>
                <a:ea typeface="Book Antiqua"/>
                <a:cs typeface="Book Antiqua"/>
                <a:sym typeface="Book Antiqua"/>
              </a:rPr>
              <a:t>المبادىء</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84247"/>
            <a:ext cx="7886700" cy="3991547"/>
          </a:xfrm>
          <a:prstGeom prst="rect">
            <a:avLst/>
          </a:prstGeom>
          <a:noFill/>
          <a:ln>
            <a:noFill/>
          </a:ln>
        </p:spPr>
        <p:txBody>
          <a:bodyPr lIns="91425" tIns="45700" rIns="91425" bIns="45700" anchor="t" anchorCtr="0">
            <a:noAutofit/>
          </a:bodyPr>
          <a:lstStyle/>
          <a:p>
            <a:pPr marL="0" indent="0">
              <a:lnSpc>
                <a:spcPct val="150000"/>
              </a:lnSpc>
              <a:spcBef>
                <a:spcPts val="0"/>
              </a:spcBef>
              <a:buNone/>
            </a:pPr>
            <a:r>
              <a:rPr lang="it-IT" sz="3600" b="0" i="0" u="none" strike="noStrike" cap="none" dirty="0">
                <a:solidFill>
                  <a:srgbClr val="002060"/>
                </a:solidFill>
                <a:latin typeface="Comic Sans MS" panose="030F0702030302020204" pitchFamily="66" charset="0"/>
                <a:ea typeface="Book Antiqua"/>
                <a:cs typeface="Book Antiqua"/>
                <a:sym typeface="Book Antiqua"/>
              </a:rPr>
              <a:t>F</a:t>
            </a:r>
            <a:r>
              <a:rPr lang="it-IT" sz="3600" b="0" i="0" u="none" strike="noStrike" cap="none" dirty="0">
                <a:solidFill>
                  <a:srgbClr val="002060"/>
                </a:solidFill>
                <a:latin typeface="Book Antiqua"/>
                <a:ea typeface="Book Antiqua"/>
                <a:cs typeface="Book Antiqua"/>
                <a:sym typeface="Book Antiqua"/>
              </a:rPr>
              <a:t> = </a:t>
            </a:r>
            <a:r>
              <a:rPr lang="it-IT" sz="3600" b="0" i="0" u="none" strike="noStrike" cap="none" dirty="0" smtClean="0">
                <a:solidFill>
                  <a:srgbClr val="002060"/>
                </a:solidFill>
                <a:latin typeface="Book Antiqua"/>
                <a:ea typeface="Book Antiqua"/>
                <a:cs typeface="Book Antiqua"/>
                <a:sym typeface="Book Antiqua"/>
              </a:rPr>
              <a:t>Findable              </a:t>
            </a:r>
            <a:r>
              <a:rPr lang="ar-SA" sz="3600" b="0" i="0" u="none" strike="noStrike" cap="none" dirty="0" smtClean="0">
                <a:solidFill>
                  <a:srgbClr val="002060"/>
                </a:solidFill>
                <a:latin typeface="Book Antiqua"/>
                <a:ea typeface="Book Antiqua"/>
                <a:cs typeface="Book Antiqua"/>
                <a:sym typeface="Book Antiqua"/>
              </a:rPr>
              <a:t>   </a:t>
            </a:r>
            <a:r>
              <a:rPr lang="ar-SA" sz="3600" dirty="0"/>
              <a:t>يمكن العثور عليها</a:t>
            </a:r>
            <a:endParaRPr lang="it-IT" sz="3600" b="0" i="0" u="none" strike="noStrike" cap="none" dirty="0">
              <a:solidFill>
                <a:srgbClr val="002060"/>
              </a:solidFill>
              <a:latin typeface="Book Antiqua"/>
              <a:ea typeface="Book Antiqua"/>
              <a:cs typeface="Book Antiqua"/>
              <a:sym typeface="Book Antiqua"/>
            </a:endParaRPr>
          </a:p>
          <a:p>
            <a:pPr marL="0" indent="0">
              <a:lnSpc>
                <a:spcPct val="150000"/>
              </a:lnSpc>
              <a:spcBef>
                <a:spcPts val="0"/>
              </a:spcBef>
              <a:buNone/>
            </a:pPr>
            <a:r>
              <a:rPr lang="it-IT" sz="3600" dirty="0">
                <a:solidFill>
                  <a:srgbClr val="002060"/>
                </a:solidFill>
                <a:latin typeface="Comic Sans MS" panose="030F0702030302020204" pitchFamily="66" charset="0"/>
                <a:sym typeface="Book Antiqua"/>
              </a:rPr>
              <a:t>A</a:t>
            </a:r>
            <a:r>
              <a:rPr lang="it-IT" sz="3600" b="0" i="0" u="none" strike="noStrike" cap="none" dirty="0">
                <a:solidFill>
                  <a:srgbClr val="002060"/>
                </a:solidFill>
                <a:latin typeface="Book Antiqua"/>
                <a:ea typeface="Book Antiqua"/>
                <a:cs typeface="Book Antiqua"/>
                <a:sym typeface="Book Antiqua"/>
              </a:rPr>
              <a:t> </a:t>
            </a:r>
            <a:r>
              <a:rPr lang="it-IT" sz="3600" dirty="0">
                <a:solidFill>
                  <a:srgbClr val="002060"/>
                </a:solidFill>
                <a:latin typeface="Book Antiqua"/>
                <a:sym typeface="Book Antiqua"/>
              </a:rPr>
              <a:t>= </a:t>
            </a:r>
            <a:r>
              <a:rPr lang="it-IT" sz="3600" dirty="0" smtClean="0">
                <a:solidFill>
                  <a:srgbClr val="002060"/>
                </a:solidFill>
                <a:latin typeface="Book Antiqua"/>
                <a:sym typeface="Book Antiqua"/>
              </a:rPr>
              <a:t>Accessibile        </a:t>
            </a:r>
            <a:r>
              <a:rPr lang="ar-SA" sz="3600" dirty="0"/>
              <a:t>يسهل الوصول اليها</a:t>
            </a:r>
            <a:endParaRPr lang="it-IT" sz="3600" dirty="0">
              <a:solidFill>
                <a:srgbClr val="002060"/>
              </a:solidFill>
              <a:latin typeface="Book Antiqua"/>
              <a:sym typeface="Book Antiqua"/>
            </a:endParaRPr>
          </a:p>
          <a:p>
            <a:pPr marL="0" indent="0">
              <a:lnSpc>
                <a:spcPct val="150000"/>
              </a:lnSpc>
              <a:spcBef>
                <a:spcPts val="0"/>
              </a:spcBef>
              <a:buNone/>
            </a:pPr>
            <a:r>
              <a:rPr lang="it-IT" sz="3600" dirty="0">
                <a:solidFill>
                  <a:srgbClr val="002060"/>
                </a:solidFill>
                <a:latin typeface="Comic Sans MS" panose="030F0702030302020204" pitchFamily="66" charset="0"/>
                <a:sym typeface="Book Antiqua"/>
              </a:rPr>
              <a:t>I</a:t>
            </a:r>
            <a:r>
              <a:rPr lang="it-IT" sz="3600" dirty="0">
                <a:solidFill>
                  <a:srgbClr val="002060"/>
                </a:solidFill>
                <a:latin typeface="Book Antiqua"/>
                <a:sym typeface="Book Antiqua"/>
              </a:rPr>
              <a:t> = </a:t>
            </a:r>
            <a:r>
              <a:rPr lang="it-IT" sz="3600" dirty="0" smtClean="0">
                <a:solidFill>
                  <a:srgbClr val="002060"/>
                </a:solidFill>
                <a:latin typeface="Book Antiqua"/>
                <a:sym typeface="Book Antiqua"/>
              </a:rPr>
              <a:t>Interoperable    </a:t>
            </a:r>
            <a:r>
              <a:rPr lang="ar-SA" sz="3600" dirty="0" smtClean="0">
                <a:solidFill>
                  <a:srgbClr val="002060"/>
                </a:solidFill>
                <a:latin typeface="Book Antiqua"/>
                <a:sym typeface="Book Antiqua"/>
              </a:rPr>
              <a:t> </a:t>
            </a:r>
            <a:r>
              <a:rPr lang="ar-SA" sz="3600" dirty="0"/>
              <a:t>قابلة للتشغيل المتبادل</a:t>
            </a:r>
            <a:endParaRPr lang="it-IT" sz="3600" dirty="0">
              <a:solidFill>
                <a:srgbClr val="002060"/>
              </a:solidFill>
              <a:latin typeface="Book Antiqua"/>
              <a:sym typeface="Book Antiqua"/>
            </a:endParaRPr>
          </a:p>
          <a:p>
            <a:pPr marL="0" indent="0">
              <a:lnSpc>
                <a:spcPct val="150000"/>
              </a:lnSpc>
              <a:spcBef>
                <a:spcPts val="0"/>
              </a:spcBef>
              <a:buNone/>
            </a:pPr>
            <a:r>
              <a:rPr lang="it-IT" sz="3600" dirty="0">
                <a:solidFill>
                  <a:srgbClr val="002060"/>
                </a:solidFill>
                <a:latin typeface="Comic Sans MS" panose="030F0702030302020204" pitchFamily="66" charset="0"/>
                <a:sym typeface="Book Antiqua"/>
              </a:rPr>
              <a:t>R</a:t>
            </a:r>
            <a:r>
              <a:rPr lang="it-IT" sz="3600" dirty="0">
                <a:solidFill>
                  <a:srgbClr val="002060"/>
                </a:solidFill>
                <a:latin typeface="Book Antiqua"/>
                <a:sym typeface="Book Antiqua"/>
              </a:rPr>
              <a:t> = </a:t>
            </a:r>
            <a:r>
              <a:rPr lang="it-IT" sz="3600" dirty="0" smtClean="0">
                <a:solidFill>
                  <a:srgbClr val="002060"/>
                </a:solidFill>
                <a:latin typeface="Book Antiqua"/>
                <a:sym typeface="Book Antiqua"/>
              </a:rPr>
              <a:t>Reusable          </a:t>
            </a:r>
            <a:r>
              <a:rPr lang="ar-SA" sz="3600" dirty="0" smtClean="0">
                <a:solidFill>
                  <a:srgbClr val="002060"/>
                </a:solidFill>
                <a:latin typeface="Book Antiqua"/>
                <a:sym typeface="Book Antiqua"/>
              </a:rPr>
              <a:t> يمكن إعادة استخدامها </a:t>
            </a:r>
            <a:endParaRPr lang="it-IT" sz="3600" dirty="0">
              <a:solidFill>
                <a:srgbClr val="002060"/>
              </a:solidFill>
              <a:latin typeface="Book Antiqua"/>
              <a:sym typeface="Book Antiqua"/>
            </a:endParaRPr>
          </a:p>
          <a:p>
            <a:pPr marL="342900" indent="-342900">
              <a:lnSpc>
                <a:spcPct val="150000"/>
              </a:lnSpc>
              <a:spcBef>
                <a:spcPts val="0"/>
              </a:spcBef>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3</a:t>
            </a:fld>
            <a:endParaRPr lang="sr-Latn-BA" sz="1000" b="0" i="0" u="none" strike="noStrike" cap="none">
              <a:solidFill>
                <a:srgbClr val="00206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628650" y="879577"/>
            <a:ext cx="8229600" cy="749299"/>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FAIR metadata: </a:t>
            </a:r>
            <a:r>
              <a:rPr lang="it-IT" sz="3300" b="0" i="0" u="none" strike="noStrike" cap="none" dirty="0" smtClean="0">
                <a:solidFill>
                  <a:srgbClr val="002060"/>
                </a:solidFill>
                <a:latin typeface="Book Antiqua"/>
                <a:ea typeface="Book Antiqua"/>
                <a:cs typeface="Book Antiqua"/>
                <a:sym typeface="Book Antiqua"/>
              </a:rPr>
              <a:t>materials</a:t>
            </a:r>
            <a:r>
              <a:rPr lang="ar-SA" sz="3300" b="0" i="0" u="none" strike="noStrike" cap="none" dirty="0" smtClean="0">
                <a:solidFill>
                  <a:srgbClr val="002060"/>
                </a:solidFill>
                <a:latin typeface="Book Antiqua"/>
                <a:ea typeface="Book Antiqua"/>
                <a:cs typeface="Book Antiqua"/>
                <a:sym typeface="Book Antiqua"/>
              </a:rPr>
              <a:t> البيانات الوصفية الجيدة: المواد</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825625"/>
            <a:ext cx="7886700" cy="4351338"/>
          </a:xfrm>
          <a:prstGeom prst="rect">
            <a:avLst/>
          </a:prstGeom>
          <a:noFill/>
          <a:ln>
            <a:noFill/>
          </a:ln>
        </p:spPr>
        <p:txBody>
          <a:bodyPr lIns="91425" tIns="45700" rIns="91425" bIns="45700" anchor="t" anchorCtr="0">
            <a:noAutofit/>
          </a:bodyPr>
          <a:lstStyle/>
          <a:p>
            <a:pPr lvl="0" indent="-171450">
              <a:spcBef>
                <a:spcPts val="0"/>
              </a:spcBef>
              <a:buNone/>
            </a:pPr>
            <a:r>
              <a:rPr lang="it-IT" sz="2100" b="0" i="0" u="none" strike="noStrike" cap="none" dirty="0">
                <a:solidFill>
                  <a:srgbClr val="002060"/>
                </a:solidFill>
                <a:latin typeface="Book Antiqua"/>
                <a:ea typeface="Book Antiqua"/>
                <a:cs typeface="Book Antiqua"/>
                <a:sym typeface="Book Antiqua"/>
              </a:rPr>
              <a:t>The FAIR </a:t>
            </a:r>
            <a:r>
              <a:rPr lang="it-IT" sz="2100" b="0" i="0" u="none" strike="noStrike" cap="none" dirty="0" err="1">
                <a:solidFill>
                  <a:srgbClr val="002060"/>
                </a:solidFill>
                <a:latin typeface="Book Antiqua"/>
                <a:ea typeface="Book Antiqua"/>
                <a:cs typeface="Book Antiqua"/>
                <a:sym typeface="Book Antiqua"/>
              </a:rPr>
              <a:t>Guiding</a:t>
            </a:r>
            <a:r>
              <a:rPr lang="it-IT" sz="2100" b="0" i="0" u="none" strike="noStrike" cap="none" dirty="0">
                <a:solidFill>
                  <a:srgbClr val="002060"/>
                </a:solidFill>
                <a:latin typeface="Book Antiqua"/>
                <a:ea typeface="Book Antiqua"/>
                <a:cs typeface="Book Antiqua"/>
                <a:sym typeface="Book Antiqua"/>
              </a:rPr>
              <a:t> </a:t>
            </a:r>
            <a:r>
              <a:rPr lang="en-US" dirty="0">
                <a:solidFill>
                  <a:srgbClr val="002060"/>
                </a:solidFill>
                <a:latin typeface="Book Antiqua"/>
                <a:ea typeface="Book Antiqua"/>
                <a:cs typeface="Book Antiqua"/>
                <a:sym typeface="Book Antiqua"/>
              </a:rPr>
              <a:t>Principles for scientific data management and </a:t>
            </a:r>
            <a:r>
              <a:rPr lang="en-US" dirty="0" smtClean="0">
                <a:solidFill>
                  <a:srgbClr val="002060"/>
                </a:solidFill>
                <a:latin typeface="Book Antiqua"/>
                <a:ea typeface="Book Antiqua"/>
                <a:cs typeface="Book Antiqua"/>
                <a:sym typeface="Book Antiqua"/>
              </a:rPr>
              <a:t>stewardship</a:t>
            </a:r>
            <a:r>
              <a:rPr lang="ar-SA" sz="2400" dirty="0">
                <a:solidFill>
                  <a:srgbClr val="002060"/>
                </a:solidFill>
                <a:latin typeface="Book Antiqua"/>
                <a:ea typeface="Book Antiqua"/>
                <a:cs typeface="Book Antiqua"/>
                <a:sym typeface="Book Antiqua"/>
              </a:rPr>
              <a:t>المبادئ </a:t>
            </a:r>
            <a:r>
              <a:rPr lang="ar-SA" sz="2400" dirty="0" smtClean="0">
                <a:solidFill>
                  <a:srgbClr val="002060"/>
                </a:solidFill>
                <a:latin typeface="Book Antiqua"/>
                <a:ea typeface="Book Antiqua"/>
                <a:cs typeface="Book Antiqua"/>
                <a:sym typeface="Book Antiqua"/>
              </a:rPr>
              <a:t>التوجيهية الجيدة لإدارة </a:t>
            </a:r>
            <a:r>
              <a:rPr lang="ar-SA" sz="2400" dirty="0">
                <a:solidFill>
                  <a:srgbClr val="002060"/>
                </a:solidFill>
                <a:latin typeface="Book Antiqua"/>
                <a:ea typeface="Book Antiqua"/>
                <a:cs typeface="Book Antiqua"/>
                <a:sym typeface="Book Antiqua"/>
              </a:rPr>
              <a:t>البيانات العلمية </a:t>
            </a:r>
            <a:r>
              <a:rPr lang="ar-SA" sz="2400" dirty="0" smtClean="0">
                <a:solidFill>
                  <a:srgbClr val="002060"/>
                </a:solidFill>
                <a:latin typeface="Book Antiqua"/>
                <a:ea typeface="Book Antiqua"/>
                <a:cs typeface="Book Antiqua"/>
                <a:sym typeface="Book Antiqua"/>
              </a:rPr>
              <a:t>والإشراف عليها</a:t>
            </a:r>
            <a:r>
              <a:rPr lang="en-US" sz="2400" dirty="0" smtClean="0">
                <a:solidFill>
                  <a:srgbClr val="002060"/>
                </a:solidFill>
                <a:latin typeface="Book Antiqua"/>
                <a:ea typeface="Book Antiqua"/>
                <a:cs typeface="Book Antiqua"/>
                <a:sym typeface="Book Antiqua"/>
              </a:rPr>
              <a:t> </a:t>
            </a:r>
            <a:r>
              <a:rPr lang="en-US" dirty="0">
                <a:solidFill>
                  <a:srgbClr val="002060"/>
                </a:solidFill>
                <a:latin typeface="Book Antiqua"/>
                <a:ea typeface="Book Antiqua"/>
                <a:cs typeface="Book Antiqua"/>
                <a:sym typeface="Book Antiqua"/>
              </a:rPr>
              <a:t>- </a:t>
            </a:r>
            <a:r>
              <a:rPr lang="en-US" dirty="0">
                <a:solidFill>
                  <a:srgbClr val="002060"/>
                </a:solidFill>
                <a:latin typeface="Book Antiqua"/>
                <a:ea typeface="Book Antiqua"/>
                <a:cs typeface="Book Antiqua"/>
                <a:sym typeface="Book Antiqua"/>
                <a:hlinkClick r:id="rId3"/>
              </a:rPr>
              <a:t>https://</a:t>
            </a:r>
            <a:r>
              <a:rPr lang="en-US" dirty="0" smtClean="0">
                <a:solidFill>
                  <a:srgbClr val="002060"/>
                </a:solidFill>
                <a:latin typeface="Book Antiqua"/>
                <a:ea typeface="Book Antiqua"/>
                <a:cs typeface="Book Antiqua"/>
                <a:sym typeface="Book Antiqua"/>
                <a:hlinkClick r:id="rId3"/>
              </a:rPr>
              <a:t>www.nature.com/articles/sdata201618</a:t>
            </a: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it-IT" dirty="0">
              <a:solidFill>
                <a:srgbClr val="002060"/>
              </a:solidFill>
              <a:latin typeface="Book Antiqua"/>
              <a:ea typeface="Book Antiqua"/>
              <a:cs typeface="Book Antiqua"/>
              <a:sym typeface="Book Antiqua"/>
            </a:endParaRPr>
          </a:p>
          <a:p>
            <a:pPr lvl="0" indent="-171450">
              <a:spcBef>
                <a:spcPts val="0"/>
              </a:spcBef>
              <a:buNone/>
            </a:pPr>
            <a:r>
              <a:rPr lang="it-IT" dirty="0">
                <a:solidFill>
                  <a:srgbClr val="002060"/>
                </a:solidFill>
                <a:latin typeface="Book Antiqua"/>
                <a:ea typeface="Book Antiqua"/>
                <a:cs typeface="Book Antiqua"/>
                <a:sym typeface="Book Antiqua"/>
              </a:rPr>
              <a:t>FAIR DATA PRINCIPLES </a:t>
            </a:r>
            <a:r>
              <a:rPr lang="it-IT" dirty="0" smtClean="0">
                <a:solidFill>
                  <a:srgbClr val="002060"/>
                </a:solidFill>
                <a:latin typeface="Book Antiqua"/>
                <a:ea typeface="Book Antiqua"/>
                <a:cs typeface="Book Antiqua"/>
                <a:sym typeface="Book Antiqua"/>
                <a:hlinkClick r:id="rId4"/>
              </a:rPr>
              <a:t>–</a:t>
            </a:r>
            <a:r>
              <a:rPr lang="it-IT" dirty="0" smtClean="0">
                <a:solidFill>
                  <a:srgbClr val="002060"/>
                </a:solidFill>
                <a:latin typeface="Book Antiqua"/>
                <a:ea typeface="Book Antiqua"/>
                <a:cs typeface="Book Antiqua"/>
                <a:sym typeface="Book Antiqua"/>
              </a:rPr>
              <a:t> </a:t>
            </a:r>
            <a:r>
              <a:rPr lang="ar-SA" sz="2400" dirty="0" smtClean="0">
                <a:solidFill>
                  <a:srgbClr val="002060"/>
                </a:solidFill>
                <a:latin typeface="Book Antiqua"/>
                <a:ea typeface="Book Antiqua"/>
                <a:cs typeface="Book Antiqua"/>
                <a:sym typeface="Book Antiqua"/>
              </a:rPr>
              <a:t>مبادئ البيانات </a:t>
            </a:r>
            <a:r>
              <a:rPr lang="ar-SA" dirty="0" smtClean="0">
                <a:solidFill>
                  <a:srgbClr val="002060"/>
                </a:solidFill>
                <a:latin typeface="Book Antiqua"/>
                <a:ea typeface="Book Antiqua"/>
                <a:cs typeface="Book Antiqua"/>
                <a:sym typeface="Book Antiqua"/>
              </a:rPr>
              <a:t>الجيدة</a:t>
            </a:r>
            <a:r>
              <a:rPr lang="it-IT" dirty="0" smtClean="0">
                <a:solidFill>
                  <a:srgbClr val="002060"/>
                </a:solidFill>
                <a:latin typeface="Book Antiqua"/>
                <a:ea typeface="Book Antiqua"/>
                <a:cs typeface="Book Antiqua"/>
                <a:sym typeface="Book Antiqua"/>
                <a:hlinkClick r:id="rId4"/>
              </a:rPr>
              <a:t>https</a:t>
            </a:r>
            <a:r>
              <a:rPr lang="it-IT" dirty="0">
                <a:solidFill>
                  <a:srgbClr val="002060"/>
                </a:solidFill>
                <a:latin typeface="Book Antiqua"/>
                <a:ea typeface="Book Antiqua"/>
                <a:cs typeface="Book Antiqua"/>
                <a:sym typeface="Book Antiqua"/>
                <a:hlinkClick r:id="rId4"/>
              </a:rPr>
              <a:t>://www.force11.org/group/fairgroup/fairprinciples</a:t>
            </a:r>
            <a:r>
              <a:rPr lang="it-IT" dirty="0">
                <a:solidFill>
                  <a:srgbClr val="002060"/>
                </a:solidFill>
                <a:latin typeface="Book Antiqua"/>
                <a:ea typeface="Book Antiqua"/>
                <a:cs typeface="Book Antiqua"/>
                <a:sym typeface="Book Antiqua"/>
              </a:rPr>
              <a:t> - </a:t>
            </a:r>
            <a:r>
              <a:rPr lang="it-IT" dirty="0">
                <a:solidFill>
                  <a:srgbClr val="002060"/>
                </a:solidFill>
                <a:latin typeface="Book Antiqua"/>
                <a:ea typeface="Book Antiqua"/>
                <a:cs typeface="Book Antiqua"/>
                <a:sym typeface="Book Antiqua"/>
                <a:hlinkClick r:id="rId5"/>
              </a:rPr>
              <a:t>https://www.force11.org/fairprinciples</a:t>
            </a:r>
            <a:r>
              <a:rPr lang="it-IT" dirty="0">
                <a:solidFill>
                  <a:srgbClr val="002060"/>
                </a:solidFill>
                <a:latin typeface="Book Antiqua"/>
                <a:ea typeface="Book Antiqua"/>
                <a:cs typeface="Book Antiqua"/>
                <a:sym typeface="Book Antiqua"/>
              </a:rPr>
              <a:t> </a:t>
            </a:r>
            <a:endParaRPr lang="it-IT"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Guidelines on FAIR Data Management in Horizon 2020 </a:t>
            </a:r>
            <a:r>
              <a:rPr lang="en-US" dirty="0" smtClean="0">
                <a:solidFill>
                  <a:srgbClr val="002060"/>
                </a:solidFill>
                <a:latin typeface="Book Antiqua"/>
                <a:ea typeface="Book Antiqua"/>
                <a:cs typeface="Book Antiqua"/>
                <a:sym typeface="Book Antiqua"/>
                <a:hlinkClick r:id="rId6"/>
              </a:rPr>
              <a:t>–</a:t>
            </a:r>
            <a:r>
              <a:rPr lang="en-US" dirty="0" smtClean="0">
                <a:solidFill>
                  <a:srgbClr val="002060"/>
                </a:solidFill>
                <a:latin typeface="Book Antiqua"/>
                <a:ea typeface="Book Antiqua"/>
                <a:cs typeface="Book Antiqua"/>
                <a:sym typeface="Book Antiqua"/>
              </a:rPr>
              <a:t> </a:t>
            </a:r>
            <a:r>
              <a:rPr lang="ar-SA" sz="2400" dirty="0" smtClean="0">
                <a:solidFill>
                  <a:srgbClr val="002060"/>
                </a:solidFill>
                <a:latin typeface="Book Antiqua"/>
                <a:ea typeface="Book Antiqua"/>
                <a:cs typeface="Book Antiqua"/>
                <a:sym typeface="Book Antiqua"/>
                <a:hlinkClick r:id="rId6"/>
              </a:rPr>
              <a:t>إ</a:t>
            </a:r>
            <a:r>
              <a:rPr lang="ar-SA" sz="2400" dirty="0" smtClean="0">
                <a:solidFill>
                  <a:srgbClr val="002060"/>
                </a:solidFill>
                <a:latin typeface="Book Antiqua"/>
                <a:ea typeface="Book Antiqua"/>
                <a:cs typeface="Book Antiqua"/>
                <a:sym typeface="Book Antiqua"/>
              </a:rPr>
              <a:t>رشادات</a:t>
            </a:r>
            <a:r>
              <a:rPr lang="ar-SA" dirty="0" smtClean="0">
                <a:solidFill>
                  <a:srgbClr val="002060"/>
                </a:solidFill>
                <a:latin typeface="Book Antiqua"/>
                <a:ea typeface="Book Antiqua"/>
                <a:cs typeface="Book Antiqua"/>
                <a:sym typeface="Book Antiqua"/>
              </a:rPr>
              <a:t> حول </a:t>
            </a:r>
            <a:r>
              <a:rPr lang="ar-SA" dirty="0" smtClean="0">
                <a:solidFill>
                  <a:srgbClr val="002060"/>
                </a:solidFill>
                <a:latin typeface="Book Antiqua"/>
                <a:ea typeface="Book Antiqua"/>
                <a:cs typeface="Book Antiqua"/>
                <a:sym typeface="Book Antiqua"/>
                <a:hlinkClick r:id="rId6"/>
              </a:rPr>
              <a:t>إ</a:t>
            </a:r>
            <a:r>
              <a:rPr lang="ar-SA" dirty="0" smtClean="0">
                <a:solidFill>
                  <a:srgbClr val="002060"/>
                </a:solidFill>
                <a:latin typeface="Book Antiqua"/>
                <a:ea typeface="Book Antiqua"/>
                <a:cs typeface="Book Antiqua"/>
                <a:sym typeface="Book Antiqua"/>
              </a:rPr>
              <a:t>دارة البيانات الجيدة في هورايزون 2020</a:t>
            </a:r>
            <a:r>
              <a:rPr lang="en-US" dirty="0" smtClean="0">
                <a:solidFill>
                  <a:srgbClr val="002060"/>
                </a:solidFill>
                <a:latin typeface="Book Antiqua"/>
                <a:ea typeface="Book Antiqua"/>
                <a:cs typeface="Book Antiqua"/>
                <a:sym typeface="Book Antiqua"/>
                <a:hlinkClick r:id="rId6"/>
              </a:rPr>
              <a:t>http</a:t>
            </a:r>
            <a:r>
              <a:rPr lang="en-US" dirty="0">
                <a:solidFill>
                  <a:srgbClr val="002060"/>
                </a:solidFill>
                <a:latin typeface="Book Antiqua"/>
                <a:ea typeface="Book Antiqua"/>
                <a:cs typeface="Book Antiqua"/>
                <a:sym typeface="Book Antiqua"/>
                <a:hlinkClick r:id="rId6"/>
              </a:rPr>
              <a:t>://ec.europa.eu/research/participants/data/ref/h2020/grants_manual/hi/oa_pilot/h2020-hi-oa-data-mgt_en.pdf</a:t>
            </a:r>
            <a:r>
              <a:rPr lang="en-US" dirty="0">
                <a:solidFill>
                  <a:srgbClr val="002060"/>
                </a:solidFill>
                <a:latin typeface="Book Antiqua"/>
                <a:ea typeface="Book Antiqua"/>
                <a:cs typeface="Book Antiqua"/>
                <a:sym typeface="Book Antiqua"/>
              </a:rPr>
              <a:t> (DMP, Data Management Plan)</a:t>
            </a: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4</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29251962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774700"/>
            <a:ext cx="8229600" cy="749299"/>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FAIR metadata: </a:t>
            </a:r>
            <a:r>
              <a:rPr lang="ar-SA" sz="3300" b="0" i="0" u="none" strike="noStrike" cap="none" dirty="0" smtClean="0">
                <a:solidFill>
                  <a:srgbClr val="002060"/>
                </a:solidFill>
                <a:latin typeface="Book Antiqua"/>
                <a:ea typeface="Book Antiqua"/>
                <a:cs typeface="Book Antiqua"/>
                <a:sym typeface="Book Antiqua"/>
              </a:rPr>
              <a:t>البيانات الوصفية الجيدة</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825625"/>
            <a:ext cx="7886700" cy="4351338"/>
          </a:xfrm>
          <a:prstGeom prst="rect">
            <a:avLst/>
          </a:prstGeom>
          <a:noFill/>
          <a:ln>
            <a:noFill/>
          </a:ln>
        </p:spPr>
        <p:txBody>
          <a:bodyPr lIns="91425" tIns="45700" rIns="91425" bIns="45700" anchor="t" anchorCtr="0">
            <a:noAutofit/>
          </a:bodyPr>
          <a:lstStyle/>
          <a:p>
            <a:pPr lvl="0" indent="-171450">
              <a:spcBef>
                <a:spcPts val="0"/>
              </a:spcBef>
              <a:buNone/>
            </a:pPr>
            <a:endParaRPr lang="en-US" dirty="0" smtClean="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smtClean="0">
                <a:solidFill>
                  <a:srgbClr val="002060"/>
                </a:solidFill>
                <a:latin typeface="Book Antiqua"/>
                <a:ea typeface="Book Antiqua"/>
                <a:cs typeface="Book Antiqua"/>
                <a:sym typeface="Book Antiqua"/>
              </a:rPr>
              <a:t>TO </a:t>
            </a:r>
            <a:r>
              <a:rPr lang="en-US" dirty="0">
                <a:solidFill>
                  <a:srgbClr val="002060"/>
                </a:solidFill>
                <a:latin typeface="Book Antiqua"/>
                <a:ea typeface="Book Antiqua"/>
                <a:cs typeface="Book Antiqua"/>
                <a:sym typeface="Book Antiqua"/>
              </a:rPr>
              <a:t>BE </a:t>
            </a:r>
            <a:r>
              <a:rPr lang="en-US" dirty="0" smtClean="0">
                <a:solidFill>
                  <a:srgbClr val="002060"/>
                </a:solidFill>
                <a:latin typeface="Book Antiqua"/>
                <a:ea typeface="Book Antiqua"/>
                <a:cs typeface="Book Antiqua"/>
                <a:sym typeface="Book Antiqua"/>
              </a:rPr>
              <a:t>FINDABLE:</a:t>
            </a:r>
            <a:r>
              <a:rPr lang="ar-SA" dirty="0" smtClean="0">
                <a:solidFill>
                  <a:srgbClr val="002060"/>
                </a:solidFill>
                <a:latin typeface="Book Antiqua"/>
                <a:ea typeface="Book Antiqua"/>
                <a:cs typeface="Book Antiqua"/>
                <a:sym typeface="Book Antiqua"/>
              </a:rPr>
              <a:t> أن تكون</a:t>
            </a:r>
            <a:r>
              <a:rPr lang="ar-SA" dirty="0">
                <a:solidFill>
                  <a:srgbClr val="002060"/>
                </a:solidFill>
                <a:latin typeface="Book Antiqua"/>
                <a:ea typeface="Book Antiqua"/>
                <a:cs typeface="Book Antiqua"/>
                <a:sym typeface="Book Antiqua"/>
              </a:rPr>
              <a:t> قابلة للعثور عليها</a:t>
            </a:r>
            <a:r>
              <a:rPr lang="ar-SA" dirty="0" smtClean="0">
                <a:solidFill>
                  <a:srgbClr val="002060"/>
                </a:solidFill>
                <a:latin typeface="Book Antiqua"/>
                <a:ea typeface="Book Antiqua"/>
                <a:cs typeface="Book Antiqua"/>
                <a:sym typeface="Book Antiqua"/>
              </a:rPr>
              <a:t>     </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F1. (meta)data are assigned a globally unique and eternally persistent identifier</a:t>
            </a:r>
            <a:r>
              <a:rPr lang="en-US"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يتم تعيين البيانات </a:t>
            </a:r>
            <a:r>
              <a:rPr lang="ar-SA" dirty="0" smtClean="0">
                <a:solidFill>
                  <a:srgbClr val="002060"/>
                </a:solidFill>
                <a:latin typeface="Book Antiqua"/>
                <a:ea typeface="Book Antiqua"/>
                <a:cs typeface="Book Antiqua"/>
                <a:sym typeface="Book Antiqua"/>
              </a:rPr>
              <a:t>(الوصفية) بمعرف </a:t>
            </a:r>
            <a:r>
              <a:rPr lang="ar-SA" dirty="0">
                <a:solidFill>
                  <a:srgbClr val="002060"/>
                </a:solidFill>
                <a:latin typeface="Book Antiqua"/>
                <a:ea typeface="Book Antiqua"/>
                <a:cs typeface="Book Antiqua"/>
                <a:sym typeface="Book Antiqua"/>
              </a:rPr>
              <a:t>فريد من نوعه </a:t>
            </a:r>
            <a:r>
              <a:rPr lang="ar-SA" dirty="0" smtClean="0">
                <a:solidFill>
                  <a:srgbClr val="002060"/>
                </a:solidFill>
                <a:latin typeface="Book Antiqua"/>
                <a:ea typeface="Book Antiqua"/>
                <a:cs typeface="Book Antiqua"/>
                <a:sym typeface="Book Antiqua"/>
              </a:rPr>
              <a:t>ودائم على </a:t>
            </a:r>
            <a:r>
              <a:rPr lang="ar-SA" dirty="0">
                <a:solidFill>
                  <a:srgbClr val="002060"/>
                </a:solidFill>
                <a:latin typeface="Book Antiqua"/>
                <a:ea typeface="Book Antiqua"/>
                <a:cs typeface="Book Antiqua"/>
                <a:sym typeface="Book Antiqua"/>
              </a:rPr>
              <a:t>الصعيد </a:t>
            </a:r>
            <a:r>
              <a:rPr lang="ar-SA" dirty="0" smtClean="0">
                <a:solidFill>
                  <a:srgbClr val="002060"/>
                </a:solidFill>
                <a:latin typeface="Book Antiqua"/>
                <a:ea typeface="Book Antiqua"/>
                <a:cs typeface="Book Antiqua"/>
                <a:sym typeface="Book Antiqua"/>
              </a:rPr>
              <a:t>العالمي.</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F2. data are described with rich metadata. F2. </a:t>
            </a:r>
            <a:r>
              <a:rPr lang="ar-SA" dirty="0">
                <a:solidFill>
                  <a:srgbClr val="002060"/>
                </a:solidFill>
                <a:latin typeface="Book Antiqua"/>
                <a:ea typeface="Book Antiqua"/>
                <a:cs typeface="Book Antiqua"/>
                <a:sym typeface="Book Antiqua"/>
              </a:rPr>
              <a:t>يتم وصف البيانات مع البيانات الوصفية الغنية</a:t>
            </a:r>
            <a:r>
              <a:rPr lang="ar-SA" dirty="0" smtClean="0">
                <a:solidFill>
                  <a:srgbClr val="002060"/>
                </a:solidFill>
                <a:latin typeface="Book Antiqua"/>
                <a:ea typeface="Book Antiqua"/>
                <a:cs typeface="Book Antiqua"/>
                <a:sym typeface="Book Antiqua"/>
              </a:rPr>
              <a:t>.</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F3. (meta)data are registered or indexed in a searchable resource.</a:t>
            </a:r>
          </a:p>
          <a:p>
            <a:pPr lvl="0" indent="-171450">
              <a:spcBef>
                <a:spcPts val="0"/>
              </a:spcBef>
              <a:buNone/>
            </a:pPr>
            <a:r>
              <a:rPr lang="en-US" dirty="0" smtClean="0">
                <a:solidFill>
                  <a:srgbClr val="002060"/>
                </a:solidFill>
                <a:latin typeface="Book Antiqua"/>
                <a:ea typeface="Book Antiqua"/>
                <a:cs typeface="Book Antiqua"/>
                <a:sym typeface="Book Antiqua"/>
              </a:rPr>
              <a:t>F3.</a:t>
            </a:r>
            <a:r>
              <a:rPr lang="ar-SA" dirty="0">
                <a:solidFill>
                  <a:srgbClr val="002060"/>
                </a:solidFill>
                <a:latin typeface="Book Antiqua"/>
                <a:ea typeface="Book Antiqua"/>
                <a:cs typeface="Book Antiqua"/>
                <a:sym typeface="Book Antiqua"/>
              </a:rPr>
              <a:t>الوصفية أو فهرستها في مورد قابل للبحث.</a:t>
            </a:r>
            <a:r>
              <a:rPr lang="en-US" dirty="0" smtClean="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يتم تسجيل </a:t>
            </a:r>
            <a:r>
              <a:rPr lang="ar-SA" dirty="0" smtClean="0">
                <a:solidFill>
                  <a:srgbClr val="002060"/>
                </a:solidFill>
                <a:latin typeface="Book Antiqua"/>
                <a:ea typeface="Book Antiqua"/>
                <a:cs typeface="Book Antiqua"/>
                <a:sym typeface="Book Antiqua"/>
              </a:rPr>
              <a:t>البيانات</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F4. metadata specify the data identifier.</a:t>
            </a:r>
          </a:p>
          <a:p>
            <a:pPr lvl="0" indent="-171450">
              <a:spcBef>
                <a:spcPts val="0"/>
              </a:spcBef>
              <a:buNone/>
            </a:pPr>
            <a:r>
              <a:rPr lang="en-US" dirty="0">
                <a:solidFill>
                  <a:srgbClr val="002060"/>
                </a:solidFill>
                <a:latin typeface="Book Antiqua"/>
                <a:ea typeface="Book Antiqua"/>
                <a:cs typeface="Book Antiqua"/>
                <a:sym typeface="Book Antiqua"/>
              </a:rPr>
              <a:t>F4. </a:t>
            </a:r>
            <a:r>
              <a:rPr lang="ar-SA" dirty="0">
                <a:solidFill>
                  <a:srgbClr val="002060"/>
                </a:solidFill>
                <a:latin typeface="Book Antiqua"/>
                <a:ea typeface="Book Antiqua"/>
                <a:cs typeface="Book Antiqua"/>
                <a:sym typeface="Book Antiqua"/>
              </a:rPr>
              <a:t>البيانات التعريفية تحدد معرف البيانات.</a:t>
            </a:r>
          </a:p>
          <a:p>
            <a:pPr lvl="0" indent="-171450">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5</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8139353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879577"/>
            <a:ext cx="8229600" cy="749299"/>
          </a:xfrm>
          <a:prstGeom prst="rect">
            <a:avLst/>
          </a:prstGeom>
          <a:noFill/>
          <a:ln>
            <a:noFill/>
          </a:ln>
        </p:spPr>
        <p:txBody>
          <a:bodyPr lIns="91425" tIns="45700" rIns="91425" bIns="45700" anchor="ctr" anchorCtr="0">
            <a:noAutofit/>
          </a:bodyPr>
          <a:lstStyle/>
          <a:p>
            <a:pPr marL="0" marR="0" lvl="0" indent="0" algn="l"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FAIR metadata: </a:t>
            </a:r>
            <a:r>
              <a:rPr lang="it-IT" sz="3300" b="0" i="0" u="none" strike="noStrike" cap="none" dirty="0" smtClean="0">
                <a:solidFill>
                  <a:srgbClr val="002060"/>
                </a:solidFill>
                <a:latin typeface="Book Antiqua"/>
                <a:ea typeface="Book Antiqua"/>
                <a:cs typeface="Book Antiqua"/>
                <a:sym typeface="Book Antiqua"/>
              </a:rPr>
              <a:t>Accessible</a:t>
            </a:r>
            <a:r>
              <a:rPr lang="ar-SA" sz="3300" b="0" i="0" u="none" strike="noStrike" cap="none" dirty="0" smtClean="0">
                <a:solidFill>
                  <a:srgbClr val="002060"/>
                </a:solidFill>
                <a:latin typeface="Book Antiqua"/>
                <a:ea typeface="Book Antiqua"/>
                <a:cs typeface="Book Antiqua"/>
                <a:sym typeface="Book Antiqua"/>
              </a:rPr>
              <a:t> البيانات الوصفية الجيدة يسهل الوصول اليها</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825625"/>
            <a:ext cx="7886700" cy="4351338"/>
          </a:xfrm>
          <a:prstGeom prst="rect">
            <a:avLst/>
          </a:prstGeom>
          <a:noFill/>
          <a:ln>
            <a:noFill/>
          </a:ln>
        </p:spPr>
        <p:txBody>
          <a:bodyPr lIns="91425" tIns="45700" rIns="91425" bIns="45700" anchor="t" anchorCtr="0">
            <a:noAutofit/>
          </a:bodyPr>
          <a:lstStyle/>
          <a:p>
            <a:pPr lvl="0" indent="-171450">
              <a:spcBef>
                <a:spcPts val="0"/>
              </a:spcBef>
              <a:buNone/>
            </a:pPr>
            <a:r>
              <a:rPr lang="en-US" dirty="0">
                <a:solidFill>
                  <a:srgbClr val="002060"/>
                </a:solidFill>
                <a:latin typeface="Book Antiqua"/>
                <a:ea typeface="Book Antiqua"/>
                <a:cs typeface="Book Antiqua"/>
                <a:sym typeface="Book Antiqua"/>
              </a:rPr>
              <a:t>TO BE </a:t>
            </a:r>
            <a:r>
              <a:rPr lang="en-US" dirty="0" smtClean="0">
                <a:solidFill>
                  <a:srgbClr val="002060"/>
                </a:solidFill>
                <a:latin typeface="Book Antiqua"/>
                <a:ea typeface="Book Antiqua"/>
                <a:cs typeface="Book Antiqua"/>
                <a:sym typeface="Book Antiqua"/>
              </a:rPr>
              <a:t>ACCESSIBLE:</a:t>
            </a:r>
            <a:r>
              <a:rPr lang="ar-SA" dirty="0" smtClean="0">
                <a:solidFill>
                  <a:srgbClr val="002060"/>
                </a:solidFill>
                <a:latin typeface="Book Antiqua"/>
                <a:ea typeface="Book Antiqua"/>
                <a:cs typeface="Book Antiqua"/>
                <a:sym typeface="Book Antiqua"/>
              </a:rPr>
              <a:t>كي يسهل الوصول للبيانات الجيدة </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A1  (meta)data are retrievable by their identifier using a standardized communications protocol</a:t>
            </a:r>
            <a:r>
              <a:rPr lang="en-US"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البيانات </a:t>
            </a:r>
            <a:r>
              <a:rPr lang="ar-SA" dirty="0" smtClean="0">
                <a:solidFill>
                  <a:srgbClr val="002060"/>
                </a:solidFill>
                <a:latin typeface="Book Antiqua"/>
                <a:ea typeface="Book Antiqua"/>
                <a:cs typeface="Book Antiqua"/>
                <a:sym typeface="Book Antiqua"/>
              </a:rPr>
              <a:t>الوصفية يمكن </a:t>
            </a:r>
            <a:r>
              <a:rPr lang="ar-SA" dirty="0">
                <a:solidFill>
                  <a:srgbClr val="002060"/>
                </a:solidFill>
                <a:latin typeface="Book Antiqua"/>
                <a:ea typeface="Book Antiqua"/>
                <a:cs typeface="Book Antiqua"/>
                <a:sym typeface="Book Antiqua"/>
              </a:rPr>
              <a:t>استرجاعها من خلال معرفهم باستخدام بروتوكول الاتصالات الموحد</a:t>
            </a:r>
            <a:r>
              <a:rPr lang="ar-SA" dirty="0" smtClean="0">
                <a:solidFill>
                  <a:srgbClr val="002060"/>
                </a:solidFill>
                <a:latin typeface="Book Antiqua"/>
                <a:ea typeface="Book Antiqua"/>
                <a:cs typeface="Book Antiqua"/>
                <a:sym typeface="Book Antiqua"/>
              </a:rPr>
              <a:t>.</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A1.1 the protocol is open, free, and universally implementable.</a:t>
            </a:r>
          </a:p>
          <a:p>
            <a:pPr lvl="0" indent="-171450">
              <a:spcBef>
                <a:spcPts val="0"/>
              </a:spcBef>
              <a:buNone/>
            </a:pPr>
            <a:r>
              <a:rPr lang="ar-SA" dirty="0">
                <a:solidFill>
                  <a:srgbClr val="002060"/>
                </a:solidFill>
                <a:latin typeface="Book Antiqua"/>
                <a:ea typeface="Book Antiqua"/>
                <a:cs typeface="Book Antiqua"/>
                <a:sym typeface="Book Antiqua"/>
              </a:rPr>
              <a:t>البروتوكول مفتوح ، مجاني ، وقابل للتنفيذ عالميا</a:t>
            </a:r>
            <a:r>
              <a:rPr lang="ar-SA" dirty="0" smtClean="0">
                <a:solidFill>
                  <a:srgbClr val="002060"/>
                </a:solidFill>
                <a:latin typeface="Book Antiqua"/>
                <a:ea typeface="Book Antiqua"/>
                <a:cs typeface="Book Antiqua"/>
                <a:sym typeface="Book Antiqua"/>
              </a:rPr>
              <a:t>.</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A1.2 the protocol allows for an authentication and authorization procedure, where necessary.</a:t>
            </a:r>
          </a:p>
          <a:p>
            <a:pPr lvl="0" indent="-171450">
              <a:spcBef>
                <a:spcPts val="0"/>
              </a:spcBef>
              <a:buNone/>
            </a:pPr>
            <a:r>
              <a:rPr lang="ar-SA" dirty="0">
                <a:solidFill>
                  <a:srgbClr val="002060"/>
                </a:solidFill>
                <a:latin typeface="Book Antiqua"/>
                <a:ea typeface="Book Antiqua"/>
                <a:cs typeface="Book Antiqua"/>
                <a:sym typeface="Book Antiqua"/>
              </a:rPr>
              <a:t>يسمح البروتوكول بإجراء المصادقة والتخويل ، عند الضرورة</a:t>
            </a:r>
            <a:r>
              <a:rPr lang="ar-SA" dirty="0" smtClean="0">
                <a:solidFill>
                  <a:srgbClr val="002060"/>
                </a:solidFill>
                <a:latin typeface="Book Antiqua"/>
                <a:ea typeface="Book Antiqua"/>
                <a:cs typeface="Book Antiqua"/>
                <a:sym typeface="Book Antiqua"/>
              </a:rPr>
              <a:t>.</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A2 metadata are accessible, even when the data are no longer </a:t>
            </a:r>
            <a:r>
              <a:rPr lang="en-US" dirty="0" smtClean="0">
                <a:solidFill>
                  <a:srgbClr val="002060"/>
                </a:solidFill>
                <a:latin typeface="Book Antiqua"/>
                <a:ea typeface="Book Antiqua"/>
                <a:cs typeface="Book Antiqua"/>
                <a:sym typeface="Book Antiqua"/>
              </a:rPr>
              <a:t>avail</a:t>
            </a:r>
            <a:r>
              <a:rPr lang="ar-SA" dirty="0">
                <a:solidFill>
                  <a:srgbClr val="002060"/>
                </a:solidFill>
                <a:latin typeface="Book Antiqua"/>
                <a:ea typeface="Book Antiqua"/>
                <a:cs typeface="Book Antiqua"/>
                <a:sym typeface="Book Antiqua"/>
              </a:rPr>
              <a:t>يمكن الوصول إلى البيانات الوصفية ، حتى في حالة عدم توفر البيانات.</a:t>
            </a:r>
            <a:r>
              <a:rPr lang="en-US" dirty="0" smtClean="0">
                <a:solidFill>
                  <a:srgbClr val="002060"/>
                </a:solidFill>
                <a:latin typeface="Book Antiqua"/>
                <a:ea typeface="Book Antiqua"/>
                <a:cs typeface="Book Antiqua"/>
                <a:sym typeface="Book Antiqua"/>
              </a:rPr>
              <a:t>able</a:t>
            </a:r>
            <a:r>
              <a:rPr lang="en-US" dirty="0">
                <a:solidFill>
                  <a:srgbClr val="002060"/>
                </a:solidFill>
                <a:latin typeface="Book Antiqua"/>
                <a:ea typeface="Book Antiqua"/>
                <a:cs typeface="Book Antiqua"/>
                <a:sym typeface="Book Antiqua"/>
              </a:rPr>
              <a:t>.</a:t>
            </a: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6</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20093193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848442"/>
            <a:ext cx="8229600" cy="749299"/>
          </a:xfrm>
          <a:prstGeom prst="rect">
            <a:avLst/>
          </a:prstGeom>
          <a:noFill/>
          <a:ln>
            <a:noFill/>
          </a:ln>
        </p:spPr>
        <p:txBody>
          <a:bodyPr lIns="91425" tIns="45700" rIns="91425" bIns="45700" anchor="ctr" anchorCtr="0">
            <a:noAutofit/>
          </a:bodyPr>
          <a:lstStyle/>
          <a:p>
            <a:pPr marL="0" marR="0" lvl="0" indent="0" algn="ctr" rtl="0">
              <a:lnSpc>
                <a:spcPct val="90000"/>
              </a:lnSpc>
              <a:spcBef>
                <a:spcPts val="0"/>
              </a:spcBef>
              <a:buClr>
                <a:schemeClr val="dk1"/>
              </a:buClr>
              <a:buSzPct val="25000"/>
              <a:buFont typeface="Calibri"/>
              <a:buNone/>
            </a:pPr>
            <a:r>
              <a:rPr lang="it-IT" sz="3300" b="0" i="0" u="none" strike="noStrike" cap="none" dirty="0">
                <a:solidFill>
                  <a:srgbClr val="002060"/>
                </a:solidFill>
                <a:latin typeface="Book Antiqua"/>
                <a:ea typeface="Book Antiqua"/>
                <a:cs typeface="Book Antiqua"/>
                <a:sym typeface="Book Antiqua"/>
              </a:rPr>
              <a:t>FAIR metadata: </a:t>
            </a:r>
            <a:r>
              <a:rPr lang="it-IT" sz="3300" b="0" i="0" u="none" strike="noStrike" cap="none" dirty="0" smtClean="0">
                <a:solidFill>
                  <a:srgbClr val="002060"/>
                </a:solidFill>
                <a:latin typeface="Book Antiqua"/>
                <a:ea typeface="Book Antiqua"/>
                <a:cs typeface="Book Antiqua"/>
                <a:sym typeface="Book Antiqua"/>
              </a:rPr>
              <a:t>Interoperable</a:t>
            </a:r>
            <a:r>
              <a:rPr lang="ar-SA" sz="3300" b="0" i="0" u="none" strike="noStrike" cap="none" dirty="0" smtClean="0">
                <a:solidFill>
                  <a:srgbClr val="002060"/>
                </a:solidFill>
                <a:latin typeface="Book Antiqua"/>
                <a:ea typeface="Book Antiqua"/>
                <a:cs typeface="Book Antiqua"/>
                <a:sym typeface="Book Antiqua"/>
              </a:rPr>
              <a:t/>
            </a:r>
            <a:br>
              <a:rPr lang="ar-SA" sz="3300" b="0" i="0" u="none" strike="noStrike" cap="none" dirty="0" smtClean="0">
                <a:solidFill>
                  <a:srgbClr val="002060"/>
                </a:solidFill>
                <a:latin typeface="Book Antiqua"/>
                <a:ea typeface="Book Antiqua"/>
                <a:cs typeface="Book Antiqua"/>
                <a:sym typeface="Book Antiqua"/>
              </a:rPr>
            </a:br>
            <a:r>
              <a:rPr lang="ar-SA" dirty="0" smtClean="0">
                <a:solidFill>
                  <a:srgbClr val="002060"/>
                </a:solidFill>
                <a:latin typeface="Book Antiqua"/>
                <a:ea typeface="Book Antiqua"/>
                <a:cs typeface="Book Antiqua"/>
                <a:sym typeface="Book Antiqua"/>
              </a:rPr>
              <a:t>قابلة للتشغيل </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01951"/>
            <a:ext cx="7886700" cy="4275011"/>
          </a:xfrm>
          <a:prstGeom prst="rect">
            <a:avLst/>
          </a:prstGeom>
          <a:noFill/>
          <a:ln>
            <a:noFill/>
          </a:ln>
        </p:spPr>
        <p:txBody>
          <a:bodyPr lIns="91425" tIns="45700" rIns="91425" bIns="45700" anchor="t" anchorCtr="0">
            <a:noAutofit/>
          </a:bodyPr>
          <a:lstStyle/>
          <a:p>
            <a:pPr lvl="0" indent="-171450">
              <a:spcBef>
                <a:spcPts val="0"/>
              </a:spcBef>
              <a:buNone/>
            </a:pPr>
            <a:r>
              <a:rPr lang="en-US" dirty="0">
                <a:solidFill>
                  <a:srgbClr val="002060"/>
                </a:solidFill>
                <a:latin typeface="Book Antiqua"/>
                <a:ea typeface="Book Antiqua"/>
                <a:cs typeface="Book Antiqua"/>
                <a:sym typeface="Book Antiqua"/>
              </a:rPr>
              <a:t>TO BE INTEROPERABLE</a:t>
            </a:r>
            <a:r>
              <a:rPr lang="en-US"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قابلة للتشغيل </a:t>
            </a:r>
            <a:r>
              <a:rPr lang="ar-SA" dirty="0" smtClean="0">
                <a:solidFill>
                  <a:srgbClr val="002060"/>
                </a:solidFill>
                <a:latin typeface="Book Antiqua"/>
                <a:ea typeface="Book Antiqua"/>
                <a:cs typeface="Book Antiqua"/>
                <a:sym typeface="Book Antiqua"/>
              </a:rPr>
              <a:t>المتبادل </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I1. (meta)data use a formal, accessible, shared, and broadly applicable language for knowledge representation</a:t>
            </a:r>
            <a:r>
              <a:rPr lang="en-US"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تستخدم </a:t>
            </a:r>
            <a:r>
              <a:rPr lang="ar-SA" dirty="0" smtClean="0">
                <a:solidFill>
                  <a:srgbClr val="002060"/>
                </a:solidFill>
                <a:latin typeface="Book Antiqua"/>
                <a:ea typeface="Book Antiqua"/>
                <a:cs typeface="Book Antiqua"/>
                <a:sym typeface="Book Antiqua"/>
              </a:rPr>
              <a:t>البيانات</a:t>
            </a:r>
          </a:p>
          <a:p>
            <a:pPr lvl="0" indent="-171450">
              <a:spcBef>
                <a:spcPts val="0"/>
              </a:spcBef>
              <a:buNone/>
            </a:pPr>
            <a:r>
              <a:rPr lang="ar-SA" dirty="0" smtClean="0">
                <a:solidFill>
                  <a:srgbClr val="002060"/>
                </a:solidFill>
                <a:latin typeface="Book Antiqua"/>
                <a:ea typeface="Book Antiqua"/>
                <a:cs typeface="Book Antiqua"/>
                <a:sym typeface="Book Antiqua"/>
              </a:rPr>
              <a:t> الوصفية  </a:t>
            </a:r>
            <a:r>
              <a:rPr lang="ar-SA" dirty="0">
                <a:solidFill>
                  <a:srgbClr val="002060"/>
                </a:solidFill>
                <a:latin typeface="Book Antiqua"/>
                <a:ea typeface="Book Antiqua"/>
                <a:cs typeface="Book Antiqua"/>
                <a:sym typeface="Book Antiqua"/>
              </a:rPr>
              <a:t>لغة رسمية وسهلة المنال ومشتركة وقابلة للتطبيق على نطاق واسع لتمثيل المعرفة.</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I2. (meta)data use vocabularies that follow FAIR principles</a:t>
            </a:r>
            <a:r>
              <a:rPr lang="en-US" dirty="0" smtClean="0">
                <a:solidFill>
                  <a:srgbClr val="002060"/>
                </a:solidFill>
                <a:latin typeface="Book Antiqua"/>
                <a:ea typeface="Book Antiqua"/>
                <a:cs typeface="Book Antiqua"/>
                <a:sym typeface="Book Antiqua"/>
              </a:rPr>
              <a:t>.</a:t>
            </a:r>
            <a:endParaRPr lang="ar-SA" dirty="0" smtClean="0">
              <a:solidFill>
                <a:srgbClr val="002060"/>
              </a:solidFill>
              <a:latin typeface="Book Antiqua"/>
              <a:ea typeface="Book Antiqua"/>
              <a:cs typeface="Book Antiqua"/>
              <a:sym typeface="Book Antiqua"/>
            </a:endParaRPr>
          </a:p>
          <a:p>
            <a:pPr lvl="0" indent="-171450">
              <a:spcBef>
                <a:spcPts val="0"/>
              </a:spcBef>
              <a:buNone/>
            </a:pPr>
            <a:r>
              <a:rPr lang="ar-SA" dirty="0">
                <a:solidFill>
                  <a:srgbClr val="002060"/>
                </a:solidFill>
                <a:latin typeface="Book Antiqua"/>
                <a:ea typeface="Book Antiqua"/>
                <a:cs typeface="Book Antiqua"/>
                <a:sym typeface="Book Antiqua"/>
              </a:rPr>
              <a:t>تستخدم البيانات </a:t>
            </a:r>
            <a:r>
              <a:rPr lang="ar-SA" dirty="0" smtClean="0">
                <a:solidFill>
                  <a:srgbClr val="002060"/>
                </a:solidFill>
                <a:latin typeface="Book Antiqua"/>
                <a:ea typeface="Book Antiqua"/>
                <a:cs typeface="Book Antiqua"/>
                <a:sym typeface="Book Antiqua"/>
              </a:rPr>
              <a:t>الوصفية مفردات </a:t>
            </a:r>
            <a:r>
              <a:rPr lang="ar-SA" dirty="0">
                <a:solidFill>
                  <a:srgbClr val="002060"/>
                </a:solidFill>
                <a:latin typeface="Book Antiqua"/>
                <a:ea typeface="Book Antiqua"/>
                <a:cs typeface="Book Antiqua"/>
                <a:sym typeface="Book Antiqua"/>
              </a:rPr>
              <a:t>تتبع </a:t>
            </a:r>
            <a:r>
              <a:rPr lang="ar-SA" dirty="0" smtClean="0">
                <a:solidFill>
                  <a:srgbClr val="002060"/>
                </a:solidFill>
                <a:latin typeface="Book Antiqua"/>
                <a:ea typeface="Book Antiqua"/>
                <a:cs typeface="Book Antiqua"/>
                <a:sym typeface="Book Antiqua"/>
              </a:rPr>
              <a:t>مبادئ البيانات الجيدة</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I3. (meta)data include qualified references to other (meta)data.</a:t>
            </a:r>
          </a:p>
          <a:p>
            <a:pPr lvl="0" indent="-171450">
              <a:spcBef>
                <a:spcPts val="0"/>
              </a:spcBef>
              <a:buNone/>
            </a:pPr>
            <a:r>
              <a:rPr lang="ar-SA" dirty="0">
                <a:solidFill>
                  <a:srgbClr val="002060"/>
                </a:solidFill>
                <a:latin typeface="Book Antiqua"/>
                <a:ea typeface="Book Antiqua"/>
                <a:cs typeface="Book Antiqua"/>
                <a:sym typeface="Book Antiqua"/>
              </a:rPr>
              <a:t>تتضمن البيانات </a:t>
            </a:r>
            <a:r>
              <a:rPr lang="ar-SA" dirty="0" smtClean="0">
                <a:solidFill>
                  <a:srgbClr val="002060"/>
                </a:solidFill>
                <a:latin typeface="Book Antiqua"/>
                <a:ea typeface="Book Antiqua"/>
                <a:cs typeface="Book Antiqua"/>
                <a:sym typeface="Book Antiqua"/>
              </a:rPr>
              <a:t>الوصفية مراجع </a:t>
            </a:r>
            <a:r>
              <a:rPr lang="ar-SA" dirty="0">
                <a:solidFill>
                  <a:srgbClr val="002060"/>
                </a:solidFill>
                <a:latin typeface="Book Antiqua"/>
                <a:ea typeface="Book Antiqua"/>
                <a:cs typeface="Book Antiqua"/>
                <a:sym typeface="Book Antiqua"/>
              </a:rPr>
              <a:t>مؤهلة للبيانات </a:t>
            </a:r>
            <a:r>
              <a:rPr lang="ar-SA" dirty="0" smtClean="0">
                <a:solidFill>
                  <a:srgbClr val="002060"/>
                </a:solidFill>
                <a:latin typeface="Book Antiqua"/>
                <a:ea typeface="Book Antiqua"/>
                <a:cs typeface="Book Antiqua"/>
                <a:sym typeface="Book Antiqua"/>
              </a:rPr>
              <a:t>الوصفية الأخرى</a:t>
            </a:r>
            <a:r>
              <a:rPr lang="ar-SA" dirty="0">
                <a:solidFill>
                  <a:srgbClr val="002060"/>
                </a:solidFill>
                <a:latin typeface="Book Antiqua"/>
                <a:ea typeface="Book Antiqua"/>
                <a:cs typeface="Book Antiqua"/>
                <a:sym typeface="Book Antiqua"/>
              </a:rPr>
              <a:t>.</a:t>
            </a:r>
          </a:p>
          <a:p>
            <a:pPr lvl="0" indent="-171450">
              <a:spcBef>
                <a:spcPts val="0"/>
              </a:spcBef>
              <a:buNone/>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7</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974215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879577"/>
            <a:ext cx="8229600" cy="749299"/>
          </a:xfrm>
          <a:prstGeom prst="rect">
            <a:avLst/>
          </a:prstGeom>
          <a:noFill/>
          <a:ln>
            <a:noFill/>
          </a:ln>
        </p:spPr>
        <p:txBody>
          <a:bodyPr lIns="91425" tIns="45700" rIns="91425" bIns="45700" anchor="ctr" anchorCtr="0">
            <a:noAutofit/>
          </a:bodyPr>
          <a:lstStyle/>
          <a:p>
            <a:pPr lvl="0" algn="ctr">
              <a:buSzPct val="25000"/>
            </a:pPr>
            <a:r>
              <a:rPr lang="ar-SA" dirty="0">
                <a:solidFill>
                  <a:srgbClr val="002060"/>
                </a:solidFill>
                <a:latin typeface="Book Antiqua"/>
                <a:ea typeface="Book Antiqua"/>
                <a:cs typeface="Book Antiqua"/>
                <a:sym typeface="Book Antiqua"/>
              </a:rPr>
              <a:t> قابلة لإعادة الاستخدام  </a:t>
            </a:r>
            <a:r>
              <a:rPr lang="it-IT" dirty="0" smtClean="0">
                <a:solidFill>
                  <a:srgbClr val="002060"/>
                </a:solidFill>
                <a:latin typeface="Book Antiqua"/>
                <a:ea typeface="Book Antiqua"/>
                <a:cs typeface="Book Antiqua"/>
                <a:sym typeface="Book Antiqua"/>
              </a:rPr>
              <a:t>: </a:t>
            </a:r>
            <a:r>
              <a:rPr lang="ar-SA" dirty="0" smtClean="0">
                <a:solidFill>
                  <a:srgbClr val="002060"/>
                </a:solidFill>
                <a:latin typeface="Book Antiqua"/>
                <a:ea typeface="Book Antiqua"/>
                <a:cs typeface="Book Antiqua"/>
                <a:sym typeface="Book Antiqua"/>
              </a:rPr>
              <a:t>البيانات </a:t>
            </a:r>
            <a:r>
              <a:rPr lang="ar-SA" dirty="0">
                <a:solidFill>
                  <a:srgbClr val="002060"/>
                </a:solidFill>
                <a:latin typeface="Book Antiqua"/>
                <a:ea typeface="Book Antiqua"/>
                <a:cs typeface="Book Antiqua"/>
                <a:sym typeface="Book Antiqua"/>
              </a:rPr>
              <a:t>الوصفية الجيدة </a:t>
            </a:r>
            <a:br>
              <a:rPr lang="ar-SA" dirty="0">
                <a:solidFill>
                  <a:srgbClr val="002060"/>
                </a:solidFill>
                <a:latin typeface="Book Antiqua"/>
                <a:ea typeface="Book Antiqua"/>
                <a:cs typeface="Book Antiqua"/>
                <a:sym typeface="Book Antiqua"/>
              </a:rPr>
            </a:br>
            <a:r>
              <a:rPr lang="ar-SA" dirty="0" smtClean="0">
                <a:solidFill>
                  <a:srgbClr val="002060"/>
                </a:solidFill>
                <a:latin typeface="Book Antiqua"/>
                <a:ea typeface="Book Antiqua"/>
                <a:cs typeface="Book Antiqua"/>
                <a:sym typeface="Book Antiqua"/>
              </a:rPr>
              <a:t> </a:t>
            </a:r>
            <a:r>
              <a:rPr lang="it-IT" dirty="0">
                <a:solidFill>
                  <a:srgbClr val="002060"/>
                </a:solidFill>
                <a:latin typeface="Book Antiqua"/>
                <a:ea typeface="Book Antiqua"/>
                <a:cs typeface="Book Antiqua"/>
                <a:sym typeface="Book Antiqua"/>
              </a:rPr>
              <a:t>FAIR metadata: Reusable</a:t>
            </a:r>
            <a:endParaRPr sz="33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29383"/>
            <a:ext cx="7886700" cy="4215385"/>
          </a:xfrm>
          <a:prstGeom prst="rect">
            <a:avLst/>
          </a:prstGeom>
          <a:noFill/>
          <a:ln>
            <a:noFill/>
          </a:ln>
        </p:spPr>
        <p:txBody>
          <a:bodyPr lIns="91425" tIns="45700" rIns="91425" bIns="45700" anchor="t" anchorCtr="0">
            <a:noAutofit/>
          </a:bodyPr>
          <a:lstStyle/>
          <a:p>
            <a:pPr lvl="0" indent="-171450">
              <a:spcBef>
                <a:spcPts val="0"/>
              </a:spcBef>
              <a:buNone/>
            </a:pPr>
            <a:r>
              <a:rPr lang="en-US" dirty="0">
                <a:solidFill>
                  <a:srgbClr val="002060"/>
                </a:solidFill>
                <a:latin typeface="Book Antiqua"/>
                <a:ea typeface="Book Antiqua"/>
                <a:cs typeface="Book Antiqua"/>
                <a:sym typeface="Book Antiqua"/>
              </a:rPr>
              <a:t>TO BE RE-USABLE</a:t>
            </a:r>
            <a:r>
              <a:rPr lang="en-US"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كي تكون قابلة لإعادة الاستخدام </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lgn="r">
              <a:spcBef>
                <a:spcPts val="0"/>
              </a:spcBef>
              <a:buNone/>
            </a:pPr>
            <a:r>
              <a:rPr lang="en-US" dirty="0">
                <a:solidFill>
                  <a:srgbClr val="002060"/>
                </a:solidFill>
                <a:latin typeface="Book Antiqua"/>
                <a:ea typeface="Book Antiqua"/>
                <a:cs typeface="Book Antiqua"/>
                <a:sym typeface="Book Antiqua"/>
              </a:rPr>
              <a:t>R1. meta(data) have a plurality of accurate and relevant attributes</a:t>
            </a:r>
            <a:r>
              <a:rPr lang="en-US"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البيانات الوصفية لها مجموعة من السمات الدقيقة وذات الصلة.</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R1.1. (meta)data are released with a clear and accessible data usage license</a:t>
            </a:r>
            <a:r>
              <a:rPr lang="en-US" dirty="0" smtClean="0">
                <a:solidFill>
                  <a:srgbClr val="002060"/>
                </a:solidFill>
                <a:latin typeface="Book Antiqua"/>
                <a:ea typeface="Book Antiqua"/>
                <a:cs typeface="Book Antiqua"/>
                <a:sym typeface="Book Antiqua"/>
              </a:rPr>
              <a:t>.</a:t>
            </a:r>
            <a:r>
              <a:rPr lang="ar-SA" dirty="0" smtClean="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البيانات الوصفية يتم </a:t>
            </a:r>
            <a:r>
              <a:rPr lang="ar-SA" dirty="0" smtClean="0">
                <a:solidFill>
                  <a:srgbClr val="002060"/>
                </a:solidFill>
                <a:latin typeface="Book Antiqua"/>
                <a:ea typeface="Book Antiqua"/>
                <a:cs typeface="Book Antiqua"/>
                <a:sym typeface="Book Antiqua"/>
              </a:rPr>
              <a:t>إصدارها برخصة </a:t>
            </a:r>
            <a:r>
              <a:rPr lang="ar-SA" dirty="0">
                <a:solidFill>
                  <a:srgbClr val="002060"/>
                </a:solidFill>
                <a:latin typeface="Book Antiqua"/>
                <a:ea typeface="Book Antiqua"/>
                <a:cs typeface="Book Antiqua"/>
                <a:sym typeface="Book Antiqua"/>
              </a:rPr>
              <a:t>استخدام بيانات واضحة ويمكن الوصول إليها.</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lgn="r">
              <a:spcBef>
                <a:spcPts val="0"/>
              </a:spcBef>
              <a:buNone/>
            </a:pPr>
            <a:r>
              <a:rPr lang="en-US" dirty="0">
                <a:solidFill>
                  <a:srgbClr val="002060"/>
                </a:solidFill>
                <a:latin typeface="Book Antiqua"/>
                <a:ea typeface="Book Antiqua"/>
                <a:cs typeface="Book Antiqua"/>
                <a:sym typeface="Book Antiqua"/>
              </a:rPr>
              <a:t>R1.2. (meta)data are associated with their provenance</a:t>
            </a:r>
            <a:r>
              <a:rPr lang="en-US" dirty="0" smtClean="0">
                <a:solidFill>
                  <a:srgbClr val="002060"/>
                </a:solidFill>
                <a:latin typeface="Book Antiqua"/>
                <a:ea typeface="Book Antiqua"/>
                <a:cs typeface="Book Antiqua"/>
                <a:sym typeface="Book Antiqua"/>
              </a:rPr>
              <a:t>.</a:t>
            </a:r>
            <a:r>
              <a:rPr lang="ar-SA" dirty="0">
                <a:solidFill>
                  <a:srgbClr val="002060"/>
                </a:solidFill>
                <a:latin typeface="Book Antiqua"/>
                <a:ea typeface="Book Antiqua"/>
                <a:cs typeface="Book Antiqua"/>
                <a:sym typeface="Book Antiqua"/>
              </a:rPr>
              <a:t> البيانات </a:t>
            </a:r>
            <a:r>
              <a:rPr lang="ar-SA" dirty="0" smtClean="0">
                <a:solidFill>
                  <a:srgbClr val="002060"/>
                </a:solidFill>
                <a:latin typeface="Book Antiqua"/>
                <a:ea typeface="Book Antiqua"/>
                <a:cs typeface="Book Antiqua"/>
                <a:sym typeface="Book Antiqua"/>
              </a:rPr>
              <a:t>الوصفية مرتبطة </a:t>
            </a:r>
            <a:r>
              <a:rPr lang="ar-SA" dirty="0">
                <a:solidFill>
                  <a:srgbClr val="002060"/>
                </a:solidFill>
                <a:latin typeface="Book Antiqua"/>
                <a:ea typeface="Book Antiqua"/>
                <a:cs typeface="Book Antiqua"/>
                <a:sym typeface="Book Antiqua"/>
              </a:rPr>
              <a:t>بمصدرها.</a:t>
            </a:r>
            <a:endParaRPr lang="en-US" dirty="0">
              <a:solidFill>
                <a:srgbClr val="002060"/>
              </a:solidFill>
              <a:latin typeface="Book Antiqua"/>
              <a:ea typeface="Book Antiqua"/>
              <a:cs typeface="Book Antiqua"/>
              <a:sym typeface="Book Antiqua"/>
            </a:endParaRPr>
          </a:p>
          <a:p>
            <a:pPr lvl="0" indent="-171450">
              <a:spcBef>
                <a:spcPts val="0"/>
              </a:spcBef>
              <a:buNone/>
            </a:pP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a:solidFill>
                  <a:srgbClr val="002060"/>
                </a:solidFill>
                <a:latin typeface="Book Antiqua"/>
                <a:ea typeface="Book Antiqua"/>
                <a:cs typeface="Book Antiqua"/>
                <a:sym typeface="Book Antiqua"/>
              </a:rPr>
              <a:t>R1.3. (meta)data meet domain-relevant community standards</a:t>
            </a:r>
            <a:r>
              <a:rPr lang="en-US" dirty="0" smtClean="0">
                <a:solidFill>
                  <a:srgbClr val="002060"/>
                </a:solidFill>
                <a:latin typeface="Book Antiqua"/>
                <a:ea typeface="Book Antiqua"/>
                <a:cs typeface="Book Antiqua"/>
                <a:sym typeface="Book Antiqua"/>
              </a:rPr>
              <a:t>.</a:t>
            </a:r>
            <a:endParaRPr lang="ar-SA" dirty="0" smtClean="0">
              <a:solidFill>
                <a:srgbClr val="002060"/>
              </a:solidFill>
              <a:latin typeface="Book Antiqua"/>
              <a:ea typeface="Book Antiqua"/>
              <a:cs typeface="Book Antiqua"/>
              <a:sym typeface="Book Antiqua"/>
            </a:endParaRPr>
          </a:p>
          <a:p>
            <a:pPr lvl="0" indent="-171450" algn="r">
              <a:spcBef>
                <a:spcPts val="0"/>
              </a:spcBef>
              <a:buNone/>
            </a:pPr>
            <a:r>
              <a:rPr lang="ar-SA" dirty="0">
                <a:solidFill>
                  <a:srgbClr val="002060"/>
                </a:solidFill>
                <a:latin typeface="Book Antiqua"/>
                <a:ea typeface="Book Antiqua"/>
                <a:cs typeface="Book Antiqua"/>
                <a:sym typeface="Book Antiqua"/>
              </a:rPr>
              <a:t>البيانات </a:t>
            </a:r>
            <a:r>
              <a:rPr lang="ar-SA" dirty="0" smtClean="0">
                <a:solidFill>
                  <a:srgbClr val="002060"/>
                </a:solidFill>
                <a:latin typeface="Book Antiqua"/>
                <a:ea typeface="Book Antiqua"/>
                <a:cs typeface="Book Antiqua"/>
                <a:sym typeface="Book Antiqua"/>
              </a:rPr>
              <a:t>الوصفية تلبي </a:t>
            </a:r>
            <a:r>
              <a:rPr lang="ar-SA" dirty="0">
                <a:solidFill>
                  <a:srgbClr val="002060"/>
                </a:solidFill>
                <a:latin typeface="Book Antiqua"/>
                <a:ea typeface="Book Antiqua"/>
                <a:cs typeface="Book Antiqua"/>
                <a:sym typeface="Book Antiqua"/>
              </a:rPr>
              <a:t>معايير المجتمع ذات الصلة المجال.</a:t>
            </a:r>
            <a:endParaRPr lang="en-US" dirty="0">
              <a:solidFill>
                <a:srgbClr val="002060"/>
              </a:solidFill>
              <a:latin typeface="Book Antiqua"/>
              <a:ea typeface="Book Antiqua"/>
              <a:cs typeface="Book Antiqua"/>
              <a:sym typeface="Book Antiqua"/>
            </a:endParaRPr>
          </a:p>
          <a:p>
            <a:pPr lvl="0" indent="-171450">
              <a:spcBef>
                <a:spcPts val="0"/>
              </a:spcBef>
              <a:buNone/>
            </a:pPr>
            <a:endParaRPr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8</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12669806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1033272"/>
            <a:ext cx="8229600" cy="575135"/>
          </a:xfrm>
          <a:prstGeom prst="rect">
            <a:avLst/>
          </a:prstGeom>
          <a:noFill/>
          <a:ln>
            <a:noFill/>
          </a:ln>
        </p:spPr>
        <p:txBody>
          <a:bodyPr lIns="91425" tIns="45700" rIns="91425" bIns="45700" anchor="ctr" anchorCtr="0">
            <a:noAutofit/>
          </a:bodyPr>
          <a:lstStyle/>
          <a:p>
            <a:pPr lvl="0" algn="ctr">
              <a:buSzPct val="25000"/>
            </a:pPr>
            <a:r>
              <a:rPr lang="ar-SA" dirty="0" smtClean="0">
                <a:solidFill>
                  <a:srgbClr val="002060"/>
                </a:solidFill>
                <a:latin typeface="Book Antiqua"/>
                <a:ea typeface="Book Antiqua"/>
                <a:cs typeface="Book Antiqua"/>
                <a:sym typeface="Book Antiqua"/>
              </a:rPr>
              <a:t>المبادئ </a:t>
            </a:r>
            <a:r>
              <a:rPr lang="ar-SA" dirty="0">
                <a:solidFill>
                  <a:srgbClr val="002060"/>
                </a:solidFill>
                <a:latin typeface="Book Antiqua"/>
                <a:ea typeface="Book Antiqua"/>
                <a:cs typeface="Book Antiqua"/>
                <a:sym typeface="Book Antiqua"/>
              </a:rPr>
              <a:t>التوجيهية لمستودعات </a:t>
            </a:r>
            <a:r>
              <a:rPr lang="ar-SA" dirty="0" smtClean="0">
                <a:solidFill>
                  <a:srgbClr val="002060"/>
                </a:solidFill>
                <a:latin typeface="Book Antiqua"/>
                <a:ea typeface="Book Antiqua"/>
                <a:cs typeface="Book Antiqua"/>
                <a:sym typeface="Book Antiqua"/>
              </a:rPr>
              <a:t>الأدب الرقمية</a:t>
            </a:r>
            <a:r>
              <a:rPr lang="ar-SA" dirty="0">
                <a:solidFill>
                  <a:srgbClr val="002060"/>
                </a:solidFill>
                <a:latin typeface="Book Antiqua"/>
                <a:ea typeface="Book Antiqua"/>
                <a:cs typeface="Book Antiqua"/>
                <a:sym typeface="Book Antiqua"/>
              </a:rPr>
              <a:t/>
            </a:r>
            <a:br>
              <a:rPr lang="ar-SA" dirty="0">
                <a:solidFill>
                  <a:srgbClr val="002060"/>
                </a:solidFill>
                <a:latin typeface="Book Antiqua"/>
                <a:ea typeface="Book Antiqua"/>
                <a:cs typeface="Book Antiqua"/>
                <a:sym typeface="Book Antiqua"/>
              </a:rPr>
            </a:br>
            <a:r>
              <a:rPr lang="it-IT" sz="2400" dirty="0">
                <a:solidFill>
                  <a:srgbClr val="002060"/>
                </a:solidFill>
                <a:latin typeface="Book Antiqua"/>
                <a:ea typeface="Book Antiqua"/>
                <a:cs typeface="Book Antiqua"/>
                <a:sym typeface="Book Antiqua"/>
              </a:rPr>
              <a:t>OpenAIRE guidelines </a:t>
            </a:r>
            <a:br>
              <a:rPr lang="it-IT" sz="2400" dirty="0">
                <a:solidFill>
                  <a:srgbClr val="002060"/>
                </a:solidFill>
                <a:latin typeface="Book Antiqua"/>
                <a:ea typeface="Book Antiqua"/>
                <a:cs typeface="Book Antiqua"/>
                <a:sym typeface="Book Antiqua"/>
              </a:rPr>
            </a:br>
            <a:r>
              <a:rPr lang="it-IT" sz="2400" dirty="0">
                <a:solidFill>
                  <a:srgbClr val="002060"/>
                </a:solidFill>
                <a:latin typeface="Book Antiqua"/>
                <a:ea typeface="Book Antiqua"/>
                <a:cs typeface="Book Antiqua"/>
                <a:sym typeface="Book Antiqua"/>
              </a:rPr>
              <a:t>for Literature Repositories</a:t>
            </a:r>
            <a:endParaRPr sz="2400" b="0" i="0" u="none" strike="noStrike" cap="none" dirty="0">
              <a:solidFill>
                <a:srgbClr val="002060"/>
              </a:solidFill>
              <a:latin typeface="Book Antiqua"/>
              <a:ea typeface="Book Antiqua"/>
              <a:cs typeface="Book Antiqua"/>
              <a:sym typeface="Book Antiqua"/>
            </a:endParaRPr>
          </a:p>
        </p:txBody>
      </p:sp>
      <p:sp>
        <p:nvSpPr>
          <p:cNvPr id="137" name="Shape 137"/>
          <p:cNvSpPr txBox="1">
            <a:spLocks noGrp="1"/>
          </p:cNvSpPr>
          <p:nvPr>
            <p:ph type="body" idx="1"/>
          </p:nvPr>
        </p:nvSpPr>
        <p:spPr>
          <a:xfrm>
            <a:off x="628650" y="1975103"/>
            <a:ext cx="7886700" cy="4201859"/>
          </a:xfrm>
          <a:prstGeom prst="rect">
            <a:avLst/>
          </a:prstGeom>
          <a:noFill/>
          <a:ln>
            <a:noFill/>
          </a:ln>
        </p:spPr>
        <p:txBody>
          <a:bodyPr lIns="91425" tIns="45700" rIns="91425" bIns="45700" anchor="t" anchorCtr="0">
            <a:noAutofit/>
          </a:bodyPr>
          <a:lstStyle/>
          <a:p>
            <a:pPr lvl="0" indent="-171450">
              <a:spcBef>
                <a:spcPts val="0"/>
              </a:spcBef>
              <a:buNone/>
            </a:pPr>
            <a:r>
              <a:rPr lang="it-IT" dirty="0">
                <a:solidFill>
                  <a:srgbClr val="002060"/>
                </a:solidFill>
                <a:latin typeface="Book Antiqua"/>
                <a:ea typeface="Book Antiqua"/>
                <a:cs typeface="Book Antiqua"/>
                <a:sym typeface="Book Antiqua"/>
                <a:hlinkClick r:id="rId3"/>
              </a:rPr>
              <a:t>https://guidelines.openaire.eu/en/latest/literature/index.html</a:t>
            </a:r>
            <a:endParaRPr lang="it-IT"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a:p>
            <a:pPr lvl="0" indent="-171450" algn="r" rtl="1">
              <a:spcBef>
                <a:spcPts val="0"/>
              </a:spcBef>
              <a:buNone/>
            </a:pPr>
            <a:r>
              <a:rPr lang="ar-SA" dirty="0" smtClean="0">
                <a:solidFill>
                  <a:srgbClr val="002060"/>
                </a:solidFill>
                <a:latin typeface="Book Antiqua"/>
                <a:ea typeface="Book Antiqua"/>
                <a:cs typeface="Book Antiqua"/>
                <a:sym typeface="Book Antiqua"/>
              </a:rPr>
              <a:t>يستخدم مشروع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smtClean="0">
                <a:solidFill>
                  <a:srgbClr val="002060"/>
                </a:solidFill>
                <a:latin typeface="Book Antiqua"/>
                <a:ea typeface="Book Antiqua"/>
                <a:cs typeface="Book Antiqua"/>
                <a:sym typeface="Book Antiqua"/>
              </a:rPr>
              <a:t>) بروتوكول</a:t>
            </a:r>
            <a:r>
              <a:rPr lang="en-US" dirty="0">
                <a:solidFill>
                  <a:srgbClr val="002060"/>
                </a:solidFill>
                <a:latin typeface="Book Antiqua"/>
                <a:ea typeface="Book Antiqua"/>
                <a:cs typeface="Book Antiqua"/>
                <a:sym typeface="Book Antiqua"/>
              </a:rPr>
              <a:t> OAI-PMH v2.0</a:t>
            </a:r>
            <a:r>
              <a:rPr lang="ar-SA" dirty="0" smtClean="0">
                <a:solidFill>
                  <a:srgbClr val="002060"/>
                </a:solidFill>
                <a:latin typeface="Book Antiqua"/>
                <a:ea typeface="Book Antiqua"/>
                <a:cs typeface="Book Antiqua"/>
                <a:sym typeface="Book Antiqua"/>
              </a:rPr>
              <a:t> لحصاد البيانات الوصفية للنشر </a:t>
            </a:r>
            <a:endParaRPr lang="en-US" sz="2100" b="0" i="0" u="none" strike="noStrike" cap="none" dirty="0">
              <a:solidFill>
                <a:srgbClr val="002060"/>
              </a:solidFill>
              <a:latin typeface="Book Antiqua"/>
              <a:ea typeface="Book Antiqua"/>
              <a:cs typeface="Book Antiqua"/>
              <a:sym typeface="Book Antiqua"/>
            </a:endParaRPr>
          </a:p>
          <a:p>
            <a:pPr indent="-171450" algn="r">
              <a:spcBef>
                <a:spcPts val="0"/>
              </a:spcBef>
              <a:buNone/>
            </a:pPr>
            <a:r>
              <a:rPr lang="ar-SA" dirty="0" smtClean="0">
                <a:solidFill>
                  <a:srgbClr val="002060"/>
                </a:solidFill>
                <a:latin typeface="Book Antiqua"/>
                <a:ea typeface="Book Antiqua"/>
                <a:cs typeface="Book Antiqua"/>
                <a:sym typeface="Book Antiqua"/>
              </a:rPr>
              <a:t>ترميز </a:t>
            </a:r>
            <a:r>
              <a:rPr lang="ar-SA" dirty="0">
                <a:solidFill>
                  <a:srgbClr val="002060"/>
                </a:solidFill>
                <a:latin typeface="Book Antiqua"/>
                <a:ea typeface="Book Antiqua"/>
                <a:cs typeface="Book Antiqua"/>
                <a:sym typeface="Book Antiqua"/>
              </a:rPr>
              <a:t>البيانات </a:t>
            </a:r>
            <a:r>
              <a:rPr lang="ar-SA" dirty="0" smtClean="0">
                <a:solidFill>
                  <a:srgbClr val="002060"/>
                </a:solidFill>
                <a:latin typeface="Book Antiqua"/>
                <a:ea typeface="Book Antiqua"/>
                <a:cs typeface="Book Antiqua"/>
                <a:sym typeface="Book Antiqua"/>
              </a:rPr>
              <a:t>الوصفية في نموذج البيانات </a:t>
            </a:r>
            <a:r>
              <a:rPr lang="ar-SA" dirty="0">
                <a:solidFill>
                  <a:srgbClr val="002060"/>
                </a:solidFill>
                <a:latin typeface="Book Antiqua"/>
                <a:ea typeface="Book Antiqua"/>
                <a:cs typeface="Book Antiqua"/>
                <a:sym typeface="Book Antiqua"/>
              </a:rPr>
              <a:t>التعريفية </a:t>
            </a:r>
            <a:r>
              <a:rPr lang="ar-SA" dirty="0" smtClean="0">
                <a:solidFill>
                  <a:srgbClr val="002060"/>
                </a:solidFill>
                <a:latin typeface="Book Antiqua"/>
                <a:ea typeface="Book Antiqua"/>
                <a:cs typeface="Book Antiqua"/>
                <a:sym typeface="Book Antiqua"/>
              </a:rPr>
              <a:t>لـ</a:t>
            </a:r>
          </a:p>
          <a:p>
            <a:pPr indent="-171450" algn="r">
              <a:spcBef>
                <a:spcPts val="0"/>
              </a:spcBef>
              <a:buNone/>
            </a:pPr>
            <a:r>
              <a:rPr lang="en-US" dirty="0" smtClean="0">
                <a:solidFill>
                  <a:srgbClr val="002060"/>
                </a:solidFill>
                <a:latin typeface="Book Antiqua"/>
                <a:ea typeface="Book Antiqua"/>
                <a:cs typeface="Book Antiqua"/>
                <a:sym typeface="Book Antiqua"/>
              </a:rPr>
              <a:t>(</a:t>
            </a:r>
            <a:r>
              <a:rPr lang="en-US" dirty="0" err="1">
                <a:solidFill>
                  <a:srgbClr val="002060"/>
                </a:solidFill>
                <a:latin typeface="Book Antiqua"/>
                <a:ea typeface="Book Antiqua"/>
                <a:cs typeface="Book Antiqua"/>
                <a:sym typeface="Book Antiqua"/>
              </a:rPr>
              <a:t>metadataPrefix</a:t>
            </a:r>
            <a:r>
              <a:rPr lang="en-US" dirty="0">
                <a:solidFill>
                  <a:srgbClr val="002060"/>
                </a:solidFill>
                <a:latin typeface="Book Antiqua"/>
                <a:ea typeface="Book Antiqua"/>
                <a:cs typeface="Book Antiqua"/>
                <a:sym typeface="Book Antiqua"/>
              </a:rPr>
              <a:t> </a:t>
            </a:r>
            <a:r>
              <a:rPr lang="en-US" dirty="0" err="1">
                <a:solidFill>
                  <a:srgbClr val="002060"/>
                </a:solidFill>
                <a:latin typeface="Book Antiqua"/>
                <a:ea typeface="Book Antiqua"/>
                <a:cs typeface="Book Antiqua"/>
                <a:sym typeface="Book Antiqua"/>
              </a:rPr>
              <a:t>oai_dc</a:t>
            </a:r>
            <a:r>
              <a:rPr lang="en-US" dirty="0">
                <a:solidFill>
                  <a:srgbClr val="002060"/>
                </a:solidFill>
                <a:latin typeface="Book Antiqua"/>
                <a:ea typeface="Book Antiqua"/>
                <a:cs typeface="Book Antiqua"/>
                <a:sym typeface="Book Antiqua"/>
              </a:rPr>
              <a:t>)</a:t>
            </a:r>
            <a:endParaRPr lang="ar-SA" dirty="0">
              <a:solidFill>
                <a:srgbClr val="002060"/>
              </a:solidFill>
              <a:latin typeface="Book Antiqua"/>
              <a:ea typeface="Book Antiqua"/>
              <a:cs typeface="Book Antiqua"/>
              <a:sym typeface="Book Antiqua"/>
            </a:endParaRPr>
          </a:p>
          <a:p>
            <a:pPr lvl="0" indent="-171450" algn="r">
              <a:spcBef>
                <a:spcPts val="0"/>
              </a:spcBef>
              <a:buNone/>
            </a:pPr>
            <a:endParaRPr lang="en-US" sz="2100" b="0" i="0" u="none" strike="noStrike" cap="none" dirty="0">
              <a:solidFill>
                <a:srgbClr val="002060"/>
              </a:solidFill>
              <a:latin typeface="Book Antiqua"/>
              <a:ea typeface="Book Antiqua"/>
              <a:cs typeface="Book Antiqua"/>
              <a:sym typeface="Book Antiqua"/>
            </a:endParaRPr>
          </a:p>
          <a:p>
            <a:pPr lvl="0" indent="-171450" algn="r" rtl="1">
              <a:spcBef>
                <a:spcPts val="0"/>
              </a:spcBef>
              <a:buNone/>
            </a:pPr>
            <a:r>
              <a:rPr lang="ar-SA" dirty="0" smtClean="0">
                <a:solidFill>
                  <a:srgbClr val="002060"/>
                </a:solidFill>
                <a:latin typeface="Book Antiqua"/>
                <a:ea typeface="Book Antiqua"/>
                <a:cs typeface="Book Antiqua"/>
                <a:sym typeface="Book Antiqua"/>
              </a:rPr>
              <a:t>يعتمد </a:t>
            </a:r>
            <a:r>
              <a:rPr lang="en-US" dirty="0" err="1">
                <a:solidFill>
                  <a:srgbClr val="002060"/>
                </a:solidFill>
                <a:latin typeface="Book Antiqua"/>
                <a:ea typeface="Book Antiqua"/>
                <a:cs typeface="Book Antiqua"/>
                <a:sym typeface="Book Antiqua"/>
              </a:rPr>
              <a:t>OpenAIRE</a:t>
            </a:r>
            <a:r>
              <a:rPr lang="en-US" dirty="0">
                <a:solidFill>
                  <a:srgbClr val="002060"/>
                </a:solidFill>
                <a:latin typeface="Book Antiqua"/>
                <a:ea typeface="Book Antiqua"/>
                <a:cs typeface="Book Antiqua"/>
                <a:sym typeface="Book Antiqua"/>
              </a:rPr>
              <a:t> </a:t>
            </a:r>
            <a:r>
              <a:rPr lang="ar-SA" dirty="0">
                <a:solidFill>
                  <a:srgbClr val="002060"/>
                </a:solidFill>
                <a:latin typeface="Book Antiqua"/>
                <a:ea typeface="Book Antiqua"/>
                <a:cs typeface="Book Antiqua"/>
                <a:sym typeface="Book Antiqua"/>
              </a:rPr>
              <a:t>على بناء جملة محدد يستخدم في قيم حقول البيانات الأساسية القياسية لدبلن دبلن لتحديدها</a:t>
            </a:r>
          </a:p>
          <a:p>
            <a:pPr lvl="0" indent="-171450" algn="r">
              <a:spcBef>
                <a:spcPts val="0"/>
              </a:spcBef>
              <a:buNone/>
            </a:pPr>
            <a:r>
              <a:rPr lang="ar-SA" dirty="0">
                <a:solidFill>
                  <a:srgbClr val="002060"/>
                </a:solidFill>
                <a:latin typeface="Book Antiqua"/>
                <a:ea typeface="Book Antiqua"/>
                <a:cs typeface="Book Antiqua"/>
                <a:sym typeface="Book Antiqua"/>
              </a:rPr>
              <a:t>المشاريع والممولين والمنشورات المرجعية ومجموعات البيانات.</a:t>
            </a:r>
            <a:endParaRPr lang="en-US" dirty="0">
              <a:solidFill>
                <a:srgbClr val="002060"/>
              </a:solidFill>
              <a:latin typeface="Book Antiqua"/>
              <a:ea typeface="Book Antiqua"/>
              <a:cs typeface="Book Antiqua"/>
              <a:sym typeface="Book Antiqua"/>
            </a:endParaRPr>
          </a:p>
          <a:p>
            <a:pPr lvl="0" indent="-171450">
              <a:spcBef>
                <a:spcPts val="0"/>
              </a:spcBef>
              <a:buNone/>
            </a:pPr>
            <a:r>
              <a:rPr lang="en-US" dirty="0" smtClean="0">
                <a:solidFill>
                  <a:srgbClr val="002060"/>
                </a:solidFill>
                <a:latin typeface="Book Antiqua"/>
                <a:ea typeface="Book Antiqua"/>
                <a:cs typeface="Book Antiqua"/>
                <a:sym typeface="Book Antiqua"/>
              </a:rPr>
              <a:t>. </a:t>
            </a:r>
            <a:endParaRPr lang="ar-SA" dirty="0" smtClean="0">
              <a:solidFill>
                <a:srgbClr val="002060"/>
              </a:solidFill>
              <a:latin typeface="Book Antiqua"/>
              <a:ea typeface="Book Antiqua"/>
              <a:cs typeface="Book Antiqua"/>
              <a:sym typeface="Book Antiqua"/>
            </a:endParaRPr>
          </a:p>
          <a:p>
            <a:pPr lvl="0" indent="-171450" algn="r" rtl="1">
              <a:spcBef>
                <a:spcPts val="0"/>
              </a:spcBef>
              <a:buNone/>
            </a:pPr>
            <a:r>
              <a:rPr lang="ar-SA" dirty="0">
                <a:solidFill>
                  <a:srgbClr val="002060"/>
                </a:solidFill>
                <a:latin typeface="Book Antiqua"/>
                <a:ea typeface="Book Antiqua"/>
                <a:cs typeface="Book Antiqua"/>
                <a:sym typeface="Book Antiqua"/>
              </a:rPr>
              <a:t>يأخذ بناء الجملة هذا شكل عناوين </a:t>
            </a:r>
            <a:r>
              <a:rPr lang="en-US" dirty="0">
                <a:solidFill>
                  <a:srgbClr val="002060"/>
                </a:solidFill>
                <a:latin typeface="Book Antiqua"/>
                <a:ea typeface="Book Antiqua"/>
                <a:cs typeface="Book Antiqua"/>
                <a:sym typeface="Book Antiqua"/>
              </a:rPr>
              <a:t>URI </a:t>
            </a:r>
            <a:r>
              <a:rPr lang="ar-SA" dirty="0">
                <a:solidFill>
                  <a:srgbClr val="002060"/>
                </a:solidFill>
                <a:latin typeface="Book Antiqua"/>
                <a:ea typeface="Book Antiqua"/>
                <a:cs typeface="Book Antiqua"/>
                <a:sym typeface="Book Antiqua"/>
              </a:rPr>
              <a:t>ويتم تعريفه على أنه</a:t>
            </a:r>
          </a:p>
          <a:p>
            <a:pPr lvl="0" indent="-171450" algn="r" rtl="1">
              <a:spcBef>
                <a:spcPts val="0"/>
              </a:spcBef>
              <a:buNone/>
            </a:pPr>
            <a:r>
              <a:rPr lang="en-US" dirty="0">
                <a:solidFill>
                  <a:srgbClr val="002060"/>
                </a:solidFill>
                <a:latin typeface="Book Antiqua"/>
                <a:ea typeface="Book Antiqua"/>
                <a:cs typeface="Book Antiqua"/>
                <a:sym typeface="Book Antiqua"/>
              </a:rPr>
              <a:t>info: </a:t>
            </a:r>
            <a:r>
              <a:rPr lang="en-US" dirty="0" err="1">
                <a:solidFill>
                  <a:srgbClr val="002060"/>
                </a:solidFill>
                <a:latin typeface="Book Antiqua"/>
                <a:ea typeface="Book Antiqua"/>
                <a:cs typeface="Book Antiqua"/>
                <a:sym typeface="Book Antiqua"/>
              </a:rPr>
              <a:t>eu</a:t>
            </a:r>
            <a:r>
              <a:rPr lang="en-US" dirty="0">
                <a:solidFill>
                  <a:srgbClr val="002060"/>
                </a:solidFill>
                <a:latin typeface="Book Antiqua"/>
                <a:ea typeface="Book Antiqua"/>
                <a:cs typeface="Book Antiqua"/>
                <a:sym typeface="Book Antiqua"/>
              </a:rPr>
              <a:t>-repo namespace.</a:t>
            </a:r>
            <a:endParaRPr lang="ar-SA" dirty="0" smtClean="0">
              <a:solidFill>
                <a:srgbClr val="002060"/>
              </a:solidFill>
              <a:latin typeface="Book Antiqua"/>
              <a:ea typeface="Book Antiqua"/>
              <a:cs typeface="Book Antiqua"/>
              <a:sym typeface="Book Antiqua"/>
            </a:endParaRPr>
          </a:p>
          <a:p>
            <a:pPr lvl="0" indent="-171450">
              <a:spcBef>
                <a:spcPts val="0"/>
              </a:spcBef>
              <a:buNone/>
            </a:pPr>
            <a:endParaRPr lang="ar-SA" sz="2100" b="0" i="0" u="none" strike="noStrike" cap="none" dirty="0">
              <a:solidFill>
                <a:srgbClr val="002060"/>
              </a:solidFill>
              <a:latin typeface="Book Antiqua"/>
              <a:ea typeface="Book Antiqua"/>
              <a:cs typeface="Book Antiqua"/>
              <a:sym typeface="Book Antiqua"/>
            </a:endParaRPr>
          </a:p>
          <a:p>
            <a:pPr lvl="0" indent="-171450">
              <a:spcBef>
                <a:spcPts val="0"/>
              </a:spcBef>
              <a:buNone/>
            </a:pPr>
            <a:endParaRPr lang="it-IT" sz="2100" b="0" i="0" u="none" strike="noStrike" cap="none" dirty="0">
              <a:solidFill>
                <a:srgbClr val="002060"/>
              </a:solidFill>
              <a:latin typeface="Book Antiqua"/>
              <a:ea typeface="Book Antiqua"/>
              <a:cs typeface="Book Antiqua"/>
              <a:sym typeface="Book Antiqua"/>
            </a:endParaRPr>
          </a:p>
        </p:txBody>
      </p:sp>
      <p:sp>
        <p:nvSpPr>
          <p:cNvPr id="138" name="Shape 138"/>
          <p:cNvSpPr txBox="1">
            <a:spLocks noGrp="1"/>
          </p:cNvSpPr>
          <p:nvPr>
            <p:ph type="sldNum" idx="12"/>
          </p:nvPr>
        </p:nvSpPr>
        <p:spPr>
          <a:xfrm>
            <a:off x="6457950" y="6373712"/>
            <a:ext cx="2057400"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sr-Latn-BA" sz="1000" b="0" i="0" u="none" strike="noStrike" cap="none">
                <a:solidFill>
                  <a:srgbClr val="002060"/>
                </a:solidFill>
                <a:latin typeface="Calibri"/>
                <a:ea typeface="Calibri"/>
                <a:cs typeface="Calibri"/>
                <a:sym typeface="Calibri"/>
              </a:rPr>
              <a:t>9</a:t>
            </a:fld>
            <a:endParaRPr lang="sr-Latn-BA" sz="1000" b="0" i="0" u="none" strike="noStrike" cap="none">
              <a:solidFill>
                <a:srgbClr val="002060"/>
              </a:solidFill>
              <a:latin typeface="Calibri"/>
              <a:ea typeface="Calibri"/>
              <a:cs typeface="Calibri"/>
              <a:sym typeface="Calibri"/>
            </a:endParaRPr>
          </a:p>
        </p:txBody>
      </p:sp>
    </p:spTree>
    <p:extLst>
      <p:ext uri="{BB962C8B-B14F-4D97-AF65-F5344CB8AC3E}">
        <p14:creationId xmlns:p14="http://schemas.microsoft.com/office/powerpoint/2010/main" val="29605442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Warm">
      <a:dk1>
        <a:srgbClr val="000000"/>
      </a:dk1>
      <a:lt1>
        <a:srgbClr val="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767</TotalTime>
  <Words>1325</Words>
  <Application>Microsoft Office PowerPoint</Application>
  <PresentationFormat>On-screen Show (4:3)</PresentationFormat>
  <Paragraphs>207</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Book Antiqua</vt:lpstr>
      <vt:lpstr>Calibri</vt:lpstr>
      <vt:lpstr>Comic Sans MS</vt:lpstr>
      <vt:lpstr>Wingdings</vt:lpstr>
      <vt:lpstr>Office Theme</vt:lpstr>
      <vt:lpstr>PowerPoint Presentation</vt:lpstr>
      <vt:lpstr>أصول البيانات الوصفية الجيدة     FAIR metadata: the origins    </vt:lpstr>
      <vt:lpstr>FAIR metadata: the principles  المبادىء</vt:lpstr>
      <vt:lpstr>FAIR metadata: materials البيانات الوصفية الجيدة: المواد</vt:lpstr>
      <vt:lpstr>FAIR metadata: البيانات الوصفية الجيدة</vt:lpstr>
      <vt:lpstr>FAIR metadata: Accessible البيانات الوصفية الجيدة يسهل الوصول اليها</vt:lpstr>
      <vt:lpstr>FAIR metadata: Interoperable قابلة للتشغيل </vt:lpstr>
      <vt:lpstr> قابلة لإعادة الاستخدام  : البيانات الوصفية الجيدة   FAIR metadata: Reusable</vt:lpstr>
      <vt:lpstr>المبادئ التوجيهية لمستودعات الأدب الرقمية OpenAIRE guidelines  for Literature Repositories</vt:lpstr>
      <vt:lpstr>PowerPoint Presentation</vt:lpstr>
      <vt:lpstr>OpenAIRE guidelines إرشادات  for Literature Repositories</vt:lpstr>
      <vt:lpstr>إرشاداتOpenAIRE لمحفوظات البيانات </vt:lpstr>
      <vt:lpstr>PowerPoint Presentation</vt:lpstr>
      <vt:lpstr> for Data Archives إرشادات OpenAIRE لمحفوظات البيانات </vt:lpstr>
      <vt:lpstr>إرشادات OpenAIRE لمدراء نظام معلومات الاتصالات المعتمدة على أساس CERIF-XML</vt:lpstr>
      <vt:lpstr>CERIF subset for OpenAIRE</vt:lpstr>
      <vt:lpstr> ارشادات OpenAIRE لمدراء نظام معلومات الاتصالات المعتمدة على أساس CERIF-XML</vt:lpstr>
      <vt:lpstr>إرشادات OpenAIRE لمدراء نظام معلومات الاتصالات المعتمدة على أساس CERIF-XML </vt:lpstr>
      <vt:lpstr>CERIF for OpenAIRE: e.g. Projects</vt:lpstr>
      <vt:lpstr>CERIF for OpenAIRE: e.g. Projects</vt:lpstr>
      <vt:lpstr>آليات لتنفيذ المبادئ التوجيهية تلقائيا Tool to implement guidelines automatically  </vt:lpstr>
      <vt:lpstr> تمرين عملي - مجموعات صغيرة - 30 دقيقة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cp:lastModifiedBy>lamees shalash</cp:lastModifiedBy>
  <cp:revision>83</cp:revision>
  <dcterms:modified xsi:type="dcterms:W3CDTF">2018-05-29T08:47:50Z</dcterms:modified>
</cp:coreProperties>
</file>