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87"/>
  </p:normalViewPr>
  <p:slideViewPr>
    <p:cSldViewPr snapToGrid="0" snapToObjects="1">
      <p:cViewPr varScale="1">
        <p:scale>
          <a:sx n="65" d="100"/>
          <a:sy n="65"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sr-Latn-BA" sz="1200" b="0" i="0" u="none" strike="noStrike" cap="none">
                <a:solidFill>
                  <a:schemeClr val="dk1"/>
                </a:solidFill>
                <a:latin typeface="Calibri"/>
                <a:ea typeface="Calibri"/>
                <a:cs typeface="Calibri"/>
                <a:sym typeface="Calibri"/>
              </a:rPr>
              <a:t>‹#›</a:t>
            </a:fld>
            <a:endParaRPr lang="sr-Latn-B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2494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32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10</a:t>
            </a:fld>
            <a:endParaRPr lang="sr-Latn-BA"/>
          </a:p>
        </p:txBody>
      </p:sp>
    </p:spTree>
    <p:extLst>
      <p:ext uri="{BB962C8B-B14F-4D97-AF65-F5344CB8AC3E}">
        <p14:creationId xmlns:p14="http://schemas.microsoft.com/office/powerpoint/2010/main" val="122344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11</a:t>
            </a:fld>
            <a:endParaRPr lang="sr-Latn-BA"/>
          </a:p>
        </p:txBody>
      </p:sp>
    </p:spTree>
    <p:extLst>
      <p:ext uri="{BB962C8B-B14F-4D97-AF65-F5344CB8AC3E}">
        <p14:creationId xmlns:p14="http://schemas.microsoft.com/office/powerpoint/2010/main" val="27174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12</a:t>
            </a:fld>
            <a:endParaRPr lang="sr-Latn-BA"/>
          </a:p>
        </p:txBody>
      </p:sp>
    </p:spTree>
    <p:extLst>
      <p:ext uri="{BB962C8B-B14F-4D97-AF65-F5344CB8AC3E}">
        <p14:creationId xmlns:p14="http://schemas.microsoft.com/office/powerpoint/2010/main" val="160055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13</a:t>
            </a:fld>
            <a:endParaRPr lang="sr-Latn-BA"/>
          </a:p>
        </p:txBody>
      </p:sp>
    </p:spTree>
    <p:extLst>
      <p:ext uri="{BB962C8B-B14F-4D97-AF65-F5344CB8AC3E}">
        <p14:creationId xmlns:p14="http://schemas.microsoft.com/office/powerpoint/2010/main" val="109383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14</a:t>
            </a:fld>
            <a:endParaRPr lang="sr-Latn-BA"/>
          </a:p>
        </p:txBody>
      </p:sp>
    </p:spTree>
    <p:extLst>
      <p:ext uri="{BB962C8B-B14F-4D97-AF65-F5344CB8AC3E}">
        <p14:creationId xmlns:p14="http://schemas.microsoft.com/office/powerpoint/2010/main" val="169938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15</a:t>
            </a:fld>
            <a:endParaRPr lang="sr-Latn-BA"/>
          </a:p>
        </p:txBody>
      </p:sp>
    </p:spTree>
    <p:extLst>
      <p:ext uri="{BB962C8B-B14F-4D97-AF65-F5344CB8AC3E}">
        <p14:creationId xmlns:p14="http://schemas.microsoft.com/office/powerpoint/2010/main" val="213719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16</a:t>
            </a:fld>
            <a:endParaRPr lang="sr-Latn-BA"/>
          </a:p>
        </p:txBody>
      </p:sp>
    </p:spTree>
    <p:extLst>
      <p:ext uri="{BB962C8B-B14F-4D97-AF65-F5344CB8AC3E}">
        <p14:creationId xmlns:p14="http://schemas.microsoft.com/office/powerpoint/2010/main" val="100591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17</a:t>
            </a:fld>
            <a:endParaRPr lang="sr-Latn-BA"/>
          </a:p>
        </p:txBody>
      </p:sp>
    </p:spTree>
    <p:extLst>
      <p:ext uri="{BB962C8B-B14F-4D97-AF65-F5344CB8AC3E}">
        <p14:creationId xmlns:p14="http://schemas.microsoft.com/office/powerpoint/2010/main" val="134104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18</a:t>
            </a:fld>
            <a:endParaRPr lang="sr-Latn-BA"/>
          </a:p>
        </p:txBody>
      </p:sp>
    </p:spTree>
    <p:extLst>
      <p:ext uri="{BB962C8B-B14F-4D97-AF65-F5344CB8AC3E}">
        <p14:creationId xmlns:p14="http://schemas.microsoft.com/office/powerpoint/2010/main" val="105270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19</a:t>
            </a:fld>
            <a:endParaRPr lang="sr-Latn-BA"/>
          </a:p>
        </p:txBody>
      </p:sp>
    </p:spTree>
    <p:extLst>
      <p:ext uri="{BB962C8B-B14F-4D97-AF65-F5344CB8AC3E}">
        <p14:creationId xmlns:p14="http://schemas.microsoft.com/office/powerpoint/2010/main" val="189008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34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85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4</a:t>
            </a:fld>
            <a:endParaRPr lang="sr-Latn-BA"/>
          </a:p>
        </p:txBody>
      </p:sp>
    </p:spTree>
    <p:extLst>
      <p:ext uri="{BB962C8B-B14F-4D97-AF65-F5344CB8AC3E}">
        <p14:creationId xmlns:p14="http://schemas.microsoft.com/office/powerpoint/2010/main" val="14966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5</a:t>
            </a:fld>
            <a:endParaRPr lang="sr-Latn-BA"/>
          </a:p>
        </p:txBody>
      </p:sp>
    </p:spTree>
    <p:extLst>
      <p:ext uri="{BB962C8B-B14F-4D97-AF65-F5344CB8AC3E}">
        <p14:creationId xmlns:p14="http://schemas.microsoft.com/office/powerpoint/2010/main" val="58314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6</a:t>
            </a:fld>
            <a:endParaRPr lang="sr-Latn-BA"/>
          </a:p>
        </p:txBody>
      </p:sp>
    </p:spTree>
    <p:extLst>
      <p:ext uri="{BB962C8B-B14F-4D97-AF65-F5344CB8AC3E}">
        <p14:creationId xmlns:p14="http://schemas.microsoft.com/office/powerpoint/2010/main" val="195085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7</a:t>
            </a:fld>
            <a:endParaRPr lang="sr-Latn-BA"/>
          </a:p>
        </p:txBody>
      </p:sp>
    </p:spTree>
    <p:extLst>
      <p:ext uri="{BB962C8B-B14F-4D97-AF65-F5344CB8AC3E}">
        <p14:creationId xmlns:p14="http://schemas.microsoft.com/office/powerpoint/2010/main" val="26386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8</a:t>
            </a:fld>
            <a:endParaRPr lang="sr-Latn-BA"/>
          </a:p>
        </p:txBody>
      </p:sp>
    </p:spTree>
    <p:extLst>
      <p:ext uri="{BB962C8B-B14F-4D97-AF65-F5344CB8AC3E}">
        <p14:creationId xmlns:p14="http://schemas.microsoft.com/office/powerpoint/2010/main" val="22001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sr-Latn-BA"/>
              <a:t>9</a:t>
            </a:fld>
            <a:endParaRPr lang="sr-Latn-BA"/>
          </a:p>
        </p:txBody>
      </p:sp>
    </p:spTree>
    <p:extLst>
      <p:ext uri="{BB962C8B-B14F-4D97-AF65-F5344CB8AC3E}">
        <p14:creationId xmlns:p14="http://schemas.microsoft.com/office/powerpoint/2010/main" val="19380084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a:stretch/>
        </p:blipFill>
        <p:spPr>
          <a:xfrm>
            <a:off x="6991350" y="103821"/>
            <a:ext cx="2076449" cy="469264"/>
          </a:xfrm>
          <a:prstGeom prst="rect">
            <a:avLst/>
          </a:prstGeom>
          <a:noFill/>
          <a:ln>
            <a:noFill/>
          </a:ln>
        </p:spPr>
      </p:pic>
      <p:grpSp>
        <p:nvGrpSpPr>
          <p:cNvPr id="22" name="Shape 22"/>
          <p:cNvGrpSpPr/>
          <p:nvPr/>
        </p:nvGrpSpPr>
        <p:grpSpPr>
          <a:xfrm>
            <a:off x="110183" y="5333998"/>
            <a:ext cx="8915400" cy="1469325"/>
            <a:chOff x="110183" y="5333998"/>
            <a:chExt cx="8915400" cy="1469325"/>
          </a:xfrm>
        </p:grpSpPr>
        <p:sp>
          <p:nvSpPr>
            <p:cNvPr id="23" name="Shape 23"/>
            <p:cNvSpPr/>
            <p:nvPr/>
          </p:nvSpPr>
          <p:spPr>
            <a:xfrm>
              <a:off x="110183" y="5333998"/>
              <a:ext cx="8915400" cy="1469325"/>
            </a:xfrm>
            <a:prstGeom prst="rect">
              <a:avLst/>
            </a:prstGeom>
            <a:solidFill>
              <a:srgbClr val="B3C0DF"/>
            </a:solidFill>
            <a:ln w="12700" cap="flat" cmpd="sng">
              <a:solidFill>
                <a:srgbClr val="002060"/>
              </a:solidFill>
              <a:prstDash val="solid"/>
              <a:miter lim="800000"/>
              <a:headEnd type="none" w="med" len="med"/>
              <a:tailEnd type="none" w="med" len="med"/>
            </a:ln>
          </p:spPr>
          <p:txBody>
            <a:bodyPr lIns="91425" tIns="45700" rIns="91425" bIns="45700" anchor="ctr" anchorCtr="0">
              <a:noAutofit/>
            </a:bodyPr>
            <a:lstStyle/>
            <a:p>
              <a:pPr marL="0" marR="0" lvl="0" indent="0" algn="ctr"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Project number: 573700-EPP-1-2016-1-PS-EPPKA2-CBHE-JP</a:t>
              </a: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This project has been co-funded 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grpSp>
          <p:nvGrpSpPr>
            <p:cNvPr id="24" name="Shape 24"/>
            <p:cNvGrpSpPr/>
            <p:nvPr/>
          </p:nvGrpSpPr>
          <p:grpSpPr>
            <a:xfrm>
              <a:off x="3310583" y="5648182"/>
              <a:ext cx="2514600" cy="420479"/>
              <a:chOff x="4098901" y="2586871"/>
              <a:chExt cx="4053182" cy="594359"/>
            </a:xfrm>
          </p:grpSpPr>
          <p:sp>
            <p:nvSpPr>
              <p:cNvPr id="25" name="Shape 25"/>
              <p:cNvSpPr/>
              <p:nvPr/>
            </p:nvSpPr>
            <p:spPr>
              <a:xfrm>
                <a:off x="4107000" y="2586871"/>
                <a:ext cx="4045084" cy="594359"/>
              </a:xfrm>
              <a:prstGeom prst="rect">
                <a:avLst/>
              </a:prstGeom>
              <a:solidFill>
                <a:srgbClr val="B3C0DF"/>
              </a:solidFill>
              <a:ln w="12700" cap="flat" cmpd="sng">
                <a:solidFill>
                  <a:srgbClr val="364A7D"/>
                </a:solidFill>
                <a:prstDash val="solid"/>
                <a:miter lim="800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6" name="Shape 26" descr="IUGaza"/>
              <p:cNvPicPr preferRelativeResize="0"/>
              <p:nvPr/>
            </p:nvPicPr>
            <p:blipFill rotWithShape="1">
              <a:blip r:embed="rId3">
                <a:alphaModFix/>
              </a:blip>
              <a:srcRect l="73611" b="-2704"/>
              <a:stretch/>
            </p:blipFill>
            <p:spPr>
              <a:xfrm>
                <a:off x="4098901" y="2712719"/>
                <a:ext cx="411480" cy="411480"/>
              </a:xfrm>
              <a:prstGeom prst="rect">
                <a:avLst/>
              </a:prstGeom>
              <a:noFill/>
              <a:ln>
                <a:noFill/>
              </a:ln>
            </p:spPr>
          </p:pic>
          <p:pic>
            <p:nvPicPr>
              <p:cNvPr id="27" name="Shape 27" descr="الرئيسية"/>
              <p:cNvPicPr preferRelativeResize="0"/>
              <p:nvPr/>
            </p:nvPicPr>
            <p:blipFill rotWithShape="1">
              <a:blip r:embed="rId4">
                <a:alphaModFix/>
              </a:blip>
              <a:srcRect/>
              <a:stretch/>
            </p:blipFill>
            <p:spPr>
              <a:xfrm>
                <a:off x="4513944" y="2633472"/>
                <a:ext cx="865810" cy="493775"/>
              </a:xfrm>
              <a:prstGeom prst="rect">
                <a:avLst/>
              </a:prstGeom>
              <a:noFill/>
              <a:ln>
                <a:noFill/>
              </a:ln>
            </p:spPr>
          </p:pic>
          <p:pic>
            <p:nvPicPr>
              <p:cNvPr id="28" name="Shape 28" descr="‪Image‬‏"/>
              <p:cNvPicPr preferRelativeResize="0"/>
              <p:nvPr/>
            </p:nvPicPr>
            <p:blipFill rotWithShape="1">
              <a:blip r:embed="rId5">
                <a:alphaModFix/>
              </a:blip>
              <a:srcRect/>
              <a:stretch/>
            </p:blipFill>
            <p:spPr>
              <a:xfrm>
                <a:off x="5455919" y="2715767"/>
                <a:ext cx="411480" cy="413583"/>
              </a:xfrm>
              <a:prstGeom prst="rect">
                <a:avLst/>
              </a:prstGeom>
              <a:noFill/>
              <a:ln>
                <a:noFill/>
              </a:ln>
            </p:spPr>
          </p:pic>
          <p:pic>
            <p:nvPicPr>
              <p:cNvPr id="29" name="Shape 29" descr="Technische Universität Wien"/>
              <p:cNvPicPr preferRelativeResize="0"/>
              <p:nvPr/>
            </p:nvPicPr>
            <p:blipFill rotWithShape="1">
              <a:blip r:embed="rId6">
                <a:alphaModFix/>
              </a:blip>
              <a:srcRect r="87684"/>
              <a:stretch/>
            </p:blipFill>
            <p:spPr>
              <a:xfrm>
                <a:off x="5913119" y="2715767"/>
                <a:ext cx="411480" cy="411480"/>
              </a:xfrm>
              <a:prstGeom prst="rect">
                <a:avLst/>
              </a:prstGeom>
              <a:noFill/>
              <a:ln>
                <a:noFill/>
              </a:ln>
            </p:spPr>
          </p:pic>
          <p:pic>
            <p:nvPicPr>
              <p:cNvPr id="30" name="Shape 30" descr="Università degli Studi di Parma"/>
              <p:cNvPicPr preferRelativeResize="0"/>
              <p:nvPr/>
            </p:nvPicPr>
            <p:blipFill rotWithShape="1">
              <a:blip r:embed="rId7">
                <a:alphaModFix/>
              </a:blip>
              <a:srcRect r="84834"/>
              <a:stretch/>
            </p:blipFill>
            <p:spPr>
              <a:xfrm>
                <a:off x="6370319" y="2715767"/>
                <a:ext cx="411480" cy="411480"/>
              </a:xfrm>
              <a:prstGeom prst="rect">
                <a:avLst/>
              </a:prstGeom>
              <a:solidFill>
                <a:schemeClr val="accent1"/>
              </a:solidFill>
              <a:ln>
                <a:noFill/>
              </a:ln>
            </p:spPr>
          </p:pic>
          <p:pic>
            <p:nvPicPr>
              <p:cNvPr id="31" name="Shape 31" descr="‪Image‬‏"/>
              <p:cNvPicPr preferRelativeResize="0"/>
              <p:nvPr/>
            </p:nvPicPr>
            <p:blipFill rotWithShape="1">
              <a:blip r:embed="rId8">
                <a:alphaModFix/>
              </a:blip>
              <a:srcRect/>
              <a:stretch/>
            </p:blipFill>
            <p:spPr>
              <a:xfrm>
                <a:off x="6827520" y="2715767"/>
                <a:ext cx="411480" cy="411480"/>
              </a:xfrm>
              <a:prstGeom prst="rect">
                <a:avLst/>
              </a:prstGeom>
              <a:noFill/>
              <a:ln>
                <a:noFill/>
              </a:ln>
            </p:spPr>
          </p:pic>
          <p:pic>
            <p:nvPicPr>
              <p:cNvPr id="32" name="Shape 32" descr="http://www.ptuk.edu.ps/images/logo.png"/>
              <p:cNvPicPr preferRelativeResize="0"/>
              <p:nvPr/>
            </p:nvPicPr>
            <p:blipFill rotWithShape="1">
              <a:blip r:embed="rId9">
                <a:alphaModFix/>
              </a:blip>
              <a:srcRect r="70615"/>
              <a:stretch/>
            </p:blipFill>
            <p:spPr>
              <a:xfrm>
                <a:off x="7696200" y="2715767"/>
                <a:ext cx="411480" cy="411480"/>
              </a:xfrm>
              <a:prstGeom prst="rect">
                <a:avLst/>
              </a:prstGeom>
              <a:noFill/>
              <a:ln>
                <a:noFill/>
              </a:ln>
            </p:spPr>
          </p:pic>
          <p:pic>
            <p:nvPicPr>
              <p:cNvPr id="33" name="Shape 33" descr="University of Glasgow logo"/>
              <p:cNvPicPr preferRelativeResize="0"/>
              <p:nvPr/>
            </p:nvPicPr>
            <p:blipFill rotWithShape="1">
              <a:blip r:embed="rId10">
                <a:alphaModFix/>
              </a:blip>
              <a:srcRect t="-1" r="73449" b="1341"/>
              <a:stretch/>
            </p:blipFill>
            <p:spPr>
              <a:xfrm>
                <a:off x="7239000" y="2715767"/>
                <a:ext cx="411480" cy="411480"/>
              </a:xfrm>
              <a:prstGeom prst="rect">
                <a:avLst/>
              </a:prstGeom>
              <a:noFill/>
              <a:ln>
                <a:noFill/>
              </a:ln>
            </p:spPr>
          </p:pic>
        </p:grpSp>
      </p:grpSp>
      <p:cxnSp>
        <p:nvCxnSpPr>
          <p:cNvPr id="34" name="Shape 34"/>
          <p:cNvCxnSpPr/>
          <p:nvPr/>
        </p:nvCxnSpPr>
        <p:spPr>
          <a:xfrm>
            <a:off x="0" y="1219200"/>
            <a:ext cx="9144000" cy="0"/>
          </a:xfrm>
          <a:prstGeom prst="straightConnector1">
            <a:avLst/>
          </a:prstGeom>
          <a:noFill/>
          <a:ln w="25400" cap="flat" cmpd="sng">
            <a:solidFill>
              <a:srgbClr val="002060"/>
            </a:solidFill>
            <a:prstDash val="solid"/>
            <a:miter lim="800000"/>
            <a:headEnd type="none" w="med" len="med"/>
            <a:tailEnd type="none" w="med" len="med"/>
          </a:ln>
        </p:spPr>
      </p:cxnSp>
      <p:pic>
        <p:nvPicPr>
          <p:cNvPr id="35" name="Shape 35"/>
          <p:cNvPicPr preferRelativeResize="0"/>
          <p:nvPr/>
        </p:nvPicPr>
        <p:blipFill rotWithShape="1">
          <a:blip r:embed="rId11">
            <a:alphaModFix/>
          </a:blip>
          <a:srcRect/>
          <a:stretch/>
        </p:blipFill>
        <p:spPr>
          <a:xfrm>
            <a:off x="685462" y="533400"/>
            <a:ext cx="7773073" cy="652329"/>
          </a:xfrm>
          <a:prstGeom prst="rect">
            <a:avLst/>
          </a:prstGeom>
          <a:noFill/>
          <a:ln>
            <a:noFill/>
          </a:ln>
        </p:spPr>
      </p:pic>
      <p:pic>
        <p:nvPicPr>
          <p:cNvPr id="36" name="Shape 36"/>
          <p:cNvPicPr preferRelativeResize="0"/>
          <p:nvPr/>
        </p:nvPicPr>
        <p:blipFill rotWithShape="1">
          <a:blip r:embed="rId12">
            <a:alphaModFix/>
          </a:blip>
          <a:srcRect/>
          <a:stretch/>
        </p:blipFill>
        <p:spPr>
          <a:xfrm>
            <a:off x="3657600" y="0"/>
            <a:ext cx="1894839" cy="6286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42" name="Shape 42"/>
          <p:cNvPicPr preferRelativeResize="0"/>
          <p:nvPr/>
        </p:nvPicPr>
        <p:blipFill rotWithShape="1">
          <a:blip r:embed="rId2">
            <a:alphaModFix/>
          </a:blip>
          <a:srcRect/>
          <a:stretch/>
        </p:blipFill>
        <p:spPr>
          <a:xfrm>
            <a:off x="6991350" y="103821"/>
            <a:ext cx="2076449" cy="469264"/>
          </a:xfrm>
          <a:prstGeom prst="rect">
            <a:avLst/>
          </a:prstGeom>
          <a:noFill/>
          <a:ln>
            <a:noFill/>
          </a:ln>
        </p:spPr>
      </p:pic>
      <p:grpSp>
        <p:nvGrpSpPr>
          <p:cNvPr id="43" name="Shape 43"/>
          <p:cNvGrpSpPr/>
          <p:nvPr/>
        </p:nvGrpSpPr>
        <p:grpSpPr>
          <a:xfrm>
            <a:off x="114300" y="6258132"/>
            <a:ext cx="8915400" cy="569966"/>
            <a:chOff x="114300" y="6258132"/>
            <a:chExt cx="8915400" cy="569966"/>
          </a:xfrm>
        </p:grpSpPr>
        <p:sp>
          <p:nvSpPr>
            <p:cNvPr id="44" name="Shape 44"/>
            <p:cNvSpPr/>
            <p:nvPr/>
          </p:nvSpPr>
          <p:spPr>
            <a:xfrm>
              <a:off x="114300" y="6258132"/>
              <a:ext cx="8915400" cy="569966"/>
            </a:xfrm>
            <a:prstGeom prst="rect">
              <a:avLst/>
            </a:prstGeom>
            <a:solidFill>
              <a:srgbClr val="B3C0DF"/>
            </a:solidFill>
            <a:ln w="12700" cap="flat" cmpd="sng">
              <a:solidFill>
                <a:srgbClr val="002060"/>
              </a:solidFill>
              <a:prstDash val="solid"/>
              <a:miter lim="800000"/>
              <a:headEnd type="none" w="med" len="med"/>
              <a:tailEnd type="none" w="med" len="med"/>
            </a:ln>
          </p:spPr>
          <p:txBody>
            <a:bodyPr lIns="91425" tIns="45700" rIns="91425" bIns="45700" anchor="ctr" anchorCtr="0">
              <a:noAutofit/>
            </a:bodyPr>
            <a:lstStyle/>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Project number: 573700-EPP-1-2016-1-PS-EPPKA2-CBHE-JP</a:t>
              </a: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p:txBody>
        </p:sp>
        <p:grpSp>
          <p:nvGrpSpPr>
            <p:cNvPr id="45" name="Shape 45"/>
            <p:cNvGrpSpPr/>
            <p:nvPr/>
          </p:nvGrpSpPr>
          <p:grpSpPr>
            <a:xfrm>
              <a:off x="3373779" y="6459538"/>
              <a:ext cx="2400300" cy="360154"/>
              <a:chOff x="4098901" y="2586871"/>
              <a:chExt cx="4053182" cy="594359"/>
            </a:xfrm>
          </p:grpSpPr>
          <p:sp>
            <p:nvSpPr>
              <p:cNvPr id="46" name="Shape 46"/>
              <p:cNvSpPr/>
              <p:nvPr/>
            </p:nvSpPr>
            <p:spPr>
              <a:xfrm>
                <a:off x="4107000" y="2586871"/>
                <a:ext cx="4045084" cy="594359"/>
              </a:xfrm>
              <a:prstGeom prst="rect">
                <a:avLst/>
              </a:prstGeom>
              <a:solidFill>
                <a:srgbClr val="B3C0DF"/>
              </a:solidFill>
              <a:ln w="12700" cap="flat" cmpd="sng">
                <a:solidFill>
                  <a:srgbClr val="364A7D"/>
                </a:solidFill>
                <a:prstDash val="solid"/>
                <a:miter lim="800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47" name="Shape 47" descr="IUGaza"/>
              <p:cNvPicPr preferRelativeResize="0"/>
              <p:nvPr/>
            </p:nvPicPr>
            <p:blipFill rotWithShape="1">
              <a:blip r:embed="rId3">
                <a:alphaModFix/>
              </a:blip>
              <a:srcRect l="73611" b="-2704"/>
              <a:stretch/>
            </p:blipFill>
            <p:spPr>
              <a:xfrm>
                <a:off x="4098901" y="2712719"/>
                <a:ext cx="411480" cy="411480"/>
              </a:xfrm>
              <a:prstGeom prst="rect">
                <a:avLst/>
              </a:prstGeom>
              <a:noFill/>
              <a:ln>
                <a:noFill/>
              </a:ln>
            </p:spPr>
          </p:pic>
          <p:pic>
            <p:nvPicPr>
              <p:cNvPr id="48" name="Shape 48" descr="الرئيسية"/>
              <p:cNvPicPr preferRelativeResize="0"/>
              <p:nvPr/>
            </p:nvPicPr>
            <p:blipFill rotWithShape="1">
              <a:blip r:embed="rId4">
                <a:alphaModFix/>
              </a:blip>
              <a:srcRect/>
              <a:stretch/>
            </p:blipFill>
            <p:spPr>
              <a:xfrm>
                <a:off x="4513944" y="2633472"/>
                <a:ext cx="865810" cy="493775"/>
              </a:xfrm>
              <a:prstGeom prst="rect">
                <a:avLst/>
              </a:prstGeom>
              <a:noFill/>
              <a:ln>
                <a:noFill/>
              </a:ln>
            </p:spPr>
          </p:pic>
          <p:pic>
            <p:nvPicPr>
              <p:cNvPr id="49" name="Shape 49" descr="‪Image‬‏"/>
              <p:cNvPicPr preferRelativeResize="0"/>
              <p:nvPr/>
            </p:nvPicPr>
            <p:blipFill rotWithShape="1">
              <a:blip r:embed="rId5">
                <a:alphaModFix/>
              </a:blip>
              <a:srcRect/>
              <a:stretch/>
            </p:blipFill>
            <p:spPr>
              <a:xfrm>
                <a:off x="5455919" y="2715767"/>
                <a:ext cx="411480" cy="413583"/>
              </a:xfrm>
              <a:prstGeom prst="rect">
                <a:avLst/>
              </a:prstGeom>
              <a:noFill/>
              <a:ln>
                <a:noFill/>
              </a:ln>
            </p:spPr>
          </p:pic>
          <p:pic>
            <p:nvPicPr>
              <p:cNvPr id="50" name="Shape 50" descr="Technische Universität Wien"/>
              <p:cNvPicPr preferRelativeResize="0"/>
              <p:nvPr/>
            </p:nvPicPr>
            <p:blipFill rotWithShape="1">
              <a:blip r:embed="rId6">
                <a:alphaModFix/>
              </a:blip>
              <a:srcRect r="87684"/>
              <a:stretch/>
            </p:blipFill>
            <p:spPr>
              <a:xfrm>
                <a:off x="5913119" y="2715767"/>
                <a:ext cx="411480" cy="411480"/>
              </a:xfrm>
              <a:prstGeom prst="rect">
                <a:avLst/>
              </a:prstGeom>
              <a:noFill/>
              <a:ln>
                <a:noFill/>
              </a:ln>
            </p:spPr>
          </p:pic>
          <p:pic>
            <p:nvPicPr>
              <p:cNvPr id="51" name="Shape 51" descr="Università degli Studi di Parma"/>
              <p:cNvPicPr preferRelativeResize="0"/>
              <p:nvPr/>
            </p:nvPicPr>
            <p:blipFill rotWithShape="1">
              <a:blip r:embed="rId7">
                <a:alphaModFix/>
              </a:blip>
              <a:srcRect r="84834"/>
              <a:stretch/>
            </p:blipFill>
            <p:spPr>
              <a:xfrm>
                <a:off x="6370319" y="2715767"/>
                <a:ext cx="411480" cy="411480"/>
              </a:xfrm>
              <a:prstGeom prst="rect">
                <a:avLst/>
              </a:prstGeom>
              <a:solidFill>
                <a:schemeClr val="accent1"/>
              </a:solidFill>
              <a:ln>
                <a:noFill/>
              </a:ln>
            </p:spPr>
          </p:pic>
          <p:pic>
            <p:nvPicPr>
              <p:cNvPr id="52" name="Shape 52" descr="‪Image‬‏"/>
              <p:cNvPicPr preferRelativeResize="0"/>
              <p:nvPr/>
            </p:nvPicPr>
            <p:blipFill rotWithShape="1">
              <a:blip r:embed="rId8">
                <a:alphaModFix/>
              </a:blip>
              <a:srcRect/>
              <a:stretch/>
            </p:blipFill>
            <p:spPr>
              <a:xfrm>
                <a:off x="6827520" y="2715767"/>
                <a:ext cx="411480" cy="411480"/>
              </a:xfrm>
              <a:prstGeom prst="rect">
                <a:avLst/>
              </a:prstGeom>
              <a:noFill/>
              <a:ln>
                <a:noFill/>
              </a:ln>
            </p:spPr>
          </p:pic>
          <p:pic>
            <p:nvPicPr>
              <p:cNvPr id="53" name="Shape 53" descr="http://www.ptuk.edu.ps/images/logo.png"/>
              <p:cNvPicPr preferRelativeResize="0"/>
              <p:nvPr/>
            </p:nvPicPr>
            <p:blipFill rotWithShape="1">
              <a:blip r:embed="rId9">
                <a:alphaModFix/>
              </a:blip>
              <a:srcRect r="70615"/>
              <a:stretch/>
            </p:blipFill>
            <p:spPr>
              <a:xfrm>
                <a:off x="7696200" y="2715767"/>
                <a:ext cx="411480" cy="411480"/>
              </a:xfrm>
              <a:prstGeom prst="rect">
                <a:avLst/>
              </a:prstGeom>
              <a:noFill/>
              <a:ln>
                <a:noFill/>
              </a:ln>
            </p:spPr>
          </p:pic>
          <p:pic>
            <p:nvPicPr>
              <p:cNvPr id="54" name="Shape 54" descr="University of Glasgow logo"/>
              <p:cNvPicPr preferRelativeResize="0"/>
              <p:nvPr/>
            </p:nvPicPr>
            <p:blipFill rotWithShape="1">
              <a:blip r:embed="rId10">
                <a:alphaModFix/>
              </a:blip>
              <a:srcRect t="-1" r="73449" b="1341"/>
              <a:stretch/>
            </p:blipFill>
            <p:spPr>
              <a:xfrm>
                <a:off x="7239000" y="2715767"/>
                <a:ext cx="411480" cy="411480"/>
              </a:xfrm>
              <a:prstGeom prst="rect">
                <a:avLst/>
              </a:prstGeom>
              <a:noFill/>
              <a:ln>
                <a:noFill/>
              </a:ln>
            </p:spPr>
          </p:pic>
        </p:grpSp>
      </p:grpSp>
      <p:sp>
        <p:nvSpPr>
          <p:cNvPr id="55" name="Shape 55"/>
          <p:cNvSpPr txBox="1"/>
          <p:nvPr/>
        </p:nvSpPr>
        <p:spPr>
          <a:xfrm>
            <a:off x="1981200" y="165102"/>
            <a:ext cx="5562600" cy="380998"/>
          </a:xfrm>
          <a:prstGeom prst="rect">
            <a:avLst/>
          </a:prstGeom>
          <a:noFill/>
          <a:ln>
            <a:noFill/>
          </a:ln>
        </p:spPr>
        <p:txBody>
          <a:bodyPr lIns="91425" tIns="45700" rIns="91425" bIns="45700" anchor="ctr" anchorCtr="0">
            <a:noAutofit/>
          </a:bodyPr>
          <a:lstStyle/>
          <a:p>
            <a:pPr marL="0" marR="0" lvl="0" indent="0" algn="ctr" rtl="0">
              <a:spcBef>
                <a:spcPts val="0"/>
              </a:spcBef>
              <a:buClr>
                <a:srgbClr val="002060"/>
              </a:buClr>
              <a:buSzPct val="25000"/>
              <a:buFont typeface="Book Antiqua"/>
              <a:buNone/>
            </a:pPr>
            <a:r>
              <a:rPr lang="sr-Latn-BA" sz="1400" b="0" i="0" u="none" strike="noStrike" cap="none">
                <a:solidFill>
                  <a:srgbClr val="002060"/>
                </a:solidFill>
                <a:latin typeface="Book Antiqua"/>
                <a:ea typeface="Book Antiqua"/>
                <a:cs typeface="Book Antiqua"/>
                <a:sym typeface="Book Antiqua"/>
              </a:rPr>
              <a:t>Research Output Management in PS Higher Education</a:t>
            </a:r>
          </a:p>
        </p:txBody>
      </p:sp>
      <p:cxnSp>
        <p:nvCxnSpPr>
          <p:cNvPr id="56" name="Shape 56"/>
          <p:cNvCxnSpPr/>
          <p:nvPr/>
        </p:nvCxnSpPr>
        <p:spPr>
          <a:xfrm>
            <a:off x="0" y="723900"/>
            <a:ext cx="9144000" cy="0"/>
          </a:xfrm>
          <a:prstGeom prst="straightConnector1">
            <a:avLst/>
          </a:prstGeom>
          <a:noFill/>
          <a:ln w="25400" cap="flat" cmpd="sng">
            <a:solidFill>
              <a:srgbClr val="002060"/>
            </a:solidFill>
            <a:prstDash val="solid"/>
            <a:miter lim="800000"/>
            <a:headEnd type="none" w="med" len="med"/>
            <a:tailEnd type="none" w="med" len="med"/>
          </a:ln>
        </p:spPr>
      </p:cxnSp>
      <p:pic>
        <p:nvPicPr>
          <p:cNvPr id="57" name="Shape 57"/>
          <p:cNvPicPr preferRelativeResize="0"/>
          <p:nvPr/>
        </p:nvPicPr>
        <p:blipFill rotWithShape="1">
          <a:blip r:embed="rId11">
            <a:alphaModFix/>
          </a:blip>
          <a:srcRect/>
          <a:stretch/>
        </p:blipFill>
        <p:spPr>
          <a:xfrm>
            <a:off x="0" y="0"/>
            <a:ext cx="1743075" cy="495299"/>
          </a:xfrm>
          <a:prstGeom prst="rect">
            <a:avLst/>
          </a:prstGeom>
          <a:noFill/>
          <a:ln>
            <a:noFill/>
          </a:ln>
        </p:spPr>
      </p:pic>
      <p:sp>
        <p:nvSpPr>
          <p:cNvPr id="58" name="Shape 5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ED7EC"/>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ataone.org/sites/all/documents/education-modules/handouts/L02_DataSharing_Handou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subTitle" idx="1"/>
          </p:nvPr>
        </p:nvSpPr>
        <p:spPr>
          <a:xfrm>
            <a:off x="1371600" y="1524000"/>
            <a:ext cx="6400799" cy="6857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7697A"/>
              </a:buClr>
              <a:buSzPct val="25000"/>
              <a:buFont typeface="Arial"/>
              <a:buNone/>
            </a:pPr>
            <a:r>
              <a:rPr lang="sr-Latn-BA" dirty="0" smtClean="0">
                <a:solidFill>
                  <a:srgbClr val="77697A"/>
                </a:solidFill>
                <a:latin typeface="Book Antiqua"/>
                <a:ea typeface="Book Antiqua"/>
                <a:cs typeface="Book Antiqua"/>
                <a:sym typeface="Book Antiqua"/>
              </a:rPr>
              <a:t>Metadata </a:t>
            </a:r>
            <a:r>
              <a:rPr lang="sr-Latn-BA" dirty="0">
                <a:solidFill>
                  <a:srgbClr val="77697A"/>
                </a:solidFill>
                <a:latin typeface="Book Antiqua"/>
                <a:ea typeface="Book Antiqua"/>
                <a:cs typeface="Book Antiqua"/>
                <a:sym typeface="Book Antiqua"/>
              </a:rPr>
              <a:t>for research outputs </a:t>
            </a:r>
            <a:r>
              <a:rPr lang="sr-Latn-BA" dirty="0" smtClean="0">
                <a:solidFill>
                  <a:srgbClr val="77697A"/>
                </a:solidFill>
                <a:latin typeface="Book Antiqua"/>
                <a:ea typeface="Book Antiqua"/>
                <a:cs typeface="Book Antiqua"/>
                <a:sym typeface="Book Antiqua"/>
              </a:rPr>
              <a:t>management</a:t>
            </a:r>
            <a:endParaRPr lang="ar-SA" dirty="0" smtClean="0">
              <a:solidFill>
                <a:srgbClr val="77697A"/>
              </a:solidFill>
              <a:latin typeface="Book Antiqua"/>
              <a:ea typeface="Book Antiqua"/>
              <a:cs typeface="Book Antiqua"/>
              <a:sym typeface="Book Antiqua"/>
            </a:endParaRPr>
          </a:p>
          <a:p>
            <a:pPr marL="0" marR="0" lvl="0" indent="0" algn="ctr" rtl="0">
              <a:lnSpc>
                <a:spcPct val="90000"/>
              </a:lnSpc>
              <a:spcBef>
                <a:spcPts val="0"/>
              </a:spcBef>
              <a:spcAft>
                <a:spcPts val="0"/>
              </a:spcAft>
              <a:buClr>
                <a:srgbClr val="77697A"/>
              </a:buClr>
              <a:buSzPct val="25000"/>
              <a:buFont typeface="Arial"/>
              <a:buNone/>
            </a:pPr>
            <a:r>
              <a:rPr lang="ar-SA" dirty="0" smtClean="0">
                <a:solidFill>
                  <a:srgbClr val="77697A"/>
                </a:solidFill>
                <a:latin typeface="Book Antiqua"/>
                <a:ea typeface="Book Antiqua"/>
                <a:cs typeface="Book Antiqua"/>
                <a:sym typeface="Book Antiqua"/>
              </a:rPr>
              <a:t>البيانات الوصفية لإدارة مخرجات البحث العلمي </a:t>
            </a:r>
            <a:endParaRPr lang="sr-Latn-BA" dirty="0">
              <a:solidFill>
                <a:srgbClr val="77697A"/>
              </a:solidFill>
              <a:latin typeface="Book Antiqua"/>
              <a:ea typeface="Book Antiqua"/>
              <a:cs typeface="Book Antiqua"/>
              <a:sym typeface="Book Antiqua"/>
            </a:endParaRPr>
          </a:p>
          <a:p>
            <a:pPr marL="0" marR="0" lvl="0" indent="0" algn="ctr" rtl="0">
              <a:lnSpc>
                <a:spcPct val="90000"/>
              </a:lnSpc>
              <a:spcBef>
                <a:spcPts val="750"/>
              </a:spcBef>
              <a:buClr>
                <a:schemeClr val="dk1"/>
              </a:buClr>
              <a:buSzPct val="25000"/>
              <a:buFont typeface="Arial"/>
              <a:buNone/>
            </a:pPr>
            <a:endParaRPr sz="1800" b="0" i="0" u="none" strike="noStrike" cap="none" dirty="0">
              <a:solidFill>
                <a:srgbClr val="77697A"/>
              </a:solidFill>
              <a:latin typeface="Book Antiqua"/>
              <a:ea typeface="Book Antiqua"/>
              <a:cs typeface="Book Antiqua"/>
              <a:sym typeface="Book Antiqua"/>
            </a:endParaRPr>
          </a:p>
        </p:txBody>
      </p:sp>
      <p:sp>
        <p:nvSpPr>
          <p:cNvPr id="121" name="Shape 121"/>
          <p:cNvSpPr txBox="1"/>
          <p:nvPr/>
        </p:nvSpPr>
        <p:spPr>
          <a:xfrm>
            <a:off x="685800" y="2362200"/>
            <a:ext cx="7772400" cy="83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2060"/>
              </a:buClr>
              <a:buSzPct val="25000"/>
              <a:buFont typeface="Book Antiqua"/>
              <a:buNone/>
            </a:pPr>
            <a:r>
              <a:rPr lang="sr-Latn-BA" sz="1800" dirty="0">
                <a:solidFill>
                  <a:srgbClr val="002060"/>
                </a:solidFill>
                <a:latin typeface="Book Antiqua"/>
                <a:ea typeface="Book Antiqua"/>
                <a:cs typeface="Book Antiqua"/>
                <a:sym typeface="Book Antiqua"/>
              </a:rPr>
              <a:t>Anna Maria </a:t>
            </a:r>
            <a:r>
              <a:rPr lang="sr-Latn-BA" sz="1800" dirty="0" smtClean="0">
                <a:solidFill>
                  <a:srgbClr val="002060"/>
                </a:solidFill>
                <a:latin typeface="Book Antiqua"/>
                <a:ea typeface="Book Antiqua"/>
                <a:cs typeface="Book Antiqua"/>
                <a:sym typeface="Book Antiqua"/>
              </a:rPr>
              <a:t>Tammaro</a:t>
            </a:r>
            <a:r>
              <a:rPr lang="ar-SA" sz="1800" dirty="0" smtClean="0">
                <a:solidFill>
                  <a:srgbClr val="002060"/>
                </a:solidFill>
                <a:latin typeface="Book Antiqua"/>
                <a:ea typeface="Book Antiqua"/>
                <a:cs typeface="Book Antiqua"/>
                <a:sym typeface="Book Antiqua"/>
              </a:rPr>
              <a:t>انا ماريا </a:t>
            </a:r>
            <a:r>
              <a:rPr lang="ar-SA" sz="1800" dirty="0" err="1" smtClean="0">
                <a:solidFill>
                  <a:srgbClr val="002060"/>
                </a:solidFill>
                <a:latin typeface="Book Antiqua"/>
                <a:ea typeface="Book Antiqua"/>
                <a:cs typeface="Book Antiqua"/>
                <a:sym typeface="Book Antiqua"/>
              </a:rPr>
              <a:t>تمارو</a:t>
            </a:r>
            <a:r>
              <a:rPr lang="ar-SA" sz="1800" dirty="0" smtClean="0">
                <a:solidFill>
                  <a:srgbClr val="002060"/>
                </a:solidFill>
                <a:latin typeface="Book Antiqua"/>
                <a:ea typeface="Book Antiqua"/>
                <a:cs typeface="Book Antiqua"/>
                <a:sym typeface="Book Antiqua"/>
              </a:rPr>
              <a:t> </a:t>
            </a:r>
            <a:endParaRPr lang="sr-Latn-BA" sz="1800" dirty="0">
              <a:solidFill>
                <a:srgbClr val="002060"/>
              </a:solidFill>
              <a:latin typeface="Book Antiqua"/>
              <a:ea typeface="Book Antiqua"/>
              <a:cs typeface="Book Antiqua"/>
              <a:sym typeface="Book Antiqua"/>
            </a:endParaRPr>
          </a:p>
          <a:p>
            <a:pPr marL="0" marR="0" lvl="0" indent="0" algn="ctr" rtl="0">
              <a:spcBef>
                <a:spcPts val="0"/>
              </a:spcBef>
              <a:spcAft>
                <a:spcPts val="0"/>
              </a:spcAft>
              <a:buClr>
                <a:srgbClr val="002060"/>
              </a:buClr>
              <a:buSzPct val="25000"/>
              <a:buFont typeface="Book Antiqua"/>
              <a:buNone/>
            </a:pPr>
            <a:r>
              <a:rPr lang="sr-Latn-BA" sz="1200" dirty="0">
                <a:solidFill>
                  <a:srgbClr val="002060"/>
                </a:solidFill>
                <a:latin typeface="Book Antiqua"/>
                <a:ea typeface="Book Antiqua"/>
                <a:cs typeface="Book Antiqua"/>
                <a:sym typeface="Book Antiqua"/>
              </a:rPr>
              <a:t>orcid.org/0000-0002-9205-2435</a:t>
            </a:r>
          </a:p>
          <a:p>
            <a:pPr marL="0" marR="0" lvl="0" indent="0" algn="ctr" rtl="0">
              <a:spcBef>
                <a:spcPts val="0"/>
              </a:spcBef>
              <a:buClr>
                <a:srgbClr val="002060"/>
              </a:buClr>
              <a:buSzPct val="25000"/>
              <a:buFont typeface="Book Antiqua"/>
              <a:buNone/>
            </a:pPr>
            <a:r>
              <a:rPr lang="sr-Latn-BA" sz="1800" dirty="0">
                <a:solidFill>
                  <a:srgbClr val="002060"/>
                </a:solidFill>
                <a:latin typeface="Book Antiqua"/>
                <a:ea typeface="Book Antiqua"/>
                <a:cs typeface="Book Antiqua"/>
                <a:sym typeface="Book Antiqua"/>
              </a:rPr>
              <a:t>University of </a:t>
            </a:r>
            <a:r>
              <a:rPr lang="sr-Latn-BA" sz="1800" dirty="0" smtClean="0">
                <a:solidFill>
                  <a:srgbClr val="002060"/>
                </a:solidFill>
                <a:latin typeface="Book Antiqua"/>
                <a:ea typeface="Book Antiqua"/>
                <a:cs typeface="Book Antiqua"/>
                <a:sym typeface="Book Antiqua"/>
              </a:rPr>
              <a:t>Parma</a:t>
            </a:r>
            <a:r>
              <a:rPr lang="ar-SA" sz="1800" dirty="0" smtClean="0">
                <a:solidFill>
                  <a:srgbClr val="002060"/>
                </a:solidFill>
                <a:latin typeface="Book Antiqua"/>
                <a:ea typeface="Book Antiqua"/>
                <a:cs typeface="Book Antiqua"/>
                <a:sym typeface="Book Antiqua"/>
              </a:rPr>
              <a:t> جامعة بارما </a:t>
            </a:r>
            <a:endParaRPr lang="sr-Latn-BA" sz="1800" dirty="0">
              <a:solidFill>
                <a:srgbClr val="002060"/>
              </a:solidFill>
              <a:latin typeface="Book Antiqua"/>
              <a:ea typeface="Book Antiqua"/>
              <a:cs typeface="Book Antiqua"/>
              <a:sym typeface="Book Antiqua"/>
            </a:endParaRPr>
          </a:p>
        </p:txBody>
      </p:sp>
      <p:sp>
        <p:nvSpPr>
          <p:cNvPr id="122" name="Shape 122"/>
          <p:cNvSpPr txBox="1"/>
          <p:nvPr/>
        </p:nvSpPr>
        <p:spPr>
          <a:xfrm>
            <a:off x="685800" y="4419600"/>
            <a:ext cx="7772400" cy="685799"/>
          </a:xfrm>
          <a:prstGeom prst="rect">
            <a:avLst/>
          </a:prstGeom>
          <a:noFill/>
          <a:ln>
            <a:noFill/>
          </a:ln>
        </p:spPr>
        <p:txBody>
          <a:bodyPr lIns="91425" tIns="45700" rIns="91425" bIns="45700" anchor="ctr" anchorCtr="0">
            <a:noAutofit/>
          </a:bodyPr>
          <a:lstStyle/>
          <a:p>
            <a:pPr marL="0" marR="0" lvl="0" indent="0" algn="ctr" rtl="0">
              <a:spcBef>
                <a:spcPts val="0"/>
              </a:spcBef>
              <a:buClr>
                <a:srgbClr val="002060"/>
              </a:buClr>
              <a:buSzPct val="25000"/>
              <a:buFont typeface="Book Antiqua"/>
              <a:buNone/>
            </a:pPr>
            <a:r>
              <a:rPr lang="sr-Latn-BA" sz="1800" dirty="0">
                <a:solidFill>
                  <a:srgbClr val="002060"/>
                </a:solidFill>
                <a:latin typeface="Book Antiqua"/>
                <a:ea typeface="Book Antiqua"/>
                <a:cs typeface="Book Antiqua"/>
                <a:sym typeface="Book Antiqua"/>
              </a:rPr>
              <a:t>Basic Training Workshop</a:t>
            </a:r>
            <a:r>
              <a:rPr lang="sr-Latn-BA" sz="1800" b="0" i="0" u="none" strike="noStrike" cap="none" dirty="0">
                <a:solidFill>
                  <a:srgbClr val="002060"/>
                </a:solidFill>
                <a:latin typeface="Book Antiqua"/>
                <a:ea typeface="Book Antiqua"/>
                <a:cs typeface="Book Antiqua"/>
                <a:sym typeface="Book Antiqua"/>
              </a:rPr>
              <a:t>/ 6-8 </a:t>
            </a:r>
            <a:r>
              <a:rPr lang="sr-Latn-BA" sz="1800" dirty="0">
                <a:solidFill>
                  <a:srgbClr val="002060"/>
                </a:solidFill>
                <a:latin typeface="Book Antiqua"/>
                <a:ea typeface="Book Antiqua"/>
                <a:cs typeface="Book Antiqua"/>
                <a:sym typeface="Book Antiqua"/>
              </a:rPr>
              <a:t>September </a:t>
            </a:r>
            <a:r>
              <a:rPr lang="sr-Latn-BA" sz="1800" dirty="0" smtClean="0">
                <a:solidFill>
                  <a:srgbClr val="002060"/>
                </a:solidFill>
                <a:latin typeface="Book Antiqua"/>
                <a:ea typeface="Book Antiqua"/>
                <a:cs typeface="Book Antiqua"/>
                <a:sym typeface="Book Antiqua"/>
              </a:rPr>
              <a:t>2017</a:t>
            </a:r>
            <a:endParaRPr lang="ar-SA" sz="1800" dirty="0" smtClean="0">
              <a:solidFill>
                <a:srgbClr val="002060"/>
              </a:solidFill>
              <a:latin typeface="Book Antiqua"/>
              <a:ea typeface="Book Antiqua"/>
              <a:cs typeface="Book Antiqua"/>
              <a:sym typeface="Book Antiqua"/>
            </a:endParaRPr>
          </a:p>
          <a:p>
            <a:pPr marL="0" marR="0" lvl="0" indent="0" algn="ctr" rtl="0">
              <a:spcBef>
                <a:spcPts val="0"/>
              </a:spcBef>
              <a:buClr>
                <a:srgbClr val="002060"/>
              </a:buClr>
              <a:buSzPct val="25000"/>
              <a:buFont typeface="Book Antiqua"/>
              <a:buNone/>
            </a:pPr>
            <a:r>
              <a:rPr lang="ar-SA" sz="1800" dirty="0" smtClean="0">
                <a:solidFill>
                  <a:srgbClr val="002060"/>
                </a:solidFill>
                <a:latin typeface="Book Antiqua"/>
                <a:ea typeface="Book Antiqua"/>
                <a:cs typeface="Book Antiqua"/>
                <a:sym typeface="Book Antiqua"/>
              </a:rPr>
              <a:t>ورشة العمل التمهيدية /6-8 أيلول 2017 </a:t>
            </a:r>
            <a:endParaRPr lang="sr-Latn-BA" sz="1800" dirty="0">
              <a:solidFill>
                <a:srgbClr val="002060"/>
              </a:solidFill>
              <a:latin typeface="Book Antiqua"/>
              <a:ea typeface="Book Antiqua"/>
              <a:cs typeface="Book Antiqua"/>
              <a:sym typeface="Book Antiqua"/>
            </a:endParaRPr>
          </a:p>
        </p:txBody>
      </p:sp>
      <p:sp>
        <p:nvSpPr>
          <p:cNvPr id="123" name="Shape 123"/>
          <p:cNvSpPr txBox="1"/>
          <p:nvPr/>
        </p:nvSpPr>
        <p:spPr>
          <a:xfrm>
            <a:off x="3352800" y="3276600"/>
            <a:ext cx="2325688"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rgbClr val="002060"/>
              </a:solidFill>
              <a:latin typeface="Book Antiqua"/>
              <a:ea typeface="Book Antiqua"/>
              <a:cs typeface="Book Antiqua"/>
              <a:sym typeface="Book Antiqua"/>
            </a:endParaRPr>
          </a:p>
        </p:txBody>
      </p:sp>
      <p:pic>
        <p:nvPicPr>
          <p:cNvPr id="124" name="Shape 124"/>
          <p:cNvPicPr preferRelativeResize="0"/>
          <p:nvPr/>
        </p:nvPicPr>
        <p:blipFill rotWithShape="1">
          <a:blip r:embed="rId3">
            <a:alphaModFix/>
          </a:blip>
          <a:srcRect/>
          <a:stretch/>
        </p:blipFill>
        <p:spPr>
          <a:xfrm>
            <a:off x="3968750" y="3208384"/>
            <a:ext cx="1206499" cy="119721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28650" y="704088"/>
            <a:ext cx="7886700" cy="986686"/>
          </a:xfrm>
          <a:prstGeom prst="rect">
            <a:avLst/>
          </a:prstGeom>
        </p:spPr>
        <p:txBody>
          <a:bodyPr lIns="91425" tIns="91425" rIns="91425" bIns="91425" anchor="ctr" anchorCtr="0">
            <a:noAutofit/>
          </a:bodyPr>
          <a:lstStyle/>
          <a:p>
            <a:pPr marL="0" marR="0" lvl="0" indent="-69850" algn="ctr" rtl="1">
              <a:lnSpc>
                <a:spcPct val="90000"/>
              </a:lnSpc>
              <a:spcBef>
                <a:spcPts val="0"/>
              </a:spcBef>
              <a:spcAft>
                <a:spcPts val="0"/>
              </a:spcAft>
              <a:buClr>
                <a:srgbClr val="000000"/>
              </a:buClr>
              <a:buSzPct val="33333"/>
              <a:buFont typeface="Arial"/>
              <a:buNone/>
            </a:pPr>
            <a:r>
              <a:rPr lang="ar-SA" dirty="0" smtClean="0"/>
              <a:t/>
            </a:r>
            <a:br>
              <a:rPr lang="ar-SA" dirty="0" smtClean="0"/>
            </a:br>
            <a:r>
              <a:rPr lang="ar-SA" b="1" dirty="0" smtClean="0"/>
              <a:t>مخطط </a:t>
            </a:r>
            <a:r>
              <a:rPr lang="en-US" b="1" dirty="0" err="1" smtClean="0"/>
              <a:t>DataCite</a:t>
            </a:r>
            <a:r>
              <a:rPr lang="en-US" b="1" dirty="0" smtClean="0"/>
              <a:t> </a:t>
            </a:r>
            <a:r>
              <a:rPr lang="ar-SA" b="1" dirty="0" smtClean="0"/>
              <a:t> للبيانات الوصفية</a:t>
            </a:r>
            <a:br>
              <a:rPr lang="ar-SA" b="1" dirty="0" smtClean="0"/>
            </a:br>
            <a:r>
              <a:rPr lang="ar-SA" dirty="0" smtClean="0"/>
              <a:t> </a:t>
            </a:r>
            <a:endParaRPr lang="sr-Latn-BA" dirty="0"/>
          </a:p>
        </p:txBody>
      </p:sp>
      <p:sp>
        <p:nvSpPr>
          <p:cNvPr id="194" name="Shape 194"/>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sz="1000">
                <a:solidFill>
                  <a:srgbClr val="002060"/>
                </a:solidFill>
              </a:rPr>
              <a:t>10</a:t>
            </a:fld>
            <a:endParaRPr lang="sr-Latn-BA" sz="1000">
              <a:solidFill>
                <a:srgbClr val="002060"/>
              </a:solidFill>
            </a:endParaRPr>
          </a:p>
        </p:txBody>
      </p:sp>
      <p:sp>
        <p:nvSpPr>
          <p:cNvPr id="195" name="Shape 195"/>
          <p:cNvSpPr txBox="1">
            <a:spLocks noGrp="1"/>
          </p:cNvSpPr>
          <p:nvPr>
            <p:ph type="body" idx="1"/>
          </p:nvPr>
        </p:nvSpPr>
        <p:spPr>
          <a:xfrm>
            <a:off x="628650" y="1825625"/>
            <a:ext cx="7886700" cy="4351200"/>
          </a:xfrm>
          <a:prstGeom prst="rect">
            <a:avLst/>
          </a:prstGeom>
        </p:spPr>
        <p:txBody>
          <a:bodyPr lIns="91425" tIns="91425" rIns="91425" bIns="91425" anchor="t" anchorCtr="0">
            <a:noAutofit/>
          </a:bodyPr>
          <a:lstStyle/>
          <a:p>
            <a:pPr lvl="0" algn="r" rtl="1">
              <a:spcBef>
                <a:spcPts val="0"/>
              </a:spcBef>
              <a:buNone/>
            </a:pPr>
            <a:r>
              <a:rPr lang="sr-Latn-BA" dirty="0"/>
              <a:t>The DataCite </a:t>
            </a:r>
            <a:r>
              <a:rPr lang="ar-SA" dirty="0" smtClean="0"/>
              <a:t>: هو عبارة عن قائمة من البيانات الوصفية الرئيسية التي يتم اختيارها لمعرف ثابت ودقيق عن بيانات البحوث. </a:t>
            </a:r>
            <a:endParaRPr lang="sr-Latn-BA" dirty="0"/>
          </a:p>
          <a:p>
            <a:pPr lvl="0" algn="r" rtl="1">
              <a:spcBef>
                <a:spcPts val="0"/>
              </a:spcBef>
              <a:buNone/>
            </a:pPr>
            <a:endParaRPr lang="ar-SA" dirty="0" smtClean="0"/>
          </a:p>
          <a:p>
            <a:pPr lvl="0" algn="r" rtl="1">
              <a:spcBef>
                <a:spcPts val="0"/>
              </a:spcBef>
              <a:buNone/>
            </a:pPr>
            <a:r>
              <a:rPr lang="ar-SA" dirty="0" smtClean="0"/>
              <a:t>ويكمن الهدف في مساعدة مجتمع الباحثين لتحديد وتعريف وتوثيق بيانات البحوث الى جانب </a:t>
            </a:r>
            <a:r>
              <a:rPr lang="en-US" dirty="0" smtClean="0"/>
              <a:t>DOI </a:t>
            </a:r>
            <a:r>
              <a:rPr lang="ar-SA" dirty="0"/>
              <a:t> </a:t>
            </a:r>
            <a:r>
              <a:rPr lang="ar-SA" dirty="0" smtClean="0"/>
              <a:t>وتعليمات </a:t>
            </a:r>
            <a:r>
              <a:rPr lang="ar-SA" dirty="0"/>
              <a:t>الاستخدام </a:t>
            </a:r>
            <a:r>
              <a:rPr lang="ar-SA" dirty="0" err="1"/>
              <a:t>الموصى</a:t>
            </a:r>
            <a:r>
              <a:rPr lang="ar-SA" dirty="0"/>
              <a:t> بها.</a:t>
            </a:r>
            <a:endParaRPr lang="sr-Latn-BA" dirty="0"/>
          </a:p>
          <a:p>
            <a:pPr lvl="0">
              <a:spcBef>
                <a:spcPts val="0"/>
              </a:spcBef>
              <a:buNone/>
            </a:pPr>
            <a:r>
              <a:rPr lang="sr-Latn-BA" dirty="0"/>
              <a:t>DataCite WG coordinates with community standards, such as ORCID, </a:t>
            </a:r>
            <a:endParaRPr lang="ar-SA" dirty="0" smtClean="0"/>
          </a:p>
          <a:p>
            <a:pPr algn="r" rtl="1">
              <a:spcBef>
                <a:spcPts val="0"/>
              </a:spcBef>
              <a:buNone/>
            </a:pPr>
            <a:r>
              <a:rPr lang="ar-SA" dirty="0" smtClean="0"/>
              <a:t>وتتفق مع المعايير المستخدمة مثل </a:t>
            </a:r>
            <a:r>
              <a:rPr lang="sr-Latn-BA" dirty="0"/>
              <a:t>ORCID, </a:t>
            </a:r>
            <a:endParaRPr lang="ar-SA" dirty="0"/>
          </a:p>
          <a:p>
            <a:pPr lvl="0">
              <a:spcBef>
                <a:spcPts val="0"/>
              </a:spcBef>
              <a:buNone/>
            </a:pPr>
            <a:endParaRPr lang="ar-SA" dirty="0" smtClean="0"/>
          </a:p>
          <a:p>
            <a:pPr lvl="0">
              <a:spcBef>
                <a:spcPts val="0"/>
              </a:spcBef>
              <a:buNone/>
            </a:pPr>
            <a:r>
              <a:rPr lang="sr-Latn-BA" dirty="0" smtClean="0"/>
              <a:t>Open </a:t>
            </a:r>
            <a:r>
              <a:rPr lang="sr-Latn-BA" dirty="0"/>
              <a:t>Funder Registry, IDF and DCMI.</a:t>
            </a:r>
          </a:p>
          <a:p>
            <a:pPr lvl="0">
              <a:spcBef>
                <a:spcPts val="0"/>
              </a:spcBef>
              <a:buNone/>
            </a:pPr>
            <a:r>
              <a:rPr lang="sr-Latn-BA" dirty="0"/>
              <a:t>https://player.vimeo.com/video/172929697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28650" y="504650"/>
            <a:ext cx="7886700" cy="1186200"/>
          </a:xfrm>
          <a:prstGeom prst="rect">
            <a:avLst/>
          </a:prstGeom>
        </p:spPr>
        <p:txBody>
          <a:bodyPr lIns="91425" tIns="91425" rIns="91425" bIns="91425" anchor="ctr" anchorCtr="0">
            <a:noAutofit/>
          </a:bodyPr>
          <a:lstStyle/>
          <a:p>
            <a:pPr lvl="0">
              <a:spcBef>
                <a:spcPts val="0"/>
              </a:spcBef>
              <a:buNone/>
            </a:pPr>
            <a:r>
              <a:rPr lang="sr-Latn-BA"/>
              <a:t>DataCite in a nutshell: mandatory</a:t>
            </a:r>
          </a:p>
        </p:txBody>
      </p:sp>
      <p:sp>
        <p:nvSpPr>
          <p:cNvPr id="202" name="Shape 202"/>
          <p:cNvSpPr txBox="1">
            <a:spLocks noGrp="1"/>
          </p:cNvSpPr>
          <p:nvPr>
            <p:ph type="body" idx="1"/>
          </p:nvPr>
        </p:nvSpPr>
        <p:spPr>
          <a:xfrm>
            <a:off x="628650" y="1825625"/>
            <a:ext cx="7886700" cy="4351200"/>
          </a:xfrm>
          <a:prstGeom prst="rect">
            <a:avLst/>
          </a:prstGeom>
        </p:spPr>
        <p:txBody>
          <a:bodyPr lIns="91425" tIns="91425" rIns="91425" bIns="91425" anchor="t" anchorCtr="0">
            <a:noAutofit/>
          </a:bodyPr>
          <a:lstStyle/>
          <a:p>
            <a:pPr lvl="0">
              <a:spcBef>
                <a:spcPts val="0"/>
              </a:spcBef>
              <a:buNone/>
            </a:pPr>
            <a:r>
              <a:rPr lang="sr-Latn-BA"/>
              <a:t>Mandatory</a:t>
            </a:r>
          </a:p>
        </p:txBody>
      </p:sp>
      <p:sp>
        <p:nvSpPr>
          <p:cNvPr id="203" name="Shape 203"/>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11</a:t>
            </a:fld>
            <a:endParaRPr lang="sr-Latn-BA"/>
          </a:p>
        </p:txBody>
      </p:sp>
      <p:pic>
        <p:nvPicPr>
          <p:cNvPr id="204" name="Shape 204" descr="Schermata 2017-09-03 alle 14.18.51.png"/>
          <p:cNvPicPr preferRelativeResize="0"/>
          <p:nvPr/>
        </p:nvPicPr>
        <p:blipFill>
          <a:blip r:embed="rId3">
            <a:alphaModFix/>
          </a:blip>
          <a:stretch>
            <a:fillRect/>
          </a:stretch>
        </p:blipFill>
        <p:spPr>
          <a:xfrm>
            <a:off x="569350" y="2537750"/>
            <a:ext cx="7945999" cy="331094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628650" y="634050"/>
            <a:ext cx="7886700" cy="1056900"/>
          </a:xfrm>
          <a:prstGeom prst="rect">
            <a:avLst/>
          </a:prstGeom>
        </p:spPr>
        <p:txBody>
          <a:bodyPr lIns="91425" tIns="91425" rIns="91425" bIns="91425" anchor="ctr" anchorCtr="0">
            <a:noAutofit/>
          </a:bodyPr>
          <a:lstStyle/>
          <a:p>
            <a:pPr lvl="0" algn="ctr" rtl="1">
              <a:spcBef>
                <a:spcPts val="0"/>
              </a:spcBef>
              <a:buNone/>
            </a:pPr>
            <a:r>
              <a:rPr lang="ar-SA" dirty="0" smtClean="0"/>
              <a:t>               </a:t>
            </a:r>
            <a:r>
              <a:rPr lang="en-US" dirty="0" err="1" smtClean="0"/>
              <a:t>DataCite</a:t>
            </a:r>
            <a:r>
              <a:rPr lang="ar-SA" dirty="0" smtClean="0"/>
              <a:t> باختصار: ما نوصي به </a:t>
            </a:r>
            <a:br>
              <a:rPr lang="ar-SA" dirty="0" smtClean="0"/>
            </a:br>
            <a:r>
              <a:rPr lang="ar-SA" dirty="0" smtClean="0"/>
              <a:t>وهو اختياري </a:t>
            </a:r>
            <a:endParaRPr lang="sr-Latn-BA" dirty="0"/>
          </a:p>
        </p:txBody>
      </p:sp>
      <p:sp>
        <p:nvSpPr>
          <p:cNvPr id="211" name="Shape 211"/>
          <p:cNvSpPr txBox="1">
            <a:spLocks noGrp="1"/>
          </p:cNvSpPr>
          <p:nvPr>
            <p:ph type="body" idx="1"/>
          </p:nvPr>
        </p:nvSpPr>
        <p:spPr>
          <a:xfrm>
            <a:off x="628650" y="1825625"/>
            <a:ext cx="7886700" cy="43512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12</a:t>
            </a:fld>
            <a:endParaRPr lang="sr-Latn-BA"/>
          </a:p>
        </p:txBody>
      </p:sp>
      <p:pic>
        <p:nvPicPr>
          <p:cNvPr id="213" name="Shape 213" descr="Schermata 2017-09-03 alle 13.05.29.png"/>
          <p:cNvPicPr preferRelativeResize="0"/>
          <p:nvPr/>
        </p:nvPicPr>
        <p:blipFill>
          <a:blip r:embed="rId3">
            <a:alphaModFix/>
          </a:blip>
          <a:stretch>
            <a:fillRect/>
          </a:stretch>
        </p:blipFill>
        <p:spPr>
          <a:xfrm>
            <a:off x="388200" y="1825625"/>
            <a:ext cx="8216649" cy="4470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lgn="ctr">
              <a:spcBef>
                <a:spcPts val="0"/>
              </a:spcBef>
              <a:buNone/>
            </a:pPr>
            <a:r>
              <a:rPr lang="sr-Latn-BA" dirty="0"/>
              <a:t>Descriptive </a:t>
            </a:r>
            <a:r>
              <a:rPr lang="sr-Latn-BA" dirty="0" smtClean="0"/>
              <a:t>metadata</a:t>
            </a:r>
            <a:r>
              <a:rPr lang="ar-SA" dirty="0" smtClean="0"/>
              <a:t>الميتاداتا الوصفية :</a:t>
            </a:r>
            <a:endParaRPr lang="sr-Latn-BA" dirty="0"/>
          </a:p>
        </p:txBody>
      </p:sp>
      <p:sp>
        <p:nvSpPr>
          <p:cNvPr id="220" name="Shape 220"/>
          <p:cNvSpPr txBox="1">
            <a:spLocks noGrp="1"/>
          </p:cNvSpPr>
          <p:nvPr>
            <p:ph type="body" idx="1"/>
          </p:nvPr>
        </p:nvSpPr>
        <p:spPr>
          <a:xfrm>
            <a:off x="628650" y="1825625"/>
            <a:ext cx="7886700" cy="4351200"/>
          </a:xfrm>
          <a:prstGeom prst="rect">
            <a:avLst/>
          </a:prstGeom>
        </p:spPr>
        <p:txBody>
          <a:bodyPr lIns="91425" tIns="91425" rIns="91425" bIns="91425" anchor="t" anchorCtr="0">
            <a:noAutofit/>
          </a:bodyPr>
          <a:lstStyle/>
          <a:p>
            <a:pPr marL="457200" lvl="0" indent="-228600" algn="r" rtl="1">
              <a:spcBef>
                <a:spcPts val="0"/>
              </a:spcBef>
            </a:pPr>
            <a:r>
              <a:rPr lang="ar-SA" sz="3200" dirty="0" smtClean="0"/>
              <a:t>توفر الميتاداتا الوصفية معلومات عن محتوى المصدر</a:t>
            </a:r>
            <a:endParaRPr lang="sr-Latn-BA" sz="3200" dirty="0"/>
          </a:p>
          <a:p>
            <a:pPr marL="457200" lvl="0" indent="-228600" algn="r" rtl="1">
              <a:spcBef>
                <a:spcPts val="0"/>
              </a:spcBef>
            </a:pPr>
            <a:r>
              <a:rPr lang="ar-SA" sz="3200" dirty="0" smtClean="0"/>
              <a:t>تستخدم لتعريف واسترجاع الكائنات الرقمية </a:t>
            </a:r>
            <a:endParaRPr lang="sr-Latn-BA" sz="3200" dirty="0"/>
          </a:p>
          <a:p>
            <a:pPr marL="228600" lvl="0" indent="0" algn="r" rtl="1">
              <a:spcBef>
                <a:spcPts val="0"/>
              </a:spcBef>
              <a:buNone/>
            </a:pPr>
            <a:r>
              <a:rPr lang="ar-SA" sz="3200" dirty="0" smtClean="0"/>
              <a:t>تتكون </a:t>
            </a:r>
            <a:r>
              <a:rPr lang="ar-SA" sz="3200" dirty="0"/>
              <a:t>من أوصاف </a:t>
            </a:r>
            <a:r>
              <a:rPr lang="ar-SA" sz="3200" dirty="0" smtClean="0"/>
              <a:t>المصادر </a:t>
            </a:r>
            <a:r>
              <a:rPr lang="ar-SA" sz="3200" dirty="0"/>
              <a:t>، أو </a:t>
            </a:r>
            <a:r>
              <a:rPr lang="ar-SA" sz="3200" dirty="0" smtClean="0"/>
              <a:t>الموجودة على </a:t>
            </a:r>
            <a:r>
              <a:rPr lang="ar-SA" sz="3200" dirty="0"/>
              <a:t>شكل </a:t>
            </a:r>
            <a:r>
              <a:rPr lang="ar-SA" sz="3200" dirty="0" smtClean="0"/>
              <a:t>رقمي</a:t>
            </a:r>
            <a:endParaRPr lang="sr-Latn-BA" sz="3200" dirty="0"/>
          </a:p>
          <a:p>
            <a:pPr marL="457200" lvl="0" indent="-228600" algn="r" rtl="1">
              <a:spcBef>
                <a:spcPts val="0"/>
              </a:spcBef>
            </a:pPr>
            <a:r>
              <a:rPr lang="ar-SA" sz="3200" dirty="0" smtClean="0"/>
              <a:t>يمكن </a:t>
            </a:r>
            <a:r>
              <a:rPr lang="ar-SA" sz="3200" dirty="0"/>
              <a:t>أن </a:t>
            </a:r>
            <a:r>
              <a:rPr lang="ar-SA" sz="3200" dirty="0" smtClean="0"/>
              <a:t>تأخذ  مكانا </a:t>
            </a:r>
            <a:r>
              <a:rPr lang="ar-SA" sz="3200" dirty="0"/>
              <a:t>في قواعد بيانات استرجاع المعلومات خارج الأرشيف الرقمي ، أو أن يكونوا مضمنين في </a:t>
            </a:r>
            <a:r>
              <a:rPr lang="ar-SA" sz="3200" dirty="0" smtClean="0"/>
              <a:t>المصادر </a:t>
            </a:r>
            <a:r>
              <a:rPr lang="ar-SA" sz="3200" dirty="0"/>
              <a:t>أو حتى </a:t>
            </a:r>
            <a:r>
              <a:rPr lang="ar-SA" sz="3200" dirty="0" smtClean="0"/>
              <a:t>موجودة </a:t>
            </a:r>
            <a:r>
              <a:rPr lang="ar-SA" sz="3200" dirty="0"/>
              <a:t>في بيانات وصفية أخرى.</a:t>
            </a:r>
            <a:endParaRPr lang="sr-Latn-BA" sz="3200" dirty="0"/>
          </a:p>
          <a:p>
            <a:pPr lvl="0" algn="r" rtl="1">
              <a:spcBef>
                <a:spcPts val="0"/>
              </a:spcBef>
              <a:buNone/>
            </a:pPr>
            <a:endParaRPr sz="3200" dirty="0"/>
          </a:p>
        </p:txBody>
      </p:sp>
      <p:sp>
        <p:nvSpPr>
          <p:cNvPr id="221" name="Shape 221"/>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sz="1000">
                <a:solidFill>
                  <a:srgbClr val="002060"/>
                </a:solidFill>
              </a:rPr>
              <a:t>13</a:t>
            </a:fld>
            <a:endParaRPr lang="sr-Latn-BA" sz="100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spcBef>
                <a:spcPts val="0"/>
              </a:spcBef>
              <a:buNone/>
            </a:pPr>
            <a:r>
              <a:rPr lang="sr-Latn-BA" dirty="0"/>
              <a:t>Administrative </a:t>
            </a:r>
            <a:r>
              <a:rPr lang="sr-Latn-BA" dirty="0" smtClean="0"/>
              <a:t>metadata</a:t>
            </a:r>
            <a:r>
              <a:rPr lang="ar-SA" dirty="0" smtClean="0"/>
              <a:t>الميتاداتا الإدارية </a:t>
            </a:r>
            <a:endParaRPr lang="sr-Latn-BA" dirty="0"/>
          </a:p>
        </p:txBody>
      </p:sp>
      <p:sp>
        <p:nvSpPr>
          <p:cNvPr id="228" name="Shape 228"/>
          <p:cNvSpPr txBox="1">
            <a:spLocks noGrp="1"/>
          </p:cNvSpPr>
          <p:nvPr>
            <p:ph type="body" idx="1"/>
          </p:nvPr>
        </p:nvSpPr>
        <p:spPr>
          <a:xfrm>
            <a:off x="628650" y="1825625"/>
            <a:ext cx="7886700" cy="4351200"/>
          </a:xfrm>
          <a:prstGeom prst="rect">
            <a:avLst/>
          </a:prstGeom>
        </p:spPr>
        <p:txBody>
          <a:bodyPr lIns="91425" tIns="91425" rIns="91425" bIns="91425" anchor="t" anchorCtr="0">
            <a:noAutofit/>
          </a:bodyPr>
          <a:lstStyle/>
          <a:p>
            <a:pPr lvl="0">
              <a:spcBef>
                <a:spcPts val="0"/>
              </a:spcBef>
              <a:buNone/>
            </a:pPr>
            <a:r>
              <a:rPr lang="sr-Latn-BA" sz="1600" dirty="0"/>
              <a:t>Metadata used for the management of digital resources (how to create, enter, store, access and maintain resources</a:t>
            </a:r>
            <a:r>
              <a:rPr lang="sr-Latn-BA" sz="1600" dirty="0" smtClean="0"/>
              <a:t>)</a:t>
            </a:r>
            <a:r>
              <a:rPr lang="ar-SA" sz="1600" dirty="0" smtClean="0"/>
              <a:t> وهي البيانات الوصفية التي تستخدم لإدارة الموارد الرقمية (كيفية انشاء وإدخال وتخزين والوصول الى وحفط الموارد) </a:t>
            </a:r>
            <a:endParaRPr lang="sr-Latn-BA" sz="1600" dirty="0"/>
          </a:p>
          <a:p>
            <a:pPr lvl="0">
              <a:spcBef>
                <a:spcPts val="0"/>
              </a:spcBef>
              <a:buNone/>
            </a:pPr>
            <a:r>
              <a:rPr lang="sr-Latn-BA" sz="1600" dirty="0"/>
              <a:t>They are crucial for </a:t>
            </a:r>
            <a:r>
              <a:rPr lang="sr-Latn-BA" sz="1600" dirty="0" smtClean="0"/>
              <a:t>:</a:t>
            </a:r>
            <a:r>
              <a:rPr lang="ar-SA" sz="1600" dirty="0" smtClean="0"/>
              <a:t> وهي مهمة لعدة أسباب </a:t>
            </a:r>
            <a:endParaRPr lang="sr-Latn-BA" sz="1600" dirty="0"/>
          </a:p>
          <a:p>
            <a:pPr marL="457200" lvl="0" indent="-228600">
              <a:spcBef>
                <a:spcPts val="0"/>
              </a:spcBef>
            </a:pPr>
            <a:r>
              <a:rPr lang="sr-Latn-BA" sz="1600" dirty="0"/>
              <a:t>long-term accessibility of the digital documentary </a:t>
            </a:r>
            <a:r>
              <a:rPr lang="sr-Latn-BA" sz="1600" dirty="0" smtClean="0"/>
              <a:t>memory</a:t>
            </a:r>
            <a:endParaRPr lang="ar-SA" sz="1600" dirty="0" smtClean="0"/>
          </a:p>
          <a:p>
            <a:pPr marL="457200" lvl="0" indent="-228600">
              <a:spcBef>
                <a:spcPts val="0"/>
              </a:spcBef>
            </a:pPr>
            <a:r>
              <a:rPr lang="ar-SA" sz="1600" dirty="0" smtClean="0"/>
              <a:t>وصول طويل الأمد الى ذاكرة البرامج الوثائقية الرقمية </a:t>
            </a:r>
          </a:p>
          <a:p>
            <a:pPr marL="457200" lvl="0" indent="-228600">
              <a:spcBef>
                <a:spcPts val="0"/>
              </a:spcBef>
            </a:pPr>
            <a:endParaRPr lang="sr-Latn-BA" sz="1600" dirty="0"/>
          </a:p>
          <a:p>
            <a:pPr marL="457200" lvl="0" indent="-228600" rtl="0">
              <a:spcBef>
                <a:spcPts val="0"/>
              </a:spcBef>
            </a:pPr>
            <a:r>
              <a:rPr lang="sr-Latn-BA" sz="1600" dirty="0"/>
              <a:t>information about rights and permissions (copyright status, use restrictions, and </a:t>
            </a:r>
            <a:endParaRPr lang="ar-SA" sz="1600" dirty="0" smtClean="0"/>
          </a:p>
          <a:p>
            <a:pPr marL="457200" lvl="0" indent="-228600" rtl="0">
              <a:spcBef>
                <a:spcPts val="0"/>
              </a:spcBef>
            </a:pPr>
            <a:r>
              <a:rPr lang="sr-Latn-BA" sz="1600" dirty="0" smtClean="0"/>
              <a:t>information </a:t>
            </a:r>
            <a:r>
              <a:rPr lang="sr-Latn-BA" sz="1600" dirty="0"/>
              <a:t>about licensing agreements</a:t>
            </a:r>
            <a:r>
              <a:rPr lang="sr-Latn-BA" sz="1600" dirty="0" smtClean="0"/>
              <a:t>)</a:t>
            </a:r>
            <a:endParaRPr lang="ar-SA" sz="1600" dirty="0" smtClean="0"/>
          </a:p>
          <a:p>
            <a:pPr marL="457200" lvl="0" indent="-228600" algn="r" rtl="1">
              <a:spcBef>
                <a:spcPts val="0"/>
              </a:spcBef>
            </a:pPr>
            <a:r>
              <a:rPr lang="ar-SA" sz="1600" dirty="0" smtClean="0"/>
              <a:t>معلومات عن </a:t>
            </a:r>
            <a:r>
              <a:rPr lang="ar-SA" sz="1600" dirty="0"/>
              <a:t>الحقوق والاذونات(حالة حقوق النشر ، قيود الاستخدام ، </a:t>
            </a:r>
            <a:r>
              <a:rPr lang="ar-SA" sz="1600" dirty="0" smtClean="0"/>
              <a:t>ومعلومات </a:t>
            </a:r>
            <a:r>
              <a:rPr lang="ar-SA" sz="1600" dirty="0"/>
              <a:t>حول اتفاقيات الترخيص </a:t>
            </a:r>
            <a:r>
              <a:rPr lang="ar-SA" sz="1600" dirty="0" smtClean="0"/>
              <a:t>)</a:t>
            </a:r>
            <a:endParaRPr lang="ar-SA" sz="1600" dirty="0"/>
          </a:p>
          <a:p>
            <a:pPr marL="228600" lvl="0" indent="0" rtl="0">
              <a:spcBef>
                <a:spcPts val="0"/>
              </a:spcBef>
              <a:buNone/>
            </a:pPr>
            <a:endParaRPr lang="sr-Latn-BA" sz="1600" dirty="0"/>
          </a:p>
          <a:p>
            <a:pPr marL="0" lvl="0" indent="0" rtl="0">
              <a:spcBef>
                <a:spcPts val="0"/>
              </a:spcBef>
              <a:buNone/>
            </a:pPr>
            <a:r>
              <a:rPr lang="sr-Latn-BA" sz="1600" dirty="0"/>
              <a:t>They may include</a:t>
            </a:r>
            <a:r>
              <a:rPr lang="sr-Latn-BA" sz="1600" dirty="0" smtClean="0"/>
              <a:t>:</a:t>
            </a:r>
            <a:r>
              <a:rPr lang="ar-SA" sz="1600" dirty="0" smtClean="0"/>
              <a:t> وتكون متضمنة </a:t>
            </a:r>
            <a:endParaRPr lang="sr-Latn-BA" sz="1600" dirty="0"/>
          </a:p>
          <a:p>
            <a:pPr marL="457200" lvl="0" indent="-228600" rtl="0">
              <a:spcBef>
                <a:spcPts val="0"/>
              </a:spcBef>
            </a:pPr>
            <a:r>
              <a:rPr lang="sr-Latn-BA" sz="1600" dirty="0"/>
              <a:t>Technical metadata, describing the technical features of the digital resources (text, images, audios, video, 3d, virtual reality, vector graphics</a:t>
            </a:r>
            <a:r>
              <a:rPr lang="sr-Latn-BA" sz="1600" dirty="0" smtClean="0"/>
              <a:t>)</a:t>
            </a:r>
            <a:endParaRPr lang="ar-SA" sz="1600" dirty="0" smtClean="0"/>
          </a:p>
          <a:p>
            <a:pPr marL="0" lvl="0" indent="0" algn="r" rtl="1">
              <a:spcBef>
                <a:spcPts val="0"/>
              </a:spcBef>
              <a:buNone/>
            </a:pPr>
            <a:r>
              <a:rPr lang="ar-SA" sz="1600" dirty="0" smtClean="0"/>
              <a:t>الميتاداتا التقنية، وصف الخصائص </a:t>
            </a:r>
            <a:r>
              <a:rPr lang="ar-SA" sz="1600" dirty="0"/>
              <a:t>التقنية للموارد الرقمية(النصوص والصور والتسجيلات الصوتية والفيديو ، 3</a:t>
            </a:r>
            <a:r>
              <a:rPr lang="en-US" sz="1600" dirty="0"/>
              <a:t>D ، </a:t>
            </a:r>
            <a:r>
              <a:rPr lang="ar-SA" sz="1600" dirty="0"/>
              <a:t>الواقع الافتراضي ، الرسومات </a:t>
            </a:r>
            <a:r>
              <a:rPr lang="ar-SA" sz="1600" dirty="0" err="1" smtClean="0"/>
              <a:t>المتجهية</a:t>
            </a:r>
            <a:r>
              <a:rPr lang="ar-SA" sz="1600" dirty="0" smtClean="0"/>
              <a:t>/الحسابية)</a:t>
            </a:r>
            <a:endParaRPr dirty="0"/>
          </a:p>
        </p:txBody>
      </p:sp>
      <p:sp>
        <p:nvSpPr>
          <p:cNvPr id="229" name="Shape 229"/>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14</a:t>
            </a:fld>
            <a:endParaRPr lang="sr-Latn-B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28650" y="841248"/>
            <a:ext cx="7886700" cy="1088136"/>
          </a:xfrm>
          <a:prstGeom prst="rect">
            <a:avLst/>
          </a:prstGeom>
        </p:spPr>
        <p:txBody>
          <a:bodyPr lIns="91425" tIns="91425" rIns="91425" bIns="91425" anchor="ctr" anchorCtr="0">
            <a:noAutofit/>
          </a:bodyPr>
          <a:lstStyle/>
          <a:p>
            <a:pPr lvl="0" algn="ctr"/>
            <a:r>
              <a:rPr lang="ar-SA" dirty="0" smtClean="0"/>
              <a:t>حفظ البيانات الوصفية </a:t>
            </a:r>
            <a:br>
              <a:rPr lang="ar-SA" dirty="0" smtClean="0"/>
            </a:br>
            <a:r>
              <a:rPr lang="sr-Latn-BA" dirty="0"/>
              <a:t>Preservation metadata Premis</a:t>
            </a:r>
          </a:p>
        </p:txBody>
      </p:sp>
      <p:sp>
        <p:nvSpPr>
          <p:cNvPr id="237" name="Shape 237"/>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15</a:t>
            </a:fld>
            <a:endParaRPr lang="sr-Latn-BA"/>
          </a:p>
        </p:txBody>
      </p:sp>
      <p:sp>
        <p:nvSpPr>
          <p:cNvPr id="236" name="Shape 236"/>
          <p:cNvSpPr txBox="1">
            <a:spLocks noGrp="1"/>
          </p:cNvSpPr>
          <p:nvPr>
            <p:ph type="body" idx="1"/>
          </p:nvPr>
        </p:nvSpPr>
        <p:spPr>
          <a:xfrm>
            <a:off x="628650" y="2112263"/>
            <a:ext cx="7886700" cy="4064561"/>
          </a:xfrm>
          <a:prstGeom prst="rect">
            <a:avLst/>
          </a:prstGeom>
        </p:spPr>
        <p:txBody>
          <a:bodyPr lIns="91425" tIns="91425" rIns="91425" bIns="91425" anchor="t" anchorCtr="0">
            <a:noAutofit/>
          </a:bodyPr>
          <a:lstStyle/>
          <a:p>
            <a:pPr lvl="0" algn="r">
              <a:spcBef>
                <a:spcPts val="0"/>
              </a:spcBef>
              <a:buNone/>
            </a:pPr>
            <a:r>
              <a:rPr lang="ar-SA" sz="3200" dirty="0" smtClean="0"/>
              <a:t>البيانات الوصفية المستخدمة لحفظ المصادر الرقمية </a:t>
            </a:r>
            <a:endParaRPr lang="sr-Latn-BA" sz="3200" dirty="0"/>
          </a:p>
          <a:p>
            <a:pPr lvl="0" algn="r">
              <a:spcBef>
                <a:spcPts val="0"/>
              </a:spcBef>
              <a:buNone/>
            </a:pPr>
            <a:r>
              <a:rPr lang="sr-Latn-BA" sz="3200" dirty="0" smtClean="0"/>
              <a:t>:</a:t>
            </a:r>
            <a:r>
              <a:rPr lang="ar-SA" sz="3200" dirty="0" smtClean="0"/>
              <a:t> والتي تتضمن</a:t>
            </a:r>
            <a:endParaRPr lang="sr-Latn-BA" sz="3200" dirty="0"/>
          </a:p>
          <a:p>
            <a:pPr marL="685800" lvl="0" indent="-457200" algn="r" rtl="1">
              <a:spcBef>
                <a:spcPts val="0"/>
              </a:spcBef>
              <a:buFont typeface="Wingdings" panose="05000000000000000000" pitchFamily="2" charset="2"/>
              <a:buChar char="§"/>
            </a:pPr>
            <a:r>
              <a:rPr lang="ar-SA" sz="3200" dirty="0" smtClean="0"/>
              <a:t>بيانات وصفية عن المصدر، والتي تصف الكائن المشتق من المصدر الرقمي </a:t>
            </a:r>
            <a:endParaRPr lang="sr-Latn-BA" sz="3200" dirty="0"/>
          </a:p>
          <a:p>
            <a:pPr lvl="0" indent="285750" algn="r" rtl="1">
              <a:spcBef>
                <a:spcPts val="0"/>
              </a:spcBef>
              <a:buFont typeface="Wingdings" panose="05000000000000000000" pitchFamily="2" charset="2"/>
              <a:buChar char="§"/>
            </a:pPr>
            <a:r>
              <a:rPr lang="ar-SA" sz="3200" dirty="0" smtClean="0"/>
              <a:t> بيانات الوصفية عن الفترة الزمنية التي تصف العمليات التي نفذت على كائن رقمي </a:t>
            </a:r>
          </a:p>
          <a:p>
            <a:pPr lvl="0" algn="r">
              <a:spcBef>
                <a:spcPts val="0"/>
              </a:spcBef>
              <a:buNone/>
            </a:pPr>
            <a:r>
              <a:rPr lang="ar-SA" sz="3200" dirty="0" smtClean="0"/>
              <a:t> </a:t>
            </a:r>
            <a:endParaRP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729234" y="1033272"/>
            <a:ext cx="7886700" cy="429768"/>
          </a:xfrm>
          <a:prstGeom prst="rect">
            <a:avLst/>
          </a:prstGeom>
        </p:spPr>
        <p:txBody>
          <a:bodyPr lIns="91425" tIns="91425" rIns="91425" bIns="91425" anchor="ctr" anchorCtr="0">
            <a:noAutofit/>
          </a:bodyPr>
          <a:lstStyle/>
          <a:p>
            <a:pPr lvl="0" algn="ctr"/>
            <a:r>
              <a:rPr lang="ar-SA" dirty="0" smtClean="0"/>
              <a:t>بيانات وصفية محددة التخصص</a:t>
            </a:r>
            <a:br>
              <a:rPr lang="ar-SA" dirty="0" smtClean="0"/>
            </a:br>
            <a:r>
              <a:rPr lang="ar-SA" dirty="0" smtClean="0"/>
              <a:t> </a:t>
            </a:r>
            <a:r>
              <a:rPr lang="sr-Latn-BA" sz="2800" dirty="0"/>
              <a:t>Discipline specific metadata</a:t>
            </a:r>
          </a:p>
        </p:txBody>
      </p:sp>
      <p:sp>
        <p:nvSpPr>
          <p:cNvPr id="244" name="Shape 244"/>
          <p:cNvSpPr txBox="1">
            <a:spLocks noGrp="1"/>
          </p:cNvSpPr>
          <p:nvPr>
            <p:ph type="body" idx="1"/>
          </p:nvPr>
        </p:nvSpPr>
        <p:spPr>
          <a:xfrm>
            <a:off x="555498" y="2387612"/>
            <a:ext cx="7886700" cy="4351200"/>
          </a:xfrm>
          <a:prstGeom prst="rect">
            <a:avLst/>
          </a:prstGeom>
        </p:spPr>
        <p:txBody>
          <a:bodyPr lIns="91425" tIns="91425" rIns="91425" bIns="91425" anchor="t" anchorCtr="0">
            <a:noAutofit/>
          </a:bodyPr>
          <a:lstStyle/>
          <a:p>
            <a:pPr lvl="0" algn="r" rtl="1">
              <a:spcBef>
                <a:spcPts val="0"/>
              </a:spcBef>
              <a:buNone/>
            </a:pPr>
            <a:r>
              <a:rPr lang="ar-SA" sz="3600" dirty="0" smtClean="0"/>
              <a:t>وهي تستخدم لتسهيل إعادة الاستخدام. </a:t>
            </a:r>
          </a:p>
          <a:p>
            <a:pPr lvl="0">
              <a:spcBef>
                <a:spcPts val="0"/>
              </a:spcBef>
              <a:buNone/>
            </a:pPr>
            <a:endParaRPr lang="sr-Latn-BA" dirty="0"/>
          </a:p>
        </p:txBody>
      </p:sp>
      <p:sp>
        <p:nvSpPr>
          <p:cNvPr id="245" name="Shape 245"/>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16</a:t>
            </a:fld>
            <a:endParaRPr lang="sr-Latn-B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6457950" y="6356351"/>
            <a:ext cx="2057400"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17</a:t>
            </a:fld>
            <a:endParaRPr lang="sr-Latn-BA"/>
          </a:p>
        </p:txBody>
      </p:sp>
      <p:sp>
        <p:nvSpPr>
          <p:cNvPr id="252" name="Shape 252"/>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spcBef>
                <a:spcPts val="0"/>
              </a:spcBef>
              <a:buNone/>
            </a:pPr>
            <a:r>
              <a:rPr lang="sr-Latn-BA"/>
              <a:t>Metadata Schemas in IR</a:t>
            </a:r>
          </a:p>
        </p:txBody>
      </p:sp>
      <p:pic>
        <p:nvPicPr>
          <p:cNvPr id="253" name="Shape 253" descr="Schermata 2017-09-03 alle 15.31.45.png"/>
          <p:cNvPicPr preferRelativeResize="0"/>
          <p:nvPr/>
        </p:nvPicPr>
        <p:blipFill>
          <a:blip r:embed="rId3">
            <a:alphaModFix/>
          </a:blip>
          <a:stretch>
            <a:fillRect/>
          </a:stretch>
        </p:blipFill>
        <p:spPr>
          <a:xfrm>
            <a:off x="724625" y="1371600"/>
            <a:ext cx="7634375" cy="5334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537210" y="685165"/>
            <a:ext cx="7886700" cy="1325700"/>
          </a:xfrm>
          <a:prstGeom prst="rect">
            <a:avLst/>
          </a:prstGeom>
        </p:spPr>
        <p:txBody>
          <a:bodyPr lIns="91425" tIns="91425" rIns="91425" bIns="91425" anchor="ctr" anchorCtr="0">
            <a:noAutofit/>
          </a:bodyPr>
          <a:lstStyle/>
          <a:p>
            <a:pPr lvl="0" algn="ctr"/>
            <a:r>
              <a:rPr lang="ar-SA" dirty="0" smtClean="0"/>
              <a:t>معّرف ثابت </a:t>
            </a:r>
            <a:br>
              <a:rPr lang="ar-SA" dirty="0" smtClean="0"/>
            </a:br>
            <a:r>
              <a:rPr lang="sr-Latn-BA" dirty="0"/>
              <a:t>Persistent Identifier</a:t>
            </a:r>
          </a:p>
        </p:txBody>
      </p:sp>
      <p:sp>
        <p:nvSpPr>
          <p:cNvPr id="260" name="Shape 260"/>
          <p:cNvSpPr txBox="1">
            <a:spLocks noGrp="1"/>
          </p:cNvSpPr>
          <p:nvPr>
            <p:ph type="body" idx="1"/>
          </p:nvPr>
        </p:nvSpPr>
        <p:spPr>
          <a:xfrm>
            <a:off x="628650" y="2010865"/>
            <a:ext cx="7886700" cy="4046273"/>
          </a:xfrm>
          <a:prstGeom prst="rect">
            <a:avLst/>
          </a:prstGeom>
        </p:spPr>
        <p:txBody>
          <a:bodyPr lIns="91425" tIns="91425" rIns="91425" bIns="91425" anchor="t" anchorCtr="0">
            <a:noAutofit/>
          </a:bodyPr>
          <a:lstStyle/>
          <a:p>
            <a:pPr lvl="0" algn="r" rtl="1">
              <a:spcBef>
                <a:spcPts val="0"/>
              </a:spcBef>
              <a:buFont typeface="Wingdings" panose="05000000000000000000" pitchFamily="2" charset="2"/>
              <a:buChar char="§"/>
            </a:pPr>
            <a:r>
              <a:rPr lang="ar-SA" dirty="0" smtClean="0"/>
              <a:t>   </a:t>
            </a:r>
            <a:r>
              <a:rPr lang="ar-SA" sz="2800" dirty="0" smtClean="0"/>
              <a:t>هو رمز أبجدي </a:t>
            </a:r>
            <a:r>
              <a:rPr lang="ar-SA" sz="2800" dirty="0"/>
              <a:t>رقمي </a:t>
            </a:r>
            <a:r>
              <a:rPr lang="ar-SA" sz="2800" dirty="0" smtClean="0"/>
              <a:t>فريد متوافق </a:t>
            </a:r>
            <a:r>
              <a:rPr lang="ar-SA" sz="2800" dirty="0"/>
              <a:t>مع الويب يشير إلى </a:t>
            </a:r>
            <a:r>
              <a:rPr lang="ar-SA" sz="2800" dirty="0" smtClean="0"/>
              <a:t>مصدر </a:t>
            </a:r>
            <a:r>
              <a:rPr lang="ar-SA" sz="2800" dirty="0"/>
              <a:t>يتم الحفاظ عليه لفترة </a:t>
            </a:r>
            <a:r>
              <a:rPr lang="ar-SA" sz="2800" dirty="0" smtClean="0"/>
              <a:t>طويلة.</a:t>
            </a:r>
            <a:endParaRPr lang="sr-Latn-BA" sz="2800" dirty="0"/>
          </a:p>
          <a:p>
            <a:pPr marL="457200" lvl="0" indent="-228600">
              <a:spcBef>
                <a:spcPts val="0"/>
              </a:spcBef>
            </a:pPr>
            <a:r>
              <a:rPr lang="sr-Latn-BA" sz="2800" dirty="0"/>
              <a:t>DOI: Digital Object </a:t>
            </a:r>
            <a:r>
              <a:rPr lang="sr-Latn-BA" sz="2800" dirty="0" smtClean="0"/>
              <a:t>Idenfier</a:t>
            </a:r>
            <a:r>
              <a:rPr lang="ar-SA" sz="2800" dirty="0" smtClean="0"/>
              <a:t> معرف الكائن الرقمي </a:t>
            </a:r>
            <a:endParaRPr lang="sr-Latn-BA" sz="2800" dirty="0"/>
          </a:p>
          <a:p>
            <a:pPr marL="457200" lvl="0" indent="-228600">
              <a:spcBef>
                <a:spcPts val="0"/>
              </a:spcBef>
            </a:pPr>
            <a:r>
              <a:rPr lang="sr-Latn-BA" sz="2800" dirty="0"/>
              <a:t>ARK: Archival Resource </a:t>
            </a:r>
            <a:r>
              <a:rPr lang="sr-Latn-BA" sz="2800" dirty="0" smtClean="0"/>
              <a:t>Key</a:t>
            </a:r>
            <a:r>
              <a:rPr lang="ar-SA" sz="2800" dirty="0" smtClean="0"/>
              <a:t> مفتاح المصادر الارشيفية  </a:t>
            </a:r>
            <a:endParaRPr lang="sr-Latn-BA" sz="2800" dirty="0"/>
          </a:p>
          <a:p>
            <a:pPr marL="457200" lvl="0" indent="-228600">
              <a:spcBef>
                <a:spcPts val="0"/>
              </a:spcBef>
            </a:pPr>
            <a:r>
              <a:rPr lang="sr-Latn-BA" sz="2800" dirty="0"/>
              <a:t>UUID: Universally Unique </a:t>
            </a:r>
            <a:r>
              <a:rPr lang="sr-Latn-BA" sz="2800" dirty="0" smtClean="0"/>
              <a:t>Identifier</a:t>
            </a:r>
            <a:r>
              <a:rPr lang="ar-SA" sz="2800" dirty="0" smtClean="0"/>
              <a:t> المعرف العالمي الفريد </a:t>
            </a:r>
            <a:endParaRPr lang="sr-Latn-BA" sz="2800" dirty="0"/>
          </a:p>
          <a:p>
            <a:pPr marL="457200" lvl="0" indent="-228600">
              <a:spcBef>
                <a:spcPts val="0"/>
              </a:spcBef>
            </a:pPr>
            <a:r>
              <a:rPr lang="sr-Latn-BA" sz="2800" dirty="0"/>
              <a:t>ORCID: Open Researcher &amp; Contributor </a:t>
            </a:r>
            <a:r>
              <a:rPr lang="sr-Latn-BA" sz="2800" dirty="0" smtClean="0"/>
              <a:t>ID</a:t>
            </a:r>
            <a:r>
              <a:rPr lang="ar-SA" sz="2800" dirty="0" smtClean="0"/>
              <a:t> الهوية المفتوحة المصدر للباحثين والمساهمين </a:t>
            </a:r>
          </a:p>
          <a:p>
            <a:pPr marL="228600" lvl="0" indent="0">
              <a:spcBef>
                <a:spcPts val="0"/>
              </a:spcBef>
              <a:buNone/>
            </a:pPr>
            <a:r>
              <a:rPr lang="ar-SA" sz="2800" dirty="0" smtClean="0"/>
              <a:t>  </a:t>
            </a:r>
            <a:endParaRPr lang="sr-Latn-BA" sz="2800" dirty="0"/>
          </a:p>
          <a:p>
            <a:pPr lvl="0">
              <a:spcBef>
                <a:spcPts val="0"/>
              </a:spcBef>
              <a:buNone/>
            </a:pPr>
            <a:endParaRPr sz="2800" dirty="0"/>
          </a:p>
        </p:txBody>
      </p:sp>
      <p:sp>
        <p:nvSpPr>
          <p:cNvPr id="261" name="Shape 261"/>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18</a:t>
            </a:fld>
            <a:endParaRPr lang="sr-Latn-B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628650" y="758952"/>
            <a:ext cx="7555230" cy="931872"/>
          </a:xfrm>
          <a:prstGeom prst="rect">
            <a:avLst/>
          </a:prstGeom>
        </p:spPr>
        <p:txBody>
          <a:bodyPr lIns="91425" tIns="91425" rIns="91425" bIns="91425" anchor="ctr" anchorCtr="0">
            <a:noAutofit/>
          </a:bodyPr>
          <a:lstStyle/>
          <a:p>
            <a:pPr lvl="0" algn="r" rtl="1"/>
            <a:r>
              <a:rPr lang="ar-SA" sz="2800" dirty="0" smtClean="0"/>
              <a:t>البيانات الوصفية لأغراض التبادل وإعادة استخدام مخرجات البحث العلمي </a:t>
            </a:r>
            <a:r>
              <a:rPr lang="sr-Latn-BA" sz="2000" dirty="0"/>
              <a:t>Metadata for sharing and re-using Research outputs</a:t>
            </a:r>
            <a:r>
              <a:rPr lang="ar-SA" sz="2000" dirty="0" smtClean="0"/>
              <a:t> </a:t>
            </a:r>
            <a:endParaRPr lang="sr-Latn-BA" sz="2000" dirty="0"/>
          </a:p>
        </p:txBody>
      </p:sp>
      <p:sp>
        <p:nvSpPr>
          <p:cNvPr id="268" name="Shape 268"/>
          <p:cNvSpPr txBox="1">
            <a:spLocks noGrp="1"/>
          </p:cNvSpPr>
          <p:nvPr>
            <p:ph type="body" idx="1"/>
          </p:nvPr>
        </p:nvSpPr>
        <p:spPr>
          <a:xfrm>
            <a:off x="628650" y="1947673"/>
            <a:ext cx="7886700" cy="4069080"/>
          </a:xfrm>
          <a:prstGeom prst="rect">
            <a:avLst/>
          </a:prstGeom>
        </p:spPr>
        <p:txBody>
          <a:bodyPr lIns="91425" tIns="91425" rIns="91425" bIns="91425" anchor="t" anchorCtr="0">
            <a:noAutofit/>
          </a:bodyPr>
          <a:lstStyle/>
          <a:p>
            <a:pPr marL="0" lvl="0" indent="0" algn="r" rtl="1">
              <a:spcBef>
                <a:spcPts val="0"/>
              </a:spcBef>
              <a:buNone/>
            </a:pPr>
            <a:r>
              <a:rPr lang="ar-SA" sz="2800" dirty="0" smtClean="0"/>
              <a:t>   البيانات الوصفية اللازمة للتبادل وإعادة الاستخدام </a:t>
            </a:r>
            <a:endParaRPr lang="sr-Latn-BA" sz="2800" dirty="0"/>
          </a:p>
          <a:p>
            <a:pPr marL="457200" lvl="0" indent="-228600" algn="r" rtl="1">
              <a:spcBef>
                <a:spcPts val="0"/>
              </a:spcBef>
            </a:pPr>
            <a:r>
              <a:rPr lang="ar-SA" sz="2800" dirty="0" smtClean="0"/>
              <a:t>انشاء البيانات الوصفية القابلة للاكتشاف </a:t>
            </a:r>
            <a:endParaRPr lang="sr-Latn-BA" sz="2800" dirty="0"/>
          </a:p>
          <a:p>
            <a:pPr marL="457200" lvl="0" indent="-228600" algn="r" rtl="1">
              <a:spcBef>
                <a:spcPts val="0"/>
              </a:spcBef>
            </a:pPr>
            <a:r>
              <a:rPr lang="ar-SA" sz="2800" dirty="0" smtClean="0"/>
              <a:t>تضمين </a:t>
            </a:r>
            <a:r>
              <a:rPr lang="ar-SA" sz="2800" dirty="0"/>
              <a:t>معرفات فريدة ومعلومات الاقتباس</a:t>
            </a:r>
            <a:endParaRPr lang="sr-Latn-BA" sz="2800" dirty="0"/>
          </a:p>
          <a:p>
            <a:pPr marL="457200" lvl="0" indent="-228600" algn="r" rtl="1">
              <a:spcBef>
                <a:spcPts val="0"/>
              </a:spcBef>
            </a:pPr>
            <a:r>
              <a:rPr lang="ar-SA" sz="2800" dirty="0" smtClean="0"/>
              <a:t>ان يقوم المساهمون بمراجعة البيانات الوصفية للتأكد من دقتها  </a:t>
            </a:r>
          </a:p>
          <a:p>
            <a:pPr marL="457200" lvl="0" indent="-228600" algn="r" rtl="1">
              <a:spcBef>
                <a:spcPts val="0"/>
              </a:spcBef>
            </a:pPr>
            <a:r>
              <a:rPr lang="ar-SA" sz="2800" dirty="0" smtClean="0"/>
              <a:t>نشر البيانات الوصفية على البوابة </a:t>
            </a:r>
            <a:endParaRPr lang="sr-Latn-BA" sz="2800" dirty="0"/>
          </a:p>
          <a:p>
            <a:pPr lvl="0" algn="r" rtl="1">
              <a:spcBef>
                <a:spcPts val="0"/>
              </a:spcBef>
              <a:buNone/>
            </a:pPr>
            <a:r>
              <a:rPr lang="sr-Latn-BA" sz="2400" u="sng" dirty="0">
                <a:solidFill>
                  <a:schemeClr val="hlink"/>
                </a:solidFill>
                <a:hlinkClick r:id="rId3"/>
              </a:rPr>
              <a:t>https://</a:t>
            </a:r>
            <a:r>
              <a:rPr lang="sr-Latn-BA" sz="2400" u="sng" dirty="0" smtClean="0">
                <a:solidFill>
                  <a:schemeClr val="hlink"/>
                </a:solidFill>
                <a:hlinkClick r:id="rId3"/>
              </a:rPr>
              <a:t>www.dataone.org/sites/all/documents/education-modules/handouts/L02_DataSharing_Handout.pdf</a:t>
            </a:r>
            <a:endParaRPr lang="ar-SA" sz="2400" u="sng" dirty="0" smtClean="0">
              <a:solidFill>
                <a:schemeClr val="hlink"/>
              </a:solidFill>
            </a:endParaRPr>
          </a:p>
          <a:p>
            <a:pPr lvl="0" algn="r" rtl="1">
              <a:spcBef>
                <a:spcPts val="0"/>
              </a:spcBef>
              <a:buNone/>
            </a:pPr>
            <a:endParaRPr lang="ar-SA" sz="2400" u="sng" dirty="0" smtClean="0">
              <a:solidFill>
                <a:schemeClr val="hlink"/>
              </a:solidFill>
            </a:endParaRPr>
          </a:p>
          <a:p>
            <a:pPr lvl="0" rtl="1">
              <a:spcBef>
                <a:spcPts val="0"/>
              </a:spcBef>
              <a:buNone/>
            </a:pPr>
            <a:r>
              <a:rPr lang="sr-Latn-BA" sz="2400" dirty="0" smtClean="0"/>
              <a:t>Data </a:t>
            </a:r>
            <a:r>
              <a:rPr lang="sr-Latn-BA" sz="2400" dirty="0"/>
              <a:t>quality (ISO 19157:2013)</a:t>
            </a:r>
            <a:endParaRPr lang="en-US" sz="2400" dirty="0"/>
          </a:p>
          <a:p>
            <a:pPr lvl="0" rtl="1">
              <a:spcBef>
                <a:spcPts val="0"/>
              </a:spcBef>
              <a:buNone/>
            </a:pPr>
            <a:r>
              <a:rPr lang="ar-SA" sz="2400" dirty="0"/>
              <a:t>جودة المعلومات</a:t>
            </a:r>
            <a:r>
              <a:rPr lang="en-US" sz="2400" dirty="0"/>
              <a:t> </a:t>
            </a:r>
            <a:r>
              <a:rPr lang="en-US" sz="2400" dirty="0" smtClean="0"/>
              <a:t>ISO </a:t>
            </a:r>
            <a:r>
              <a:rPr lang="en-US" sz="2400" dirty="0"/>
              <a:t>19157:2013 </a:t>
            </a:r>
          </a:p>
          <a:p>
            <a:pPr lvl="0">
              <a:spcBef>
                <a:spcPts val="0"/>
              </a:spcBef>
              <a:buNone/>
            </a:pPr>
            <a:r>
              <a:rPr lang="ar-SA" sz="2400" dirty="0"/>
              <a:t> </a:t>
            </a:r>
            <a:endParaRPr lang="sr-Latn-BA" sz="2400" dirty="0"/>
          </a:p>
          <a:p>
            <a:pPr lvl="0" rtl="1">
              <a:spcBef>
                <a:spcPts val="0"/>
              </a:spcBef>
              <a:buNone/>
            </a:pPr>
            <a:endParaRPr lang="sr-Latn-BA" sz="2400" u="sng" dirty="0">
              <a:solidFill>
                <a:schemeClr val="hlink"/>
              </a:solidFill>
              <a:hlinkClick r:id="rId3"/>
            </a:endParaRPr>
          </a:p>
          <a:p>
            <a:pPr lvl="0" algn="r" rtl="1">
              <a:spcBef>
                <a:spcPts val="0"/>
              </a:spcBef>
              <a:buNone/>
            </a:pPr>
            <a:endParaRPr sz="3200" dirty="0"/>
          </a:p>
        </p:txBody>
      </p:sp>
      <p:sp>
        <p:nvSpPr>
          <p:cNvPr id="269" name="Shape 269"/>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19</a:t>
            </a:fld>
            <a:endParaRPr lang="sr-Latn-B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280160"/>
            <a:ext cx="8229600" cy="348716"/>
          </a:xfrm>
          <a:prstGeom prst="rect">
            <a:avLst/>
          </a:prstGeom>
          <a:noFill/>
          <a:ln>
            <a:noFill/>
          </a:ln>
        </p:spPr>
        <p:txBody>
          <a:bodyPr lIns="91425" tIns="45700" rIns="91425" bIns="45700" anchor="ctr" anchorCtr="0">
            <a:noAutofit/>
          </a:bodyPr>
          <a:lstStyle/>
          <a:p>
            <a:pPr lvl="0" algn="ctr">
              <a:buSzPct val="25000"/>
            </a:pPr>
            <a:r>
              <a:rPr lang="ar-SA" sz="3600" dirty="0" smtClean="0">
                <a:solidFill>
                  <a:srgbClr val="002060"/>
                </a:solidFill>
                <a:latin typeface="Book Antiqua"/>
                <a:ea typeface="Book Antiqua"/>
                <a:cs typeface="Book Antiqua"/>
                <a:sym typeface="Book Antiqua"/>
              </a:rPr>
              <a:t>اهداف التعلم </a:t>
            </a:r>
            <a:r>
              <a:rPr lang="ar-SA" dirty="0" smtClean="0">
                <a:solidFill>
                  <a:srgbClr val="002060"/>
                </a:solidFill>
                <a:latin typeface="Book Antiqua"/>
                <a:ea typeface="Book Antiqua"/>
                <a:cs typeface="Book Antiqua"/>
                <a:sym typeface="Book Antiqua"/>
              </a:rPr>
              <a:t/>
            </a:r>
            <a:br>
              <a:rPr lang="ar-SA" dirty="0" smtClean="0">
                <a:solidFill>
                  <a:srgbClr val="002060"/>
                </a:solidFill>
                <a:latin typeface="Book Antiqua"/>
                <a:ea typeface="Book Antiqua"/>
                <a:cs typeface="Book Antiqua"/>
                <a:sym typeface="Book Antiqua"/>
              </a:rPr>
            </a:br>
            <a:r>
              <a:rPr lang="sr-Latn-BA" sz="2400" dirty="0">
                <a:solidFill>
                  <a:srgbClr val="002060"/>
                </a:solidFill>
                <a:latin typeface="Book Antiqua"/>
                <a:ea typeface="Book Antiqua"/>
                <a:cs typeface="Book Antiqua"/>
                <a:sym typeface="Book Antiqua"/>
              </a:rPr>
              <a:t>Learning objectives</a:t>
            </a:r>
            <a:r>
              <a:rPr lang="en-US" sz="2400" dirty="0" smtClean="0">
                <a:solidFill>
                  <a:srgbClr val="002060"/>
                </a:solidFill>
                <a:latin typeface="Book Antiqua"/>
                <a:ea typeface="Book Antiqua"/>
                <a:cs typeface="Book Antiqua"/>
                <a:sym typeface="Book Antiqua"/>
              </a:rPr>
              <a:t/>
            </a:r>
            <a:br>
              <a:rPr lang="en-US" sz="2400" dirty="0" smtClean="0">
                <a:solidFill>
                  <a:srgbClr val="002060"/>
                </a:solidFill>
                <a:latin typeface="Book Antiqua"/>
                <a:ea typeface="Book Antiqua"/>
                <a:cs typeface="Book Antiqua"/>
                <a:sym typeface="Book Antiqua"/>
              </a:rPr>
            </a:br>
            <a:endParaRPr lang="sr-Latn-BA" sz="2400"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28650" y="2048255"/>
            <a:ext cx="7886700" cy="3863531"/>
          </a:xfrm>
          <a:prstGeom prst="rect">
            <a:avLst/>
          </a:prstGeom>
          <a:noFill/>
          <a:ln>
            <a:noFill/>
          </a:ln>
        </p:spPr>
        <p:txBody>
          <a:bodyPr lIns="91425" tIns="45700" rIns="91425" bIns="45700" anchor="t" anchorCtr="0">
            <a:noAutofit/>
          </a:bodyPr>
          <a:lstStyle/>
          <a:p>
            <a:pPr marL="0" lvl="0" indent="-69850" algn="r" rtl="1">
              <a:lnSpc>
                <a:spcPct val="100000"/>
              </a:lnSpc>
              <a:spcBef>
                <a:spcPts val="0"/>
              </a:spcBef>
              <a:buClr>
                <a:schemeClr val="dk1"/>
              </a:buClr>
              <a:buSzPct val="61111"/>
              <a:buFont typeface="Arial"/>
              <a:buNone/>
            </a:pPr>
            <a:r>
              <a:rPr lang="ar-SA" sz="2800" dirty="0" smtClean="0"/>
              <a:t>عند نهاية هذه الجلسة سيتمكن المشاركون من :</a:t>
            </a:r>
            <a:endParaRPr lang="ar-SA" sz="2800" dirty="0"/>
          </a:p>
          <a:p>
            <a:pPr marL="457200" lvl="0" indent="-342900" algn="r" rtl="1">
              <a:lnSpc>
                <a:spcPct val="100000"/>
              </a:lnSpc>
              <a:spcBef>
                <a:spcPts val="0"/>
              </a:spcBef>
              <a:buSzPct val="100000"/>
              <a:buFont typeface="Calibri"/>
            </a:pPr>
            <a:r>
              <a:rPr lang="ar-SA" sz="2800" dirty="0" smtClean="0"/>
              <a:t>تعريف الحد الأدنى من البيانات الوصفية لدعم الوصول الجيد  للمخرجات </a:t>
            </a:r>
            <a:r>
              <a:rPr lang="en-US" sz="2800" dirty="0" smtClean="0"/>
              <a:t>)</a:t>
            </a:r>
            <a:r>
              <a:rPr lang="ar-SA" sz="2800" dirty="0" smtClean="0"/>
              <a:t>سهلة العثور، سهلة الوصول، قابلة للتشغيل المتبادل، قابلة لإعادة الاستخدام</a:t>
            </a:r>
            <a:r>
              <a:rPr lang="en-US" sz="2800" dirty="0"/>
              <a:t> </a:t>
            </a:r>
            <a:r>
              <a:rPr lang="en-US" sz="2800" dirty="0" smtClean="0"/>
              <a:t>(FAIR) </a:t>
            </a:r>
            <a:r>
              <a:rPr lang="en-US" sz="2800" dirty="0" smtClean="0"/>
              <a:t>(</a:t>
            </a:r>
            <a:r>
              <a:rPr lang="ar-SA" sz="2800" smtClean="0"/>
              <a:t>.</a:t>
            </a:r>
            <a:endParaRPr lang="sr-Latn-BA" sz="2800" dirty="0"/>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2</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74320" y="1252728"/>
            <a:ext cx="8412480" cy="644650"/>
          </a:xfrm>
          <a:prstGeom prst="rect">
            <a:avLst/>
          </a:prstGeom>
          <a:noFill/>
          <a:ln>
            <a:noFill/>
          </a:ln>
        </p:spPr>
        <p:txBody>
          <a:bodyPr lIns="91425" tIns="45700" rIns="91425" bIns="45700" anchor="ctr" anchorCtr="0">
            <a:noAutofit/>
          </a:bodyPr>
          <a:lstStyle/>
          <a:p>
            <a:pPr lvl="0" algn="ctr">
              <a:buSzPct val="25000"/>
            </a:pPr>
            <a:r>
              <a:rPr lang="ar-SA" dirty="0" smtClean="0">
                <a:solidFill>
                  <a:srgbClr val="002060"/>
                </a:solidFill>
                <a:latin typeface="Book Antiqua"/>
                <a:ea typeface="Book Antiqua"/>
                <a:cs typeface="Book Antiqua"/>
                <a:sym typeface="Book Antiqua"/>
              </a:rPr>
              <a:t>ما هي البيانات الوصفية؟</a:t>
            </a:r>
            <a:br>
              <a:rPr lang="ar-SA" dirty="0" smtClean="0">
                <a:solidFill>
                  <a:srgbClr val="002060"/>
                </a:solidFill>
                <a:latin typeface="Book Antiqua"/>
                <a:ea typeface="Book Antiqua"/>
                <a:cs typeface="Book Antiqua"/>
                <a:sym typeface="Book Antiqua"/>
              </a:rPr>
            </a:br>
            <a:r>
              <a:rPr lang="sr-Latn-BA" dirty="0">
                <a:solidFill>
                  <a:srgbClr val="002060"/>
                </a:solidFill>
                <a:latin typeface="Book Antiqua"/>
                <a:ea typeface="Book Antiqua"/>
                <a:cs typeface="Book Antiqua"/>
                <a:sym typeface="Book Antiqua"/>
              </a:rPr>
              <a:t>What are metadata?</a:t>
            </a:r>
            <a:r>
              <a:rPr lang="ar-SA" dirty="0" smtClean="0">
                <a:solidFill>
                  <a:srgbClr val="002060"/>
                </a:solidFill>
                <a:latin typeface="Book Antiqua"/>
                <a:ea typeface="Book Antiqua"/>
                <a:cs typeface="Book Antiqua"/>
                <a:sym typeface="Book Antiqua"/>
              </a:rPr>
              <a:t/>
            </a:r>
            <a:br>
              <a:rPr lang="ar-SA" dirty="0" smtClean="0">
                <a:solidFill>
                  <a:srgbClr val="002060"/>
                </a:solidFill>
                <a:latin typeface="Book Antiqua"/>
                <a:ea typeface="Book Antiqua"/>
                <a:cs typeface="Book Antiqua"/>
                <a:sym typeface="Book Antiqua"/>
              </a:rPr>
            </a:br>
            <a:r>
              <a:rPr lang="ar-SA" dirty="0" smtClean="0">
                <a:solidFill>
                  <a:srgbClr val="002060"/>
                </a:solidFill>
                <a:latin typeface="Book Antiqua"/>
                <a:ea typeface="Book Antiqua"/>
                <a:cs typeface="Book Antiqua"/>
                <a:sym typeface="Book Antiqua"/>
              </a:rPr>
              <a:t> </a:t>
            </a:r>
            <a:endParaRPr lang="sr-Latn-BA"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914399" y="2121408"/>
            <a:ext cx="7170127" cy="3753928"/>
          </a:xfrm>
          <a:prstGeom prst="rect">
            <a:avLst/>
          </a:prstGeom>
          <a:noFill/>
          <a:ln>
            <a:noFill/>
          </a:ln>
        </p:spPr>
        <p:txBody>
          <a:bodyPr lIns="91425" tIns="45700" rIns="91425" bIns="45700" anchor="t" anchorCtr="0">
            <a:noAutofit/>
          </a:bodyPr>
          <a:lstStyle/>
          <a:p>
            <a:pPr marL="171450" marR="0" lvl="0" indent="-171450" algn="l" rtl="0">
              <a:lnSpc>
                <a:spcPct val="90000"/>
              </a:lnSpc>
              <a:spcBef>
                <a:spcPts val="0"/>
              </a:spcBef>
              <a:buClr>
                <a:schemeClr val="dk1"/>
              </a:buClr>
              <a:buSzPct val="100000"/>
              <a:buFont typeface="Arial"/>
              <a:buNone/>
            </a:pPr>
            <a:endParaRPr lang="ar-SA" dirty="0">
              <a:solidFill>
                <a:srgbClr val="002060"/>
              </a:solidFill>
              <a:latin typeface="Book Antiqua"/>
              <a:ea typeface="Book Antiqua"/>
              <a:cs typeface="Book Antiqua"/>
              <a:sym typeface="Book Antiqua"/>
            </a:endParaRPr>
          </a:p>
          <a:p>
            <a:pPr lvl="0" indent="-171450" algn="r" rtl="1">
              <a:spcBef>
                <a:spcPts val="0"/>
              </a:spcBef>
              <a:buNone/>
            </a:pPr>
            <a:r>
              <a:rPr lang="ar-SA" sz="3600" dirty="0" smtClean="0">
                <a:solidFill>
                  <a:srgbClr val="002060"/>
                </a:solidFill>
                <a:latin typeface="Book Antiqua"/>
                <a:ea typeface="Book Antiqua"/>
                <a:cs typeface="Book Antiqua"/>
                <a:sym typeface="Book Antiqua"/>
              </a:rPr>
              <a:t>  توثيق </a:t>
            </a:r>
            <a:r>
              <a:rPr lang="ar-SA" sz="3600" dirty="0">
                <a:solidFill>
                  <a:srgbClr val="002060"/>
                </a:solidFill>
                <a:latin typeface="Book Antiqua"/>
                <a:ea typeface="Book Antiqua"/>
                <a:cs typeface="Book Antiqua"/>
                <a:sym typeface="Book Antiqua"/>
              </a:rPr>
              <a:t>البيانات ، </a:t>
            </a:r>
            <a:r>
              <a:rPr lang="ar-SA" sz="3600" dirty="0" smtClean="0">
                <a:solidFill>
                  <a:srgbClr val="002060"/>
                </a:solidFill>
                <a:latin typeface="Book Antiqua"/>
                <a:ea typeface="Book Antiqua"/>
                <a:cs typeface="Book Antiqua"/>
                <a:sym typeface="Book Antiqua"/>
              </a:rPr>
              <a:t>وهو ليس </a:t>
            </a:r>
            <a:r>
              <a:rPr lang="ar-SA" sz="3600" dirty="0">
                <a:solidFill>
                  <a:srgbClr val="002060"/>
                </a:solidFill>
                <a:latin typeface="Book Antiqua"/>
                <a:ea typeface="Book Antiqua"/>
                <a:cs typeface="Book Antiqua"/>
                <a:sym typeface="Book Antiqua"/>
              </a:rPr>
              <a:t>جزءًا من محتواها </a:t>
            </a:r>
            <a:r>
              <a:rPr lang="ar-SA" sz="3600" dirty="0" smtClean="0">
                <a:solidFill>
                  <a:srgbClr val="002060"/>
                </a:solidFill>
                <a:latin typeface="Book Antiqua"/>
                <a:ea typeface="Book Antiqua"/>
                <a:cs typeface="Book Antiqua"/>
                <a:sym typeface="Book Antiqua"/>
              </a:rPr>
              <a:t>ولكنه يلعب </a:t>
            </a:r>
            <a:r>
              <a:rPr lang="ar-SA" sz="3600" dirty="0">
                <a:solidFill>
                  <a:srgbClr val="002060"/>
                </a:solidFill>
                <a:latin typeface="Book Antiqua"/>
                <a:ea typeface="Book Antiqua"/>
                <a:cs typeface="Book Antiqua"/>
                <a:sym typeface="Book Antiqua"/>
              </a:rPr>
              <a:t>الدور الأساسي </a:t>
            </a:r>
            <a:r>
              <a:rPr lang="ar-SA" sz="3600" dirty="0" smtClean="0">
                <a:solidFill>
                  <a:srgbClr val="002060"/>
                </a:solidFill>
                <a:latin typeface="Book Antiqua"/>
                <a:ea typeface="Book Antiqua"/>
                <a:cs typeface="Book Antiqua"/>
                <a:sym typeface="Book Antiqua"/>
              </a:rPr>
              <a:t>لجعله البيانات </a:t>
            </a:r>
            <a:r>
              <a:rPr lang="ar-SA" sz="3600" dirty="0">
                <a:solidFill>
                  <a:srgbClr val="002060"/>
                </a:solidFill>
                <a:latin typeface="Book Antiqua"/>
                <a:ea typeface="Book Antiqua"/>
                <a:cs typeface="Book Antiqua"/>
                <a:sym typeface="Book Antiqua"/>
              </a:rPr>
              <a:t>قابلة للاكتشاف والوصول إليها وإعادة استخدامها وإدارتها (إذا كان ذلك مناسبًا) مع مرور الوقت</a:t>
            </a:r>
            <a:endParaRPr lang="sr-Latn-BA" sz="3600"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3</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969264" y="859535"/>
            <a:ext cx="6675120" cy="966089"/>
          </a:xfrm>
          <a:prstGeom prst="rect">
            <a:avLst/>
          </a:prstGeom>
        </p:spPr>
        <p:txBody>
          <a:bodyPr lIns="91425" tIns="91425" rIns="91425" bIns="91425" anchor="ctr" anchorCtr="0">
            <a:noAutofit/>
          </a:bodyPr>
          <a:lstStyle/>
          <a:p>
            <a:pPr lvl="0" algn="ctr"/>
            <a:r>
              <a:rPr lang="ar-SA" dirty="0" smtClean="0"/>
              <a:t>خصائص البيانات الوصفية الوظيفية</a:t>
            </a:r>
            <a:br>
              <a:rPr lang="ar-SA" dirty="0" smtClean="0"/>
            </a:br>
            <a:r>
              <a:rPr lang="sr-Latn-BA" dirty="0"/>
              <a:t>Metadata </a:t>
            </a:r>
            <a:r>
              <a:rPr lang="en-US" dirty="0"/>
              <a:t>F</a:t>
            </a:r>
            <a:r>
              <a:rPr lang="sr-Latn-BA" dirty="0" smtClean="0"/>
              <a:t>unctions</a:t>
            </a:r>
            <a:endParaRPr lang="sr-Latn-BA" dirty="0"/>
          </a:p>
        </p:txBody>
      </p:sp>
      <p:sp>
        <p:nvSpPr>
          <p:cNvPr id="145" name="Shape 145"/>
          <p:cNvSpPr txBox="1">
            <a:spLocks noGrp="1"/>
          </p:cNvSpPr>
          <p:nvPr>
            <p:ph type="body" idx="1"/>
          </p:nvPr>
        </p:nvSpPr>
        <p:spPr>
          <a:xfrm>
            <a:off x="628650" y="2039111"/>
            <a:ext cx="7886700" cy="3813049"/>
          </a:xfrm>
          <a:prstGeom prst="rect">
            <a:avLst/>
          </a:prstGeom>
        </p:spPr>
        <p:txBody>
          <a:bodyPr lIns="91425" tIns="91425" rIns="91425" bIns="91425" anchor="t" anchorCtr="0">
            <a:noAutofit/>
          </a:bodyPr>
          <a:lstStyle/>
          <a:p>
            <a:pPr marL="457200" lvl="0" indent="-228600" algn="r" rtl="1">
              <a:lnSpc>
                <a:spcPct val="100000"/>
              </a:lnSpc>
              <a:spcBef>
                <a:spcPts val="0"/>
              </a:spcBef>
            </a:pPr>
            <a:r>
              <a:rPr lang="ar-SA" sz="2800" dirty="0" smtClean="0"/>
              <a:t>البحث: تحديد وجود ملف.       </a:t>
            </a:r>
            <a:endParaRPr lang="sr-Latn-BA" sz="2800" dirty="0" smtClean="0"/>
          </a:p>
          <a:p>
            <a:pPr marL="457200" lvl="0" indent="-228600" algn="r" rtl="1">
              <a:lnSpc>
                <a:spcPct val="100000"/>
              </a:lnSpc>
              <a:spcBef>
                <a:spcPts val="0"/>
              </a:spcBef>
            </a:pPr>
            <a:r>
              <a:rPr lang="ar-SA" sz="2800" dirty="0" smtClean="0"/>
              <a:t>الموقع: تحديد مكان وجود الملف. </a:t>
            </a:r>
            <a:endParaRPr lang="sr-Latn-BA" sz="2800" dirty="0"/>
          </a:p>
          <a:p>
            <a:pPr marL="457200" lvl="0" indent="-228600" algn="r" rtl="1">
              <a:lnSpc>
                <a:spcPct val="100000"/>
              </a:lnSpc>
              <a:spcBef>
                <a:spcPts val="0"/>
              </a:spcBef>
            </a:pPr>
            <a:r>
              <a:rPr lang="ar-SA" sz="2800" dirty="0" smtClean="0"/>
              <a:t>الاختيار: تحليل، تقييم، و فلترة مجموعة معقدة من الملفات. </a:t>
            </a:r>
            <a:endParaRPr lang="sr-Latn-BA" sz="2800" dirty="0"/>
          </a:p>
          <a:p>
            <a:pPr marL="457200" lvl="0" indent="-228600" algn="r" rtl="1">
              <a:lnSpc>
                <a:spcPct val="100000"/>
              </a:lnSpc>
              <a:spcBef>
                <a:spcPts val="0"/>
              </a:spcBef>
            </a:pPr>
            <a:r>
              <a:rPr lang="ar-SA" sz="2800" dirty="0" smtClean="0"/>
              <a:t>توفر المعلومات : استخراج معلومات عن التوفر الفعلي للملف. </a:t>
            </a:r>
            <a:r>
              <a:rPr lang="en-US" sz="2800" dirty="0" smtClean="0"/>
              <a:t>)</a:t>
            </a:r>
            <a:r>
              <a:rPr lang="ar-SA" sz="2800" dirty="0" smtClean="0"/>
              <a:t>حق الوصول للملف و قيود الاستخدام</a:t>
            </a:r>
            <a:r>
              <a:rPr lang="en-US" sz="2800" dirty="0" smtClean="0"/>
              <a:t>(</a:t>
            </a:r>
            <a:r>
              <a:rPr lang="ar-SA" sz="2800" dirty="0" smtClean="0"/>
              <a:t> </a:t>
            </a:r>
            <a:endParaRPr lang="sr-Latn-BA" sz="2800" dirty="0"/>
          </a:p>
          <a:p>
            <a:pPr marL="457200" lvl="0" indent="-228600" algn="r" rtl="1">
              <a:lnSpc>
                <a:spcPct val="100000"/>
              </a:lnSpc>
              <a:spcBef>
                <a:spcPts val="0"/>
              </a:spcBef>
            </a:pPr>
            <a:r>
              <a:rPr lang="ar-SA" sz="2800" dirty="0" smtClean="0"/>
              <a:t>الادارة: إدارة جمع الملفات حفظ البيانات: إدارة مجموعة معقدة من النشاطات التي تضمن الوصول الى الملفات مع مرور الوقت. </a:t>
            </a:r>
          </a:p>
        </p:txBody>
      </p:sp>
      <p:sp>
        <p:nvSpPr>
          <p:cNvPr id="146" name="Shape 146"/>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4</a:t>
            </a:fld>
            <a:endParaRPr lang="sr-Latn-B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95704" y="667511"/>
            <a:ext cx="7886700" cy="1227535"/>
          </a:xfrm>
          <a:prstGeom prst="rect">
            <a:avLst/>
          </a:prstGeom>
        </p:spPr>
        <p:txBody>
          <a:bodyPr lIns="91425" tIns="91425" rIns="91425" bIns="91425" anchor="ctr" anchorCtr="0">
            <a:noAutofit/>
          </a:bodyPr>
          <a:lstStyle/>
          <a:p>
            <a:pPr lvl="0" algn="ctr"/>
            <a:r>
              <a:rPr lang="ar-SA" dirty="0" smtClean="0"/>
              <a:t>معايير البيانات الوصفية</a:t>
            </a:r>
            <a:r>
              <a:rPr lang="en-US" dirty="0" smtClean="0"/>
              <a:t/>
            </a:r>
            <a:br>
              <a:rPr lang="en-US" dirty="0" smtClean="0"/>
            </a:br>
            <a:r>
              <a:rPr lang="ar-SA" dirty="0" smtClean="0"/>
              <a:t> </a:t>
            </a:r>
            <a:r>
              <a:rPr lang="sr-Latn-BA" dirty="0"/>
              <a:t>Metadata standard</a:t>
            </a:r>
            <a:r>
              <a:rPr lang="en-US" dirty="0">
                <a:solidFill>
                  <a:srgbClr val="FF0000"/>
                </a:solidFill>
              </a:rPr>
              <a:t>s</a:t>
            </a:r>
            <a:endParaRPr lang="sr-Latn-BA" dirty="0"/>
          </a:p>
        </p:txBody>
      </p:sp>
      <p:sp>
        <p:nvSpPr>
          <p:cNvPr id="153" name="Shape 153"/>
          <p:cNvSpPr txBox="1">
            <a:spLocks noGrp="1"/>
          </p:cNvSpPr>
          <p:nvPr>
            <p:ph type="body" idx="1"/>
          </p:nvPr>
        </p:nvSpPr>
        <p:spPr>
          <a:xfrm>
            <a:off x="628650" y="2020823"/>
            <a:ext cx="7886700" cy="3996051"/>
          </a:xfrm>
          <a:prstGeom prst="rect">
            <a:avLst/>
          </a:prstGeom>
        </p:spPr>
        <p:txBody>
          <a:bodyPr lIns="91425" tIns="91425" rIns="91425" bIns="91425" anchor="t" anchorCtr="0">
            <a:noAutofit/>
          </a:bodyPr>
          <a:lstStyle/>
          <a:p>
            <a:pPr lvl="0" algn="r" rtl="1">
              <a:spcBef>
                <a:spcPts val="0"/>
              </a:spcBef>
              <a:buFont typeface="Wingdings" panose="05000000000000000000" pitchFamily="2" charset="2"/>
              <a:buChar char="§"/>
            </a:pPr>
            <a:r>
              <a:rPr lang="ar-SA" sz="2800" dirty="0" smtClean="0"/>
              <a:t> </a:t>
            </a:r>
            <a:r>
              <a:rPr lang="ar-SA" sz="2800" dirty="0" smtClean="0">
                <a:latin typeface="Arial" panose="020B0604020202020204" pitchFamily="34" charset="0"/>
                <a:cs typeface="Arial" panose="020B0604020202020204" pitchFamily="34" charset="0"/>
              </a:rPr>
              <a:t>إن عملية </a:t>
            </a:r>
            <a:r>
              <a:rPr lang="ar-SA" sz="2800" dirty="0">
                <a:latin typeface="Arial" panose="020B0604020202020204" pitchFamily="34" charset="0"/>
                <a:cs typeface="Arial" panose="020B0604020202020204" pitchFamily="34" charset="0"/>
              </a:rPr>
              <a:t>توحيد البيانات الوصفية (النماذج ،  </a:t>
            </a:r>
            <a:r>
              <a:rPr lang="ar-SA" sz="2800" dirty="0" smtClean="0">
                <a:latin typeface="Arial" panose="020B0604020202020204" pitchFamily="34" charset="0"/>
                <a:cs typeface="Arial" panose="020B0604020202020204" pitchFamily="34" charset="0"/>
              </a:rPr>
              <a:t>دلالة وبناء المعلومات) </a:t>
            </a:r>
            <a:r>
              <a:rPr lang="ar-SA" sz="2800" dirty="0">
                <a:latin typeface="Arial" panose="020B0604020202020204" pitchFamily="34" charset="0"/>
                <a:cs typeface="Arial" panose="020B0604020202020204" pitchFamily="34" charset="0"/>
              </a:rPr>
              <a:t>بشكل عام ضمن نطاقات محددة ولكن مع مرور الوقت </a:t>
            </a:r>
            <a:r>
              <a:rPr lang="ar-SA" sz="2800" dirty="0" smtClean="0">
                <a:latin typeface="Arial" panose="020B0604020202020204" pitchFamily="34" charset="0"/>
                <a:cs typeface="Arial" panose="020B0604020202020204" pitchFamily="34" charset="0"/>
              </a:rPr>
              <a:t>تم </a:t>
            </a:r>
            <a:r>
              <a:rPr lang="ar-SA" sz="2800" dirty="0">
                <a:latin typeface="Arial" panose="020B0604020202020204" pitchFamily="34" charset="0"/>
                <a:cs typeface="Arial" panose="020B0604020202020204" pitchFamily="34" charset="0"/>
              </a:rPr>
              <a:t>وضع استراتيجية ، مع احترام الخصوصيات ومراعاة المعايير والتوصيفات </a:t>
            </a:r>
            <a:r>
              <a:rPr lang="ar-SA" sz="2800" dirty="0" smtClean="0">
                <a:latin typeface="Arial" panose="020B0604020202020204" pitchFamily="34" charset="0"/>
                <a:cs typeface="Arial" panose="020B0604020202020204" pitchFamily="34" charset="0"/>
              </a:rPr>
              <a:t>ا </a:t>
            </a:r>
            <a:r>
              <a:rPr lang="ar-SA" sz="2800" dirty="0">
                <a:latin typeface="Arial" panose="020B0604020202020204" pitchFamily="34" charset="0"/>
                <a:cs typeface="Arial" panose="020B0604020202020204" pitchFamily="34" charset="0"/>
              </a:rPr>
              <a:t>الموجودة ، </a:t>
            </a:r>
            <a:r>
              <a:rPr lang="ar-SA" sz="2800" dirty="0" smtClean="0">
                <a:latin typeface="Arial" panose="020B0604020202020204" pitchFamily="34" charset="0"/>
                <a:cs typeface="Arial" panose="020B0604020202020204" pitchFamily="34" charset="0"/>
              </a:rPr>
              <a:t>التي تهدف </a:t>
            </a:r>
            <a:r>
              <a:rPr lang="ar-SA" sz="2800" dirty="0">
                <a:latin typeface="Arial" panose="020B0604020202020204" pitchFamily="34" charset="0"/>
                <a:cs typeface="Arial" panose="020B0604020202020204" pitchFamily="34" charset="0"/>
              </a:rPr>
              <a:t>إلى مشاركة مجموعة صغيرة من البيانات</a:t>
            </a:r>
            <a:r>
              <a:rPr lang="ar-SA" sz="2800" dirty="0" smtClean="0">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a:p>
            <a:pPr lvl="0" algn="r" rtl="1">
              <a:spcBef>
                <a:spcPts val="0"/>
              </a:spcBef>
              <a:buFont typeface="Wingdings" panose="05000000000000000000" pitchFamily="2" charset="2"/>
              <a:buChar char="§"/>
            </a:pPr>
            <a:r>
              <a:rPr lang="ar-SA" sz="2800" dirty="0" smtClean="0">
                <a:latin typeface="Arial" panose="020B0604020202020204" pitchFamily="34" charset="0"/>
                <a:cs typeface="Arial" panose="020B0604020202020204" pitchFamily="34" charset="0"/>
              </a:rPr>
              <a:t> من </a:t>
            </a:r>
            <a:r>
              <a:rPr lang="ar-SA" sz="2800" dirty="0">
                <a:latin typeface="Arial" panose="020B0604020202020204" pitchFamily="34" charset="0"/>
                <a:cs typeface="Arial" panose="020B0604020202020204" pitchFamily="34" charset="0"/>
              </a:rPr>
              <a:t>أجل الحصول على الوصول المتكامل إلى </a:t>
            </a:r>
            <a:r>
              <a:rPr lang="ar-SA" sz="2800" dirty="0" smtClean="0">
                <a:latin typeface="Arial" panose="020B0604020202020204" pitchFamily="34" charset="0"/>
                <a:cs typeface="Arial" panose="020B0604020202020204" pitchFamily="34" charset="0"/>
              </a:rPr>
              <a:t>الموارد المختلفة </a:t>
            </a:r>
            <a:r>
              <a:rPr lang="ar-SA" sz="2800" dirty="0">
                <a:latin typeface="Arial" panose="020B0604020202020204" pitchFamily="34" charset="0"/>
                <a:cs typeface="Arial" panose="020B0604020202020204" pitchFamily="34" charset="0"/>
              </a:rPr>
              <a:t>، غالبًا ما يكون من الضروري استخدام مخططات </a:t>
            </a:r>
            <a:r>
              <a:rPr lang="ar-SA" sz="2800" dirty="0" smtClean="0">
                <a:latin typeface="Arial" panose="020B0604020202020204" pitchFamily="34" charset="0"/>
                <a:cs typeface="Arial" panose="020B0604020202020204" pitchFamily="34" charset="0"/>
              </a:rPr>
              <a:t>البيانات الوصفية المتعددة ويتم </a:t>
            </a:r>
            <a:r>
              <a:rPr lang="ar-SA" sz="2800" dirty="0">
                <a:latin typeface="Arial" panose="020B0604020202020204" pitchFamily="34" charset="0"/>
                <a:cs typeface="Arial" panose="020B0604020202020204" pitchFamily="34" charset="0"/>
              </a:rPr>
              <a:t>تجميعها وتحسينها لتطبيق </a:t>
            </a:r>
            <a:r>
              <a:rPr lang="ar-SA" sz="2800" dirty="0" smtClean="0">
                <a:latin typeface="Arial" panose="020B0604020202020204" pitchFamily="34" charset="0"/>
                <a:cs typeface="Arial" panose="020B0604020202020204" pitchFamily="34" charset="0"/>
              </a:rPr>
              <a:t>معين</a:t>
            </a:r>
            <a:endParaRPr sz="2800" dirty="0">
              <a:latin typeface="Arial" panose="020B0604020202020204" pitchFamily="34" charset="0"/>
              <a:cs typeface="Arial" panose="020B0604020202020204" pitchFamily="34" charset="0"/>
            </a:endParaRPr>
          </a:p>
          <a:p>
            <a:pPr lvl="0" algn="r" rtl="1">
              <a:spcBef>
                <a:spcPts val="0"/>
              </a:spcBef>
              <a:buFont typeface="Wingdings" panose="05000000000000000000" pitchFamily="2" charset="2"/>
              <a:buChar char="§"/>
            </a:pPr>
            <a:r>
              <a:rPr lang="ar-SA" sz="2800" dirty="0" smtClean="0">
                <a:latin typeface="Arial" panose="020B0604020202020204" pitchFamily="34" charset="0"/>
                <a:cs typeface="Arial" panose="020B0604020202020204" pitchFamily="34" charset="0"/>
              </a:rPr>
              <a:t>  حدد </a:t>
            </a:r>
            <a:r>
              <a:rPr lang="ar-SA" sz="2800" dirty="0">
                <a:latin typeface="Arial" panose="020B0604020202020204" pitchFamily="34" charset="0"/>
                <a:cs typeface="Arial" panose="020B0604020202020204" pitchFamily="34" charset="0"/>
              </a:rPr>
              <a:t>المعيار الخاص بك وفقًا لنوع البيانات ، وتوجيه مؤسستك ، ومواردك المتاحة</a:t>
            </a:r>
            <a:endParaRPr sz="2800" dirty="0">
              <a:latin typeface="Arial" panose="020B0604020202020204" pitchFamily="34" charset="0"/>
              <a:cs typeface="Arial" panose="020B0604020202020204" pitchFamily="34" charset="0"/>
            </a:endParaRPr>
          </a:p>
        </p:txBody>
      </p:sp>
      <p:sp>
        <p:nvSpPr>
          <p:cNvPr id="154" name="Shape 154"/>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5</a:t>
            </a:fld>
            <a:endParaRPr lang="sr-Latn-B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841247"/>
            <a:ext cx="7886700" cy="849577"/>
          </a:xfrm>
          <a:prstGeom prst="rect">
            <a:avLst/>
          </a:prstGeom>
        </p:spPr>
        <p:txBody>
          <a:bodyPr lIns="91425" tIns="91425" rIns="91425" bIns="91425" anchor="ctr" anchorCtr="0">
            <a:noAutofit/>
          </a:bodyPr>
          <a:lstStyle/>
          <a:p>
            <a:pPr lvl="0" algn="ctr"/>
            <a:r>
              <a:rPr lang="ar-SA" dirty="0" smtClean="0"/>
              <a:t>مخططات البيانات الوصفية</a:t>
            </a:r>
            <a:br>
              <a:rPr lang="ar-SA" dirty="0" smtClean="0"/>
            </a:br>
            <a:r>
              <a:rPr lang="ar-SA" dirty="0" smtClean="0"/>
              <a:t> </a:t>
            </a:r>
            <a:r>
              <a:rPr lang="sr-Latn-BA" dirty="0"/>
              <a:t>Metadata Schemas</a:t>
            </a:r>
          </a:p>
        </p:txBody>
      </p:sp>
      <p:sp>
        <p:nvSpPr>
          <p:cNvPr id="161" name="Shape 161"/>
          <p:cNvSpPr txBox="1">
            <a:spLocks noGrp="1"/>
          </p:cNvSpPr>
          <p:nvPr>
            <p:ph type="body" idx="1"/>
          </p:nvPr>
        </p:nvSpPr>
        <p:spPr>
          <a:xfrm>
            <a:off x="734158" y="1825625"/>
            <a:ext cx="7886700" cy="4351200"/>
          </a:xfrm>
          <a:prstGeom prst="rect">
            <a:avLst/>
          </a:prstGeom>
        </p:spPr>
        <p:txBody>
          <a:bodyPr lIns="91425" tIns="91425" rIns="91425" bIns="91425" anchor="t" anchorCtr="0">
            <a:noAutofit/>
          </a:bodyPr>
          <a:lstStyle/>
          <a:p>
            <a:pPr algn="r" rtl="1">
              <a:spcBef>
                <a:spcPts val="0"/>
              </a:spcBef>
              <a:buNone/>
            </a:pPr>
            <a:r>
              <a:rPr lang="ar-SA" sz="2800" dirty="0" smtClean="0"/>
              <a:t>المخططات( </a:t>
            </a:r>
            <a:r>
              <a:rPr lang="sr-Latn-BA" sz="2800" dirty="0" smtClean="0"/>
              <a:t>Schemas</a:t>
            </a:r>
            <a:r>
              <a:rPr lang="ar-SA" sz="2800" dirty="0" smtClean="0"/>
              <a:t>) هي </a:t>
            </a:r>
            <a:r>
              <a:rPr lang="ar-SA" sz="2800" dirty="0"/>
              <a:t>وصف لمجموعة عناصر البيانات الوصفية ، مع</a:t>
            </a:r>
            <a:r>
              <a:rPr lang="ar-SA" dirty="0"/>
              <a:t> </a:t>
            </a:r>
            <a:r>
              <a:rPr lang="ar-SA" sz="3200" dirty="0"/>
              <a:t>وصف </a:t>
            </a:r>
            <a:r>
              <a:rPr lang="ar-SA" sz="3200" dirty="0" smtClean="0"/>
              <a:t>لهيكلة العناصر.</a:t>
            </a:r>
            <a:endParaRPr sz="3200" dirty="0"/>
          </a:p>
          <a:p>
            <a:pPr lvl="0" rtl="0">
              <a:spcBef>
                <a:spcPts val="0"/>
              </a:spcBef>
              <a:buNone/>
            </a:pPr>
            <a:endParaRPr lang="ar-SA" sz="3200" dirty="0" smtClean="0"/>
          </a:p>
          <a:p>
            <a:pPr lvl="0" algn="r" rtl="1">
              <a:spcBef>
                <a:spcPts val="0"/>
              </a:spcBef>
              <a:buNone/>
            </a:pPr>
            <a:r>
              <a:rPr lang="ar-SA" sz="3200" dirty="0" smtClean="0"/>
              <a:t>وهي معلومات </a:t>
            </a:r>
            <a:r>
              <a:rPr lang="ar-SA" sz="3200" dirty="0"/>
              <a:t>منظمة عن أي نوع من </a:t>
            </a:r>
            <a:r>
              <a:rPr lang="ar-SA" sz="3200" dirty="0" smtClean="0"/>
              <a:t>المصادر التي يستخدم </a:t>
            </a:r>
            <a:r>
              <a:rPr lang="ar-SA" sz="3200" dirty="0"/>
              <a:t>لتحديد أو وصف أو إدارة أو منح حق الوصول إلى </a:t>
            </a:r>
            <a:r>
              <a:rPr lang="ar-SA" sz="3200" dirty="0" smtClean="0"/>
              <a:t>هذا المصدر عبر الرابط التالي: </a:t>
            </a:r>
          </a:p>
          <a:p>
            <a:pPr rtl="1">
              <a:spcBef>
                <a:spcPts val="0"/>
              </a:spcBef>
              <a:buNone/>
            </a:pPr>
            <a:r>
              <a:rPr lang="sr-Latn-BA" sz="3200" dirty="0"/>
              <a:t>http://www.webopedia. com/TERM/m/ metadata.html</a:t>
            </a:r>
            <a:endParaRPr lang="ar-SA" sz="3200" dirty="0"/>
          </a:p>
          <a:p>
            <a:pPr lvl="0" algn="r" rtl="1">
              <a:spcBef>
                <a:spcPts val="0"/>
              </a:spcBef>
              <a:buNone/>
            </a:pPr>
            <a:endParaRPr lang="sr-Latn-BA" sz="3200" dirty="0"/>
          </a:p>
        </p:txBody>
      </p:sp>
      <p:sp>
        <p:nvSpPr>
          <p:cNvPr id="162" name="Shape 162"/>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a:t>6</a:t>
            </a:fld>
            <a:endParaRPr lang="sr-Latn-B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spcBef>
                <a:spcPts val="0"/>
              </a:spcBef>
              <a:buNone/>
            </a:pPr>
            <a:r>
              <a:rPr lang="sr-Latn-BA" dirty="0"/>
              <a:t>Metadata </a:t>
            </a:r>
            <a:r>
              <a:rPr lang="sr-Latn-BA" dirty="0" smtClean="0"/>
              <a:t>Schemas</a:t>
            </a:r>
            <a:r>
              <a:rPr lang="ar-SA" dirty="0" smtClean="0"/>
              <a:t> مخططات البيانات الوصفية </a:t>
            </a:r>
            <a:endParaRPr lang="sr-Latn-BA" dirty="0"/>
          </a:p>
        </p:txBody>
      </p:sp>
      <p:sp>
        <p:nvSpPr>
          <p:cNvPr id="169" name="Shape 169"/>
          <p:cNvSpPr txBox="1">
            <a:spLocks noGrp="1"/>
          </p:cNvSpPr>
          <p:nvPr>
            <p:ph type="body" idx="1"/>
          </p:nvPr>
        </p:nvSpPr>
        <p:spPr>
          <a:xfrm>
            <a:off x="628650" y="1825625"/>
            <a:ext cx="3886200" cy="4530600"/>
          </a:xfrm>
          <a:prstGeom prst="rect">
            <a:avLst/>
          </a:prstGeom>
        </p:spPr>
        <p:txBody>
          <a:bodyPr lIns="91425" tIns="91425" rIns="91425" bIns="91425" anchor="t" anchorCtr="0">
            <a:noAutofit/>
          </a:bodyPr>
          <a:lstStyle/>
          <a:p>
            <a:pPr lvl="0">
              <a:spcBef>
                <a:spcPts val="0"/>
              </a:spcBef>
              <a:buNone/>
            </a:pPr>
            <a:r>
              <a:rPr lang="sr-Latn-BA" b="1" dirty="0"/>
              <a:t>Digital </a:t>
            </a:r>
            <a:r>
              <a:rPr lang="sr-Latn-BA" b="1" dirty="0" smtClean="0"/>
              <a:t>Libraries</a:t>
            </a:r>
            <a:r>
              <a:rPr lang="ar-SA" b="1" dirty="0" smtClean="0"/>
              <a:t> المكتبات الرقمية </a:t>
            </a:r>
            <a:endParaRPr lang="sr-Latn-BA" b="1" dirty="0"/>
          </a:p>
          <a:p>
            <a:pPr lvl="0">
              <a:spcBef>
                <a:spcPts val="0"/>
              </a:spcBef>
              <a:buNone/>
            </a:pPr>
            <a:r>
              <a:rPr lang="sr-Latn-BA" sz="1800" dirty="0"/>
              <a:t>METS Metadata Encoding and Transmission Standard (2007, ver. 1.7) (DLF)</a:t>
            </a:r>
          </a:p>
          <a:p>
            <a:pPr lvl="0">
              <a:spcBef>
                <a:spcPts val="0"/>
              </a:spcBef>
              <a:buNone/>
            </a:pPr>
            <a:r>
              <a:rPr lang="sr-Latn-BA" sz="1800" dirty="0"/>
              <a:t>MODS Metadata Object Description Schema (2008, ver. 3.6) (LC)</a:t>
            </a:r>
          </a:p>
          <a:p>
            <a:pPr lvl="0" rtl="0">
              <a:spcBef>
                <a:spcPts val="0"/>
              </a:spcBef>
              <a:buNone/>
            </a:pPr>
            <a:r>
              <a:rPr lang="sr-Latn-BA" sz="1800" dirty="0"/>
              <a:t>EDM Europeana Data Model Europeana Foundation</a:t>
            </a:r>
          </a:p>
          <a:p>
            <a:pPr marL="171450" marR="0" lvl="0" indent="-38100" algn="l" rtl="0">
              <a:lnSpc>
                <a:spcPct val="90000"/>
              </a:lnSpc>
              <a:spcBef>
                <a:spcPts val="750"/>
              </a:spcBef>
              <a:spcAft>
                <a:spcPts val="0"/>
              </a:spcAft>
              <a:buNone/>
            </a:pPr>
            <a:r>
              <a:rPr lang="sr-Latn-BA" b="1" dirty="0"/>
              <a:t>Digital </a:t>
            </a:r>
            <a:r>
              <a:rPr lang="sr-Latn-BA" b="1" dirty="0" smtClean="0"/>
              <a:t>Heritage</a:t>
            </a:r>
            <a:r>
              <a:rPr lang="ar-SA" b="1" dirty="0" smtClean="0"/>
              <a:t>الموروث الرقمي </a:t>
            </a:r>
            <a:endParaRPr lang="sr-Latn-BA" b="1" dirty="0"/>
          </a:p>
          <a:p>
            <a:pPr marL="171450" marR="0" lvl="0" indent="-38100" algn="l" rtl="0">
              <a:lnSpc>
                <a:spcPct val="90000"/>
              </a:lnSpc>
              <a:spcBef>
                <a:spcPts val="750"/>
              </a:spcBef>
              <a:spcAft>
                <a:spcPts val="0"/>
              </a:spcAft>
              <a:buNone/>
            </a:pPr>
            <a:r>
              <a:rPr lang="sr-Latn-BA" sz="1800" b="1" dirty="0"/>
              <a:t>CIDOC-CRM</a:t>
            </a:r>
            <a:r>
              <a:rPr lang="sr-Latn-BA" sz="1800" dirty="0"/>
              <a:t> CIDOC Conceptual Reference Model (2006) ISO</a:t>
            </a:r>
          </a:p>
          <a:p>
            <a:pPr marL="171450" marR="0" lvl="0" indent="-38100" algn="l" rtl="0">
              <a:lnSpc>
                <a:spcPct val="90000"/>
              </a:lnSpc>
              <a:spcBef>
                <a:spcPts val="750"/>
              </a:spcBef>
              <a:spcAft>
                <a:spcPts val="0"/>
              </a:spcAft>
              <a:buNone/>
            </a:pPr>
            <a:r>
              <a:rPr lang="sr-Latn-BA" sz="1800" b="1" dirty="0"/>
              <a:t>TEI </a:t>
            </a:r>
            <a:r>
              <a:rPr lang="sr-Latn-BA" sz="1800" dirty="0"/>
              <a:t>Guidelines for Electronic Text Encoding and Interchange (2007)</a:t>
            </a:r>
          </a:p>
          <a:p>
            <a:pPr marL="171450" marR="0" lvl="0" indent="-38100" algn="l" rtl="0">
              <a:lnSpc>
                <a:spcPct val="90000"/>
              </a:lnSpc>
              <a:spcBef>
                <a:spcPts val="750"/>
              </a:spcBef>
              <a:spcAft>
                <a:spcPts val="0"/>
              </a:spcAft>
              <a:buNone/>
            </a:pPr>
            <a:endParaRPr sz="1800" dirty="0"/>
          </a:p>
          <a:p>
            <a:pPr lvl="0">
              <a:spcBef>
                <a:spcPts val="0"/>
              </a:spcBef>
              <a:buNone/>
            </a:pPr>
            <a:endParaRPr dirty="0"/>
          </a:p>
        </p:txBody>
      </p:sp>
      <p:sp>
        <p:nvSpPr>
          <p:cNvPr id="170" name="Shape 170"/>
          <p:cNvSpPr txBox="1">
            <a:spLocks noGrp="1"/>
          </p:cNvSpPr>
          <p:nvPr>
            <p:ph type="sldNum" idx="12"/>
          </p:nvPr>
        </p:nvSpPr>
        <p:spPr>
          <a:xfrm>
            <a:off x="6457950" y="6356351"/>
            <a:ext cx="2057400"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sz="900">
                <a:solidFill>
                  <a:srgbClr val="888888"/>
                </a:solidFill>
              </a:rPr>
              <a:t>7</a:t>
            </a:fld>
            <a:endParaRPr lang="sr-Latn-BA" sz="900">
              <a:solidFill>
                <a:srgbClr val="888888"/>
              </a:solidFill>
            </a:endParaRPr>
          </a:p>
        </p:txBody>
      </p:sp>
      <p:sp>
        <p:nvSpPr>
          <p:cNvPr id="171" name="Shape 171"/>
          <p:cNvSpPr txBox="1">
            <a:spLocks noGrp="1"/>
          </p:cNvSpPr>
          <p:nvPr>
            <p:ph type="body" idx="2"/>
          </p:nvPr>
        </p:nvSpPr>
        <p:spPr>
          <a:xfrm>
            <a:off x="4629150" y="1825625"/>
            <a:ext cx="3886200" cy="4351200"/>
          </a:xfrm>
          <a:prstGeom prst="rect">
            <a:avLst/>
          </a:prstGeom>
        </p:spPr>
        <p:txBody>
          <a:bodyPr lIns="91425" tIns="91425" rIns="91425" bIns="91425" anchor="t" anchorCtr="0">
            <a:noAutofit/>
          </a:bodyPr>
          <a:lstStyle/>
          <a:p>
            <a:pPr lvl="0">
              <a:spcBef>
                <a:spcPts val="0"/>
              </a:spcBef>
              <a:buNone/>
            </a:pPr>
            <a:r>
              <a:rPr lang="sr-Latn-BA" b="1" dirty="0" smtClean="0"/>
              <a:t>Libraries</a:t>
            </a:r>
            <a:r>
              <a:rPr lang="ar-SA" b="1" dirty="0" smtClean="0"/>
              <a:t> المكتبات </a:t>
            </a:r>
            <a:endParaRPr lang="sr-Latn-BA" b="1" dirty="0"/>
          </a:p>
          <a:p>
            <a:pPr marL="171450" marR="0" lvl="0" indent="-38100" algn="l" rtl="0">
              <a:lnSpc>
                <a:spcPct val="90000"/>
              </a:lnSpc>
              <a:spcBef>
                <a:spcPts val="750"/>
              </a:spcBef>
              <a:spcAft>
                <a:spcPts val="0"/>
              </a:spcAft>
              <a:buNone/>
            </a:pPr>
            <a:r>
              <a:rPr lang="sr-Latn-BA" sz="1800" dirty="0"/>
              <a:t>FRBR Functional Requirements for Bibliographic Records (1998) IFLA</a:t>
            </a:r>
          </a:p>
          <a:p>
            <a:pPr lvl="0">
              <a:spcBef>
                <a:spcPts val="0"/>
              </a:spcBef>
              <a:buNone/>
            </a:pPr>
            <a:r>
              <a:rPr lang="sr-Latn-BA" b="1" dirty="0" smtClean="0"/>
              <a:t>Archives</a:t>
            </a:r>
            <a:r>
              <a:rPr lang="ar-SA" b="1" dirty="0" smtClean="0"/>
              <a:t> الأرشيف </a:t>
            </a:r>
            <a:endParaRPr lang="sr-Latn-BA" b="1" dirty="0"/>
          </a:p>
          <a:p>
            <a:pPr marL="171450" marR="0" lvl="0" indent="-107950" algn="l" rtl="0">
              <a:lnSpc>
                <a:spcPct val="90000"/>
              </a:lnSpc>
              <a:spcBef>
                <a:spcPts val="750"/>
              </a:spcBef>
              <a:spcAft>
                <a:spcPts val="0"/>
              </a:spcAft>
              <a:buClr>
                <a:srgbClr val="000000"/>
              </a:buClr>
              <a:buSzPct val="61111"/>
              <a:buFont typeface="Arial"/>
              <a:buNone/>
            </a:pPr>
            <a:r>
              <a:rPr lang="sr-Latn-BA" sz="1800" dirty="0"/>
              <a:t>EAD – Encoded Archival Description (2002) Society of American Archivists</a:t>
            </a:r>
          </a:p>
          <a:p>
            <a:pPr lvl="0">
              <a:spcBef>
                <a:spcPts val="0"/>
              </a:spcBef>
              <a:buNone/>
            </a:pPr>
            <a:r>
              <a:rPr lang="sr-Latn-BA" b="1" dirty="0" smtClean="0"/>
              <a:t>Museums</a:t>
            </a:r>
            <a:r>
              <a:rPr lang="ar-SA" b="1" dirty="0" smtClean="0"/>
              <a:t> المتاحف </a:t>
            </a:r>
            <a:endParaRPr lang="sr-Latn-BA" b="1" dirty="0"/>
          </a:p>
          <a:p>
            <a:pPr lvl="0" rtl="0">
              <a:spcBef>
                <a:spcPts val="0"/>
              </a:spcBef>
              <a:buClr>
                <a:schemeClr val="dk1"/>
              </a:buClr>
              <a:buSzPct val="61111"/>
              <a:buFont typeface="Arial"/>
              <a:buNone/>
            </a:pPr>
            <a:r>
              <a:rPr lang="sr-Latn-BA" sz="1800" dirty="0"/>
              <a:t>LIDO Categories for the Description of Works of Art (2010) ICOM </a:t>
            </a:r>
          </a:p>
          <a:p>
            <a:pPr lvl="0">
              <a:spcBef>
                <a:spcPts val="0"/>
              </a:spcBef>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28650" y="758732"/>
            <a:ext cx="7886700" cy="968449"/>
          </a:xfrm>
          <a:prstGeom prst="rect">
            <a:avLst/>
          </a:prstGeom>
        </p:spPr>
        <p:txBody>
          <a:bodyPr lIns="91425" tIns="91425" rIns="91425" bIns="91425" anchor="ctr" anchorCtr="0">
            <a:noAutofit/>
          </a:bodyPr>
          <a:lstStyle/>
          <a:p>
            <a:pPr lvl="0" algn="ctr"/>
            <a:r>
              <a:rPr lang="sr-Latn-BA" sz="2800" dirty="0"/>
              <a:t>Dublin Core Metadata Schema </a:t>
            </a:r>
            <a:r>
              <a:rPr lang="ar-SA" sz="2800" dirty="0" smtClean="0"/>
              <a:t/>
            </a:r>
            <a:br>
              <a:rPr lang="ar-SA" sz="2800" dirty="0" smtClean="0"/>
            </a:br>
            <a:r>
              <a:rPr lang="ar-SA" sz="2800" dirty="0" smtClean="0"/>
              <a:t>مخطط </a:t>
            </a:r>
            <a:r>
              <a:rPr lang="ar-SA" sz="2800" dirty="0"/>
              <a:t>البيانات الوصفية الأساسية في دبلن</a:t>
            </a:r>
            <a:endParaRPr lang="sr-Latn-BA" sz="2800" dirty="0"/>
          </a:p>
        </p:txBody>
      </p:sp>
      <p:sp>
        <p:nvSpPr>
          <p:cNvPr id="178" name="Shape 178"/>
          <p:cNvSpPr txBox="1">
            <a:spLocks noGrp="1"/>
          </p:cNvSpPr>
          <p:nvPr>
            <p:ph type="sldNum" idx="12"/>
          </p:nvPr>
        </p:nvSpPr>
        <p:spPr>
          <a:xfrm>
            <a:off x="6457950" y="6373712"/>
            <a:ext cx="20574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sz="1000">
                <a:solidFill>
                  <a:srgbClr val="002060"/>
                </a:solidFill>
              </a:rPr>
              <a:t>8</a:t>
            </a:fld>
            <a:endParaRPr lang="sr-Latn-BA" sz="1000">
              <a:solidFill>
                <a:srgbClr val="002060"/>
              </a:solidFill>
            </a:endParaRPr>
          </a:p>
        </p:txBody>
      </p:sp>
      <p:sp>
        <p:nvSpPr>
          <p:cNvPr id="179" name="Shape 179"/>
          <p:cNvSpPr txBox="1">
            <a:spLocks noGrp="1"/>
          </p:cNvSpPr>
          <p:nvPr>
            <p:ph type="body" idx="1"/>
          </p:nvPr>
        </p:nvSpPr>
        <p:spPr>
          <a:xfrm>
            <a:off x="628650" y="2231135"/>
            <a:ext cx="7886700" cy="3945689"/>
          </a:xfrm>
          <a:prstGeom prst="rect">
            <a:avLst/>
          </a:prstGeom>
        </p:spPr>
        <p:txBody>
          <a:bodyPr lIns="91425" tIns="91425" rIns="91425" bIns="91425" anchor="t" anchorCtr="0">
            <a:noAutofit/>
          </a:bodyPr>
          <a:lstStyle/>
          <a:p>
            <a:pPr marL="571500" lvl="0" indent="-223838" algn="r" rtl="1">
              <a:spcBef>
                <a:spcPts val="0"/>
              </a:spcBef>
              <a:buFont typeface="Wingdings" panose="05000000000000000000" pitchFamily="2" charset="2"/>
              <a:buChar char="§"/>
            </a:pPr>
            <a:r>
              <a:rPr lang="ar-SA" sz="3200" dirty="0" smtClean="0"/>
              <a:t>يتألف </a:t>
            </a:r>
            <a:r>
              <a:rPr lang="ar-SA" sz="3200" dirty="0"/>
              <a:t>الحد اﻷدنى المقترح في كانون اﻷول / ديسمبر ١٩٩٦ من ١٥ عنصرا أساسيا </a:t>
            </a:r>
            <a:r>
              <a:rPr lang="ar-SA" sz="3200" dirty="0" smtClean="0"/>
              <a:t>وقد </a:t>
            </a:r>
            <a:r>
              <a:rPr lang="ar-SA" sz="3200" dirty="0"/>
              <a:t>امتد أيضا إلى العناصر </a:t>
            </a:r>
            <a:r>
              <a:rPr lang="ar-SA" sz="3200" dirty="0" smtClean="0"/>
              <a:t>الفرعية او المعرفات</a:t>
            </a:r>
          </a:p>
          <a:p>
            <a:pPr marL="457200" lvl="0" indent="-228600" algn="r" rtl="1">
              <a:spcBef>
                <a:spcPts val="0"/>
              </a:spcBef>
            </a:pPr>
            <a:endParaRPr sz="3200" dirty="0"/>
          </a:p>
          <a:p>
            <a:pPr marL="630238" lvl="0" indent="-282575" algn="r" rtl="1">
              <a:spcBef>
                <a:spcPts val="0"/>
              </a:spcBef>
              <a:buFont typeface="Wingdings" panose="05000000000000000000" pitchFamily="2" charset="2"/>
              <a:buChar char="§"/>
            </a:pPr>
            <a:r>
              <a:rPr lang="ar-SA" sz="3200" dirty="0" smtClean="0"/>
              <a:t>  يتم </a:t>
            </a:r>
            <a:r>
              <a:rPr lang="ar-SA" sz="3200" dirty="0"/>
              <a:t>تعريف كل عنصر باستخدام مجموعة من 10 سمات مشتقة من </a:t>
            </a:r>
            <a:r>
              <a:rPr lang="en-US" sz="3200" dirty="0"/>
              <a:t>ISO 11179 </a:t>
            </a:r>
            <a:r>
              <a:rPr lang="ar-SA" sz="3200" dirty="0" smtClean="0"/>
              <a:t>       (مواصفات </a:t>
            </a:r>
            <a:r>
              <a:rPr lang="ar-SA" sz="3200" dirty="0"/>
              <a:t>عناصر البيانات وتوحيدها)</a:t>
            </a:r>
            <a:endParaRP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spcBef>
                <a:spcPts val="0"/>
              </a:spcBef>
              <a:buNone/>
            </a:pPr>
            <a:r>
              <a:rPr lang="sr-Latn-BA" dirty="0"/>
              <a:t>Dublin Core in a </a:t>
            </a:r>
            <a:r>
              <a:rPr lang="sr-Latn-BA" dirty="0" smtClean="0"/>
              <a:t>nutshell</a:t>
            </a:r>
            <a:r>
              <a:rPr lang="ar-SA" dirty="0" smtClean="0"/>
              <a:t>دبلن كور باختصار </a:t>
            </a:r>
            <a:endParaRPr lang="sr-Latn-BA" dirty="0"/>
          </a:p>
        </p:txBody>
      </p:sp>
      <p:sp>
        <p:nvSpPr>
          <p:cNvPr id="186" name="Shape 186"/>
          <p:cNvSpPr txBox="1">
            <a:spLocks noGrp="1"/>
          </p:cNvSpPr>
          <p:nvPr>
            <p:ph type="sldNum" idx="12"/>
          </p:nvPr>
        </p:nvSpPr>
        <p:spPr>
          <a:xfrm>
            <a:off x="6457950" y="6356351"/>
            <a:ext cx="2057400"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sr-Latn-BA" sz="900">
                <a:solidFill>
                  <a:srgbClr val="888888"/>
                </a:solidFill>
              </a:rPr>
              <a:t>9</a:t>
            </a:fld>
            <a:endParaRPr lang="sr-Latn-BA" sz="900">
              <a:solidFill>
                <a:srgbClr val="888888"/>
              </a:solidFill>
            </a:endParaRPr>
          </a:p>
        </p:txBody>
      </p:sp>
      <p:pic>
        <p:nvPicPr>
          <p:cNvPr id="187" name="Shape 187" descr="Schermata 2017-09-03 alle 12.16.46.png"/>
          <p:cNvPicPr preferRelativeResize="0"/>
          <p:nvPr/>
        </p:nvPicPr>
        <p:blipFill>
          <a:blip r:embed="rId3">
            <a:alphaModFix/>
          </a:blip>
          <a:stretch>
            <a:fillRect/>
          </a:stretch>
        </p:blipFill>
        <p:spPr>
          <a:xfrm>
            <a:off x="1127550" y="1995625"/>
            <a:ext cx="6999619" cy="43607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943</Words>
  <Application>Microsoft Office PowerPoint</Application>
  <PresentationFormat>On-screen Show (4:3)</PresentationFormat>
  <Paragraphs>138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Wingdings</vt:lpstr>
      <vt:lpstr>Office Theme</vt:lpstr>
      <vt:lpstr>PowerPoint Presentation</vt:lpstr>
      <vt:lpstr>اهداف التعلم  Learning objectives </vt:lpstr>
      <vt:lpstr>ما هي البيانات الوصفية؟ What are metadata?  </vt:lpstr>
      <vt:lpstr>خصائص البيانات الوصفية الوظيفية Metadata Functions</vt:lpstr>
      <vt:lpstr>معايير البيانات الوصفية  Metadata standards</vt:lpstr>
      <vt:lpstr>مخططات البيانات الوصفية  Metadata Schemas</vt:lpstr>
      <vt:lpstr>Metadata Schemas مخططات البيانات الوصفية </vt:lpstr>
      <vt:lpstr>Dublin Core Metadata Schema  مخطط البيانات الوصفية الأساسية في دبلن</vt:lpstr>
      <vt:lpstr>Dublin Core in a nutshellدبلن كور باختصار </vt:lpstr>
      <vt:lpstr> مخطط DataCite  للبيانات الوصفية  </vt:lpstr>
      <vt:lpstr>DataCite in a nutshell: mandatory</vt:lpstr>
      <vt:lpstr>               DataCite باختصار: ما نوصي به  وهو اختياري </vt:lpstr>
      <vt:lpstr>Descriptive metadataالميتاداتا الوصفية :</vt:lpstr>
      <vt:lpstr>Administrative metadataالميتاداتا الإدارية </vt:lpstr>
      <vt:lpstr>حفظ البيانات الوصفية  Preservation metadata Premis</vt:lpstr>
      <vt:lpstr>بيانات وصفية محددة التخصص  Discipline specific metadata</vt:lpstr>
      <vt:lpstr>Metadata Schemas in IR</vt:lpstr>
      <vt:lpstr>معّرف ثابت  Persistent Identifier</vt:lpstr>
      <vt:lpstr>البيانات الوصفية لأغراض التبادل وإعادة استخدام مخرجات البحث العلمي Metadata for sharing and re-using Research outputs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lamees shalash</cp:lastModifiedBy>
  <cp:revision>44</cp:revision>
  <dcterms:modified xsi:type="dcterms:W3CDTF">2018-05-29T08:46:12Z</dcterms:modified>
</cp:coreProperties>
</file>