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31"/>
  </p:notesMasterIdLst>
  <p:sldIdLst>
    <p:sldId id="256" r:id="rId2"/>
    <p:sldId id="257" r:id="rId3"/>
    <p:sldId id="274" r:id="rId4"/>
    <p:sldId id="275" r:id="rId5"/>
    <p:sldId id="261"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7" r:id="rId22"/>
    <p:sldId id="270" r:id="rId23"/>
    <p:sldId id="262" r:id="rId24"/>
    <p:sldId id="292" r:id="rId25"/>
    <p:sldId id="293" r:id="rId26"/>
    <p:sldId id="299" r:id="rId27"/>
    <p:sldId id="295" r:id="rId28"/>
    <p:sldId id="296" r:id="rId29"/>
    <p:sldId id="30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62" autoAdjust="0"/>
  </p:normalViewPr>
  <p:slideViewPr>
    <p:cSldViewPr>
      <p:cViewPr varScale="1">
        <p:scale>
          <a:sx n="67" d="100"/>
          <a:sy n="67" d="100"/>
        </p:scale>
        <p:origin x="1392"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C0880C-C639-498A-AD39-131DF4C7D365}" type="datetimeFigureOut">
              <a:rPr lang="en-US" smtClean="0"/>
              <a:t>5/28/2018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AE83AB-D634-4CDB-B56B-EF5C5553F681}" type="slidenum">
              <a:rPr lang="en-US" smtClean="0"/>
              <a:t>‹#›</a:t>
            </a:fld>
            <a:endParaRPr lang="en-US"/>
          </a:p>
        </p:txBody>
      </p:sp>
    </p:spTree>
    <p:extLst>
      <p:ext uri="{BB962C8B-B14F-4D97-AF65-F5344CB8AC3E}">
        <p14:creationId xmlns:p14="http://schemas.microsoft.com/office/powerpoint/2010/main" val="2201179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In most cases, RDM services are not a single entity but instead are spread across the institution and involve many different operational units. In this respect, it is very difficult to come up with an accurate picture of the RDM as a whole without looking at the individual RDM services to see how costs are incurred and covered across the portfolio of services. </a:t>
            </a:r>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3</a:t>
            </a:fld>
            <a:endParaRPr lang="en-GB"/>
          </a:p>
        </p:txBody>
      </p:sp>
    </p:spTree>
    <p:extLst>
      <p:ext uri="{BB962C8B-B14F-4D97-AF65-F5344CB8AC3E}">
        <p14:creationId xmlns:p14="http://schemas.microsoft.com/office/powerpoint/2010/main" val="301365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dirty="0"/>
              <a:t>Commercial products starting to emerge</a:t>
            </a:r>
          </a:p>
          <a:p>
            <a:pPr marL="457200" lvl="1" indent="0">
              <a:buNone/>
            </a:pPr>
            <a:r>
              <a:rPr lang="en-GB" dirty="0" err="1"/>
              <a:t>Archivematica</a:t>
            </a:r>
            <a:endParaRPr lang="en-GB" dirty="0"/>
          </a:p>
          <a:p>
            <a:pPr marL="457200" lvl="1" indent="0">
              <a:buNone/>
            </a:pPr>
            <a:r>
              <a:rPr lang="en-GB" dirty="0" err="1"/>
              <a:t>Arkivum</a:t>
            </a:r>
            <a:endParaRPr lang="en-GB" dirty="0"/>
          </a:p>
          <a:p>
            <a:r>
              <a:rPr lang="en-GB" dirty="0"/>
              <a:t>Long term – possibly forever (remember the EPSRC example!)</a:t>
            </a:r>
          </a:p>
          <a:p>
            <a:r>
              <a:rPr lang="en-GB" dirty="0"/>
              <a:t>Not just the bits though – software</a:t>
            </a:r>
            <a:r>
              <a:rPr lang="en-GB" baseline="0" dirty="0"/>
              <a:t> used to analyse and render data, </a:t>
            </a:r>
            <a:r>
              <a:rPr lang="en-GB" baseline="0" dirty="0" err="1"/>
              <a:t>algorthims</a:t>
            </a:r>
            <a:r>
              <a:rPr lang="en-GB" baseline="0" dirty="0"/>
              <a:t> used, all part of research reproducibility</a:t>
            </a:r>
          </a:p>
          <a:p>
            <a:r>
              <a:rPr lang="en-GB" dirty="0"/>
              <a:t>Competition as more produce emerge – prices</a:t>
            </a:r>
            <a:r>
              <a:rPr lang="en-GB" baseline="0" dirty="0"/>
              <a:t> can go down</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Know what you need before talking</a:t>
            </a:r>
            <a:r>
              <a:rPr lang="en-GB" baseline="0" dirty="0"/>
              <a:t> to vendors –</a:t>
            </a:r>
            <a:r>
              <a:rPr lang="en-GB" dirty="0"/>
              <a:t>speed of access to help determine storage options -</a:t>
            </a:r>
            <a:r>
              <a:rPr lang="en-GB" baseline="0" dirty="0"/>
              <a:t>worth doing your homework</a:t>
            </a:r>
            <a:endParaRPr lang="en-GB" dirty="0"/>
          </a:p>
          <a:p>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13</a:t>
            </a:fld>
            <a:endParaRPr lang="en-GB"/>
          </a:p>
        </p:txBody>
      </p:sp>
    </p:spTree>
    <p:extLst>
      <p:ext uri="{BB962C8B-B14F-4D97-AF65-F5344CB8AC3E}">
        <p14:creationId xmlns:p14="http://schemas.microsoft.com/office/powerpoint/2010/main" val="1013204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Encourage researchers to review their data management plan at least as often as they provide updates to their funder. Consider whether</a:t>
            </a:r>
            <a:r>
              <a:rPr lang="en-GB" altLang="en-US" baseline="0" dirty="0"/>
              <a:t> your institutional policy will require researchers to </a:t>
            </a:r>
            <a:r>
              <a:rPr lang="en-GB" altLang="en-US" dirty="0"/>
              <a:t>make a final phase DMP public via your institutional repository and link it to you publication and data set. Get them to consider publishing the final version DMP as a data paper – increasing number of peer reviewed data journals emerging. Good to get credit for their efforts! </a:t>
            </a:r>
          </a:p>
          <a:p>
            <a:endParaRPr lang="en-GB" altLang="en-US" dirty="0"/>
          </a:p>
          <a:p>
            <a:r>
              <a:rPr lang="en-GB" altLang="en-US" dirty="0"/>
              <a:t>Most institutions are working with researchers to determine what data needs to be retained at the end of a project to enable reproducibility and to identify any other data that may have longer term value. This can be time consuming as noted earlier. In some cases many hours may be needed to work backwards from publications to data (processes, raw, </a:t>
            </a:r>
            <a:r>
              <a:rPr lang="en-GB" altLang="en-US" dirty="0" err="1"/>
              <a:t>etc</a:t>
            </a:r>
            <a:r>
              <a:rPr lang="en-GB" altLang="en-US" dirty="0"/>
              <a:t>) and considering any software that may need to be retained as well. Up to date DMPs can assist with selection and appraisal decisions and speed up the process significantly</a:t>
            </a:r>
            <a:r>
              <a:rPr lang="en-GB" altLang="en-US" baseline="0" dirty="0"/>
              <a:t> and ensure all data that needs to be retained is captured. </a:t>
            </a:r>
            <a:r>
              <a:rPr lang="en-GB" altLang="en-US" dirty="0"/>
              <a:t> </a:t>
            </a:r>
          </a:p>
          <a:p>
            <a:endParaRPr lang="en-GB"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E8E1C10-AD30-49DF-ABD5-1FB2FB3C183C}" type="slidenum">
              <a:rPr lang="en-GB" altLang="en-US" smtClean="0">
                <a:latin typeface="Calibri" panose="020F0502020204030204" pitchFamily="34" charset="0"/>
              </a:rPr>
              <a:pPr/>
              <a:t>14</a:t>
            </a:fld>
            <a:endParaRPr lang="en-GB" altLang="en-US">
              <a:latin typeface="Calibri" panose="020F0502020204030204" pitchFamily="34" charset="0"/>
            </a:endParaRPr>
          </a:p>
        </p:txBody>
      </p:sp>
    </p:spTree>
    <p:extLst>
      <p:ext uri="{BB962C8B-B14F-4D97-AF65-F5344CB8AC3E}">
        <p14:creationId xmlns:p14="http://schemas.microsoft.com/office/powerpoint/2010/main" val="206411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Aft>
                <a:spcPts val="1800"/>
              </a:spcAft>
            </a:pPr>
            <a:r>
              <a:rPr lang="en-GB" altLang="en-US" dirty="0"/>
              <a:t>Data reuse depends upon its ability to be found and understood.</a:t>
            </a:r>
            <a:r>
              <a:rPr lang="en-GB" altLang="en-US" baseline="0" dirty="0"/>
              <a:t> </a:t>
            </a:r>
          </a:p>
          <a:p>
            <a:pPr eaLnBrk="1" hangingPunct="1">
              <a:spcAft>
                <a:spcPts val="1800"/>
              </a:spcAft>
            </a:pPr>
            <a:r>
              <a:rPr lang="en-GB" altLang="en-US" dirty="0"/>
              <a:t> </a:t>
            </a:r>
          </a:p>
          <a:p>
            <a:pPr eaLnBrk="1" hangingPunct="1">
              <a:spcAft>
                <a:spcPts val="1800"/>
              </a:spcAft>
            </a:pPr>
            <a:r>
              <a:rPr lang="en-GB" altLang="en-US" dirty="0"/>
              <a:t>Make sure important information can be captured and reused very early on in the lifecycle, For instance, grant information included in research information systems can be repurposed later in the lifecycle by publications and data repositories and ultimately by national aggregators and funders’ outputs systems. Aim to user metadata</a:t>
            </a:r>
            <a:r>
              <a:rPr lang="en-GB" altLang="en-US" baseline="0" dirty="0"/>
              <a:t> standards to enable this information to be pushed and pulled between systems. Highlights the importance of applying unique and persistent identifiers Enter one and use many times (CASRAI mantra). Requires adherence to metadata standards and ongoing efforts to enable interoperability among system developers. </a:t>
            </a:r>
          </a:p>
          <a:p>
            <a:pPr eaLnBrk="1" hangingPunct="1">
              <a:spcAft>
                <a:spcPts val="1800"/>
              </a:spcAft>
            </a:pPr>
            <a:endParaRPr lang="en-GB" altLang="en-US" baseline="0" dirty="0"/>
          </a:p>
          <a:p>
            <a:pPr eaLnBrk="1" hangingPunct="1">
              <a:spcAft>
                <a:spcPts val="1800"/>
              </a:spcAft>
            </a:pPr>
            <a:endParaRPr lang="en-GB" altLang="en-US" dirty="0"/>
          </a:p>
          <a:p>
            <a:pPr eaLnBrk="1" hangingPunct="1">
              <a:spcAft>
                <a:spcPts val="1800"/>
              </a:spcAft>
            </a:pPr>
            <a:r>
              <a:rPr lang="en-GB" altLang="en-US" dirty="0"/>
              <a:t>Once data has been accessioned into an internal</a:t>
            </a:r>
            <a:r>
              <a:rPr lang="en-GB" altLang="en-US" baseline="0" dirty="0"/>
              <a:t> or external data repository</a:t>
            </a:r>
            <a:r>
              <a:rPr lang="en-GB" altLang="en-US" dirty="0"/>
              <a:t>, how will usage be monitored? How will you be able to track usage in external systems? </a:t>
            </a:r>
          </a:p>
          <a:p>
            <a:pPr eaLnBrk="1" hangingPunct="1">
              <a:spcAft>
                <a:spcPts val="1800"/>
              </a:spcAft>
            </a:pPr>
            <a:r>
              <a:rPr lang="en-GB" altLang="en-US" dirty="0"/>
              <a:t>For either internal or external systems, usage will need to be defined as well (download, citation, other?) Most likely monitoring will be automatically handled so this again draws us back to the importance of applying unique and persistent identifiers to research outputs and recommending a preferred citation for datasets. This will make tracking much easier and reporting more straightforward (e.g., for specific funders, for specific researchers, for specific projects)</a:t>
            </a:r>
          </a:p>
          <a:p>
            <a:pPr eaLnBrk="1" hangingPunct="1">
              <a:spcAft>
                <a:spcPts val="1800"/>
              </a:spcAft>
            </a:pPr>
            <a:endParaRPr lang="en-GB" altLang="en-US" dirty="0"/>
          </a:p>
          <a:p>
            <a:pPr eaLnBrk="1" hangingPunct="1">
              <a:spcAft>
                <a:spcPts val="1800"/>
              </a:spcAft>
            </a:pPr>
            <a:r>
              <a:rPr lang="en-GB" altLang="en-US" dirty="0"/>
              <a:t>If monitoring usage, will you use these to help reappraise data? Reuse metrics in one discipline may be far greater than for others so may not be able to have a one size fits all (relate metrics to discipline specific norms)</a:t>
            </a:r>
          </a:p>
          <a:p>
            <a:pPr eaLnBrk="1" hangingPunct="1">
              <a:spcAft>
                <a:spcPts val="1800"/>
              </a:spcAft>
            </a:pPr>
            <a:endParaRPr lang="en-GB" altLang="en-US" dirty="0"/>
          </a:p>
          <a:p>
            <a:pPr eaLnBrk="1" hangingPunct="1">
              <a:spcAft>
                <a:spcPts val="1800"/>
              </a:spcAft>
            </a:pPr>
            <a:r>
              <a:rPr lang="en-GB" altLang="en-US" dirty="0"/>
              <a:t>If the institution is the owner of the data (be clear on this in your policies!), you may not need to inform anyone else of any future decisions around retention. However, it could be good practice to notify content creators of any decisions to remove data from preservation storage so that they may find alternative storage options. Many researchers build upon work for their entire careers so even if it isn’t being widely used by others, it will be of immense importance to their careers. </a:t>
            </a:r>
          </a:p>
          <a:p>
            <a:pPr eaLnBrk="1" hangingPunct="1">
              <a:spcAft>
                <a:spcPts val="1800"/>
              </a:spcAft>
            </a:pPr>
            <a:endParaRPr lang="en-GB" altLang="en-US" dirty="0"/>
          </a:p>
          <a:p>
            <a:pPr eaLnBrk="1" hangingPunct="1">
              <a:spcAft>
                <a:spcPts val="1800"/>
              </a:spcAft>
            </a:pPr>
            <a:r>
              <a:rPr lang="en-GB" altLang="en-US" dirty="0"/>
              <a:t>Also consider how you might handle staff moving to new institutions. They may want to take their data. If the institution owns the data and wishes to retain it, this is where ORCIDs can be incredibly useful. Authors can remain linked to outputs even if their location of work changes. Again, this highlights the value in using standard identifiers. </a:t>
            </a:r>
          </a:p>
          <a:p>
            <a:pPr eaLnBrk="1" hangingPunct="1">
              <a:spcAft>
                <a:spcPts val="1800"/>
              </a:spcAft>
            </a:pPr>
            <a:endParaRPr lang="en-GB" altLang="en-US" dirty="0"/>
          </a:p>
          <a:p>
            <a:pPr marL="171450" indent="-171450" eaLnBrk="1" hangingPunct="1">
              <a:spcAft>
                <a:spcPts val="1800"/>
              </a:spcAft>
              <a:buFont typeface="Arial" panose="020B0604020202020204" pitchFamily="34" charset="0"/>
              <a:buChar char="•"/>
            </a:pPr>
            <a:r>
              <a:rPr lang="en-GB" altLang="en-US" b="1" dirty="0"/>
              <a:t>Considerations:</a:t>
            </a:r>
          </a:p>
          <a:p>
            <a:pPr marL="171450" indent="-171450" eaLnBrk="1" hangingPunct="1">
              <a:spcAft>
                <a:spcPts val="1800"/>
              </a:spcAft>
              <a:buFont typeface="Arial" panose="020B0604020202020204" pitchFamily="34" charset="0"/>
              <a:buChar char="•"/>
            </a:pPr>
            <a:r>
              <a:rPr lang="en-GB" altLang="en-US" b="1" dirty="0"/>
              <a:t>Defining a set of metadata to publish (See: </a:t>
            </a:r>
            <a:r>
              <a:rPr lang="en-GB" altLang="en-US" b="1" dirty="0" err="1"/>
              <a:t>DataCite</a:t>
            </a:r>
            <a:r>
              <a:rPr lang="en-GB" altLang="en-US" b="1" dirty="0"/>
              <a:t>, </a:t>
            </a:r>
            <a:r>
              <a:rPr lang="en-GB" altLang="en-US" b="1" dirty="0" err="1"/>
              <a:t>OpenAIRE</a:t>
            </a:r>
            <a:r>
              <a:rPr lang="en-GB" altLang="en-US" b="1" dirty="0"/>
              <a:t>, RDDS, RADAR)</a:t>
            </a:r>
          </a:p>
          <a:p>
            <a:pPr marL="171450" indent="-171450" eaLnBrk="1" hangingPunct="1">
              <a:spcAft>
                <a:spcPts val="1800"/>
              </a:spcAft>
              <a:buFont typeface="Arial" panose="020B0604020202020204" pitchFamily="34" charset="0"/>
              <a:buChar char="•"/>
            </a:pPr>
            <a:r>
              <a:rPr lang="en-GB" altLang="en-US" b="1" dirty="0"/>
              <a:t>Reducing duplication of effort by harvesting information from other systems</a:t>
            </a:r>
          </a:p>
          <a:p>
            <a:pPr marL="171450" indent="-171450" eaLnBrk="1" hangingPunct="1">
              <a:spcAft>
                <a:spcPts val="1800"/>
              </a:spcAft>
              <a:buFont typeface="Arial" panose="020B0604020202020204" pitchFamily="34" charset="0"/>
              <a:buChar char="•"/>
            </a:pPr>
            <a:r>
              <a:rPr lang="en-GB" altLang="en-US" b="1" dirty="0"/>
              <a:t>Linking to other outputs</a:t>
            </a:r>
          </a:p>
          <a:p>
            <a:pPr eaLnBrk="1" hangingPunct="1">
              <a:spcAft>
                <a:spcPts val="1800"/>
              </a:spcAft>
            </a:pPr>
            <a:endParaRPr lang="en-GB" altLang="en-US" dirty="0"/>
          </a:p>
          <a:p>
            <a:pPr eaLnBrk="1" hangingPunct="1">
              <a:spcAft>
                <a:spcPts val="1800"/>
              </a:spcAft>
            </a:pPr>
            <a:endParaRPr lang="en-GB" altLang="en-US" dirty="0"/>
          </a:p>
          <a:p>
            <a:pPr eaLnBrk="1" hangingPunct="1">
              <a:spcAft>
                <a:spcPts val="1800"/>
              </a:spcAft>
            </a:pPr>
            <a:endParaRPr lang="en-GB" altLang="en-US" dirty="0"/>
          </a:p>
          <a:p>
            <a:pPr eaLnBrk="1" hangingPunct="1">
              <a:spcAft>
                <a:spcPts val="1800"/>
              </a:spcAft>
            </a:pPr>
            <a:endParaRPr lang="en-GB" altLang="en-US" dirty="0"/>
          </a:p>
          <a:p>
            <a:pPr eaLnBrk="1" hangingPunct="1">
              <a:spcBef>
                <a:spcPct val="0"/>
              </a:spcBef>
            </a:pPr>
            <a:endParaRPr lang="en-GB"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2B074B1-9984-459A-9701-0B1E1E95CBB3}" type="slidenum">
              <a:rPr lang="en-GB" altLang="en-US" smtClean="0">
                <a:latin typeface="Calibri" panose="020F0502020204030204" pitchFamily="34" charset="0"/>
              </a:rPr>
              <a:pPr/>
              <a:t>16</a:t>
            </a:fld>
            <a:endParaRPr lang="en-GB" altLang="en-US">
              <a:latin typeface="Calibri" panose="020F0502020204030204" pitchFamily="34" charset="0"/>
            </a:endParaRPr>
          </a:p>
        </p:txBody>
      </p:sp>
    </p:spTree>
    <p:extLst>
      <p:ext uri="{BB962C8B-B14F-4D97-AF65-F5344CB8AC3E}">
        <p14:creationId xmlns:p14="http://schemas.microsoft.com/office/powerpoint/2010/main" val="3403618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To give your data the best chance</a:t>
            </a:r>
            <a:r>
              <a:rPr lang="en-GB" altLang="en-US" baseline="0" dirty="0"/>
              <a:t> of being reused, make sure potential </a:t>
            </a:r>
            <a:r>
              <a:rPr lang="en-GB" altLang="en-US" baseline="0" dirty="0" err="1"/>
              <a:t>reusers</a:t>
            </a:r>
            <a:r>
              <a:rPr lang="en-GB" altLang="en-US" baseline="0" dirty="0"/>
              <a:t> can understand it. U</a:t>
            </a:r>
            <a:r>
              <a:rPr lang="en-GB" altLang="en-US" dirty="0"/>
              <a:t>se an existing standard whenever possible (almost always!)</a:t>
            </a:r>
          </a:p>
          <a:p>
            <a:endParaRPr lang="en-GB" altLang="en-US" dirty="0"/>
          </a:p>
          <a:p>
            <a:r>
              <a:rPr lang="en-GB" altLang="en-US" dirty="0"/>
              <a:t>DCC’s metadata catalogue can help you find discipline</a:t>
            </a:r>
            <a:r>
              <a:rPr lang="en-GB" altLang="en-US" baseline="0" dirty="0"/>
              <a:t> specific standards to use. But remember that </a:t>
            </a:r>
            <a:r>
              <a:rPr lang="en-GB" altLang="en-US" baseline="0" dirty="0" err="1"/>
              <a:t>interdisciplinarity</a:t>
            </a:r>
            <a:r>
              <a:rPr lang="en-GB" altLang="en-US" baseline="0" dirty="0"/>
              <a:t> is a key objective for many institutions and funders are also very keen on this aspect. So, in addition to using disciplinary standards for describing data, consider any information that might be needed for other communities to make sense of the data. </a:t>
            </a:r>
          </a:p>
          <a:p>
            <a:endParaRPr lang="en-GB" altLang="en-US" baseline="0" dirty="0"/>
          </a:p>
          <a:p>
            <a:r>
              <a:rPr lang="en-GB" altLang="en-US" baseline="0" dirty="0"/>
              <a:t>Supporting researchers to develop lay summaries is a great idea. Not only will this help to make their data clear to potential </a:t>
            </a:r>
            <a:r>
              <a:rPr lang="en-GB" altLang="en-US" baseline="0" dirty="0" err="1"/>
              <a:t>reusers</a:t>
            </a:r>
            <a:r>
              <a:rPr lang="en-GB" altLang="en-US" baseline="0" dirty="0"/>
              <a:t> from any discipline, a lay summary is also great to provide to your institution’s communication team for engaging with policy makers and the media. </a:t>
            </a:r>
            <a:endParaRPr lang="en-GB"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C9AA634-F14D-4D23-8CA5-476B76CB4A84}" type="slidenum">
              <a:rPr lang="en-GB" altLang="en-US" smtClean="0">
                <a:latin typeface="Calibri" panose="020F0502020204030204" pitchFamily="34" charset="0"/>
              </a:rPr>
              <a:pPr/>
              <a:t>17</a:t>
            </a:fld>
            <a:endParaRPr lang="en-GB" altLang="en-US">
              <a:latin typeface="Calibri" panose="020F0502020204030204" pitchFamily="34" charset="0"/>
            </a:endParaRPr>
          </a:p>
        </p:txBody>
      </p:sp>
    </p:spTree>
    <p:extLst>
      <p:ext uri="{BB962C8B-B14F-4D97-AF65-F5344CB8AC3E}">
        <p14:creationId xmlns:p14="http://schemas.microsoft.com/office/powerpoint/2010/main" val="2730182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 data that can be found and accessed using web interface</a:t>
            </a:r>
            <a:r>
              <a:rPr lang="en-GB" baseline="0" dirty="0"/>
              <a:t> will not require any additional manual effort in most cases. However, for any retained data that is sensitive – either for commercial reasons or due to the personal nature of the information – will need some mechanism in place where queries requiring access can be received, logged and dealt with. </a:t>
            </a:r>
          </a:p>
          <a:p>
            <a:endParaRPr lang="en-GB" baseline="0" dirty="0"/>
          </a:p>
          <a:p>
            <a:r>
              <a:rPr lang="en-GB" baseline="0" dirty="0"/>
              <a:t>The formation of a data a</a:t>
            </a:r>
            <a:r>
              <a:rPr lang="en-GB" dirty="0"/>
              <a:t>ccess group or committee</a:t>
            </a:r>
            <a:r>
              <a:rPr lang="en-GB" baseline="0" dirty="0"/>
              <a:t> will be necessary to ensure that applications for data access can be assessed and appropriate means of facilitating access can be agreed. In some cases, there may be a safe </a:t>
            </a:r>
            <a:r>
              <a:rPr lang="en-GB" dirty="0"/>
              <a:t>haven where this can be handled virtually but in most cases this may require agreements and data transfer or in some cases only providing access on site within a secure environment.</a:t>
            </a:r>
            <a:r>
              <a:rPr lang="en-GB" baseline="0" dirty="0"/>
              <a:t>  </a:t>
            </a:r>
          </a:p>
          <a:p>
            <a:endParaRPr lang="en-GB" baseline="0" dirty="0"/>
          </a:p>
          <a:p>
            <a:r>
              <a:rPr lang="en-GB" baseline="0" dirty="0"/>
              <a:t>To make the burden on data access committee making decisions, as much information about consent and consortium agreements in place – and for how long – is essential. Depends upon good data management planning and documentation. </a:t>
            </a:r>
            <a:endParaRPr lang="en-GB" dirty="0"/>
          </a:p>
          <a:p>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18</a:t>
            </a:fld>
            <a:endParaRPr lang="en-GB"/>
          </a:p>
        </p:txBody>
      </p:sp>
    </p:spTree>
    <p:extLst>
      <p:ext uri="{BB962C8B-B14F-4D97-AF65-F5344CB8AC3E}">
        <p14:creationId xmlns:p14="http://schemas.microsoft.com/office/powerpoint/2010/main" val="3315546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930275" y="4792663"/>
            <a:ext cx="5187950" cy="4340225"/>
          </a:xfrm>
        </p:spPr>
        <p:txBody>
          <a:bodyPr/>
          <a:lstStyle/>
          <a:p>
            <a:pPr>
              <a:defRPr/>
            </a:pPr>
            <a:r>
              <a:rPr lang="en-GB" dirty="0"/>
              <a:t>During</a:t>
            </a:r>
            <a:r>
              <a:rPr lang="en-GB" baseline="0" dirty="0"/>
              <a:t> the early stage of the research lifecycle, it is essential to identify any sensitivity issues – either through commercial </a:t>
            </a:r>
            <a:endParaRPr lang="en-GB" dirty="0"/>
          </a:p>
          <a:p>
            <a:pPr>
              <a:defRPr/>
            </a:pPr>
            <a:endParaRPr lang="en-GB" dirty="0"/>
          </a:p>
          <a:p>
            <a:pPr>
              <a:defRPr/>
            </a:pPr>
            <a:r>
              <a:rPr lang="en-GB" dirty="0"/>
              <a:t>While the researchers themselves will have a key role to play in sharing data, it is important to note that they are not the only stakeholders involved in the process. </a:t>
            </a:r>
          </a:p>
          <a:p>
            <a:pPr>
              <a:defRPr/>
            </a:pPr>
            <a:endParaRPr lang="en-GB" dirty="0"/>
          </a:p>
          <a:p>
            <a:pPr marL="171450" indent="-171450">
              <a:buFont typeface="Arial" panose="020B0604020202020204" pitchFamily="34" charset="0"/>
              <a:buChar char="•"/>
              <a:defRPr/>
            </a:pPr>
            <a:r>
              <a:rPr lang="en-GB" dirty="0"/>
              <a:t>Repository – how will data be made visible? </a:t>
            </a:r>
          </a:p>
          <a:p>
            <a:pPr marL="171450" indent="-171450">
              <a:buFont typeface="Arial" panose="020B0604020202020204" pitchFamily="34" charset="0"/>
              <a:buChar char="•"/>
              <a:defRPr/>
            </a:pPr>
            <a:endParaRPr lang="en-GB" dirty="0"/>
          </a:p>
          <a:p>
            <a:pPr marL="171450" indent="-171450">
              <a:buFont typeface="Arial" panose="020B0604020202020204" pitchFamily="34" charset="0"/>
              <a:buChar char="•"/>
              <a:defRPr/>
            </a:pPr>
            <a:r>
              <a:rPr lang="en-GB" dirty="0"/>
              <a:t>Support staff – e.g., Library staff to help describe data to make it easier to find and understand.</a:t>
            </a:r>
          </a:p>
          <a:p>
            <a:pPr marL="171450" indent="-171450">
              <a:buFont typeface="Arial" panose="020B0604020202020204" pitchFamily="34" charset="0"/>
              <a:buChar char="•"/>
              <a:defRPr/>
            </a:pPr>
            <a:endParaRPr lang="en-GB" dirty="0"/>
          </a:p>
          <a:p>
            <a:pPr marL="171450" indent="-171450">
              <a:buFont typeface="Arial" panose="020B0604020202020204" pitchFamily="34" charset="0"/>
              <a:buChar char="•"/>
              <a:defRPr/>
            </a:pPr>
            <a:r>
              <a:rPr lang="en-GB" dirty="0"/>
              <a:t>Research participants – informed consent is required (come back to this later) </a:t>
            </a:r>
          </a:p>
          <a:p>
            <a:pPr marL="171450" indent="-171450">
              <a:buFont typeface="Arial" panose="020B0604020202020204" pitchFamily="34" charset="0"/>
              <a:buChar char="•"/>
              <a:defRPr/>
            </a:pPr>
            <a:endParaRPr lang="en-GB" dirty="0"/>
          </a:p>
          <a:p>
            <a:pPr marL="171450" indent="-171450">
              <a:buFont typeface="Arial" panose="020B0604020202020204" pitchFamily="34" charset="0"/>
              <a:buChar char="•"/>
              <a:defRPr/>
            </a:pPr>
            <a:r>
              <a:rPr lang="en-GB" dirty="0"/>
              <a:t>Secondary user – when sharing data, researchers can ask </a:t>
            </a:r>
            <a:r>
              <a:rPr lang="en-GB" dirty="0" err="1"/>
              <a:t>reusers</a:t>
            </a:r>
            <a:r>
              <a:rPr lang="en-GB" dirty="0"/>
              <a:t> to tick that they accept terms and conditions regarding fair use </a:t>
            </a:r>
          </a:p>
          <a:p>
            <a:pPr marL="171450" indent="-171450">
              <a:buFont typeface="Arial" panose="020B0604020202020204" pitchFamily="34" charset="0"/>
              <a:buChar char="•"/>
              <a:defRPr/>
            </a:pPr>
            <a:endParaRPr lang="en-GB" dirty="0"/>
          </a:p>
          <a:p>
            <a:pPr marL="171450" indent="-171450">
              <a:buFont typeface="Arial" panose="020B0604020202020204" pitchFamily="34" charset="0"/>
              <a:buChar char="•"/>
              <a:defRPr/>
            </a:pPr>
            <a:r>
              <a:rPr lang="en-GB" dirty="0"/>
              <a:t>Commercial – identify what can and can’t be shared and make this explicit. </a:t>
            </a: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2F4634-8667-4105-ACC6-8FC77FA62CCE}" type="slidenum">
              <a:rPr lang="en-GB" altLang="en-US" smtClean="0">
                <a:latin typeface="Calibri" panose="020F0502020204030204" pitchFamily="34" charset="0"/>
              </a:rPr>
              <a:pPr/>
              <a:t>19</a:t>
            </a:fld>
            <a:endParaRPr lang="en-GB" altLang="en-US">
              <a:latin typeface="Calibri" panose="020F0502020204030204" pitchFamily="34" charset="0"/>
            </a:endParaRPr>
          </a:p>
        </p:txBody>
      </p:sp>
    </p:spTree>
    <p:extLst>
      <p:ext uri="{BB962C8B-B14F-4D97-AF65-F5344CB8AC3E}">
        <p14:creationId xmlns:p14="http://schemas.microsoft.com/office/powerpoint/2010/main" val="2328670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20</a:t>
            </a:fld>
            <a:endParaRPr lang="en-GB"/>
          </a:p>
        </p:txBody>
      </p:sp>
    </p:spTree>
    <p:extLst>
      <p:ext uri="{BB962C8B-B14F-4D97-AF65-F5344CB8AC3E}">
        <p14:creationId xmlns:p14="http://schemas.microsoft.com/office/powerpoint/2010/main" val="1518045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a:t>
            </a:r>
            <a:r>
              <a:rPr lang="en-GB" baseline="0" dirty="0"/>
              <a:t> key points connecting researchers with services are institutional RDM guidance web-pages.</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22</a:t>
            </a:fld>
            <a:endParaRPr lang="en-GB"/>
          </a:p>
        </p:txBody>
      </p:sp>
    </p:spTree>
    <p:extLst>
      <p:ext uri="{BB962C8B-B14F-4D97-AF65-F5344CB8AC3E}">
        <p14:creationId xmlns:p14="http://schemas.microsoft.com/office/powerpoint/2010/main" val="2469609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we are talking about channels it</a:t>
            </a:r>
            <a:r>
              <a:rPr lang="en-GB" baseline="0" dirty="0"/>
              <a:t> helps to think both about what stakeholders or systems need to be connected and how systems can be designed to promote engagement with these channels.</a:t>
            </a:r>
          </a:p>
          <a:p>
            <a:endParaRPr lang="en-GB" baseline="0" dirty="0"/>
          </a:p>
          <a:p>
            <a:r>
              <a:rPr lang="en-GB" dirty="0"/>
              <a:t>Engaging researchers with new services</a:t>
            </a:r>
          </a:p>
          <a:p>
            <a:r>
              <a:rPr lang="en-GB" dirty="0"/>
              <a:t>&gt; </a:t>
            </a:r>
            <a:r>
              <a:rPr lang="en-GB" dirty="0" err="1"/>
              <a:t>Eg</a:t>
            </a:r>
            <a:r>
              <a:rPr lang="en-GB" dirty="0"/>
              <a:t> Repositories which often take time to populate</a:t>
            </a:r>
          </a:p>
          <a:p>
            <a:r>
              <a:rPr lang="en-GB" dirty="0"/>
              <a:t>Communication between departments</a:t>
            </a:r>
          </a:p>
          <a:p>
            <a:r>
              <a:rPr lang="en-GB" dirty="0"/>
              <a:t>&gt; </a:t>
            </a:r>
            <a:r>
              <a:rPr lang="en-GB" dirty="0" err="1"/>
              <a:t>Eg</a:t>
            </a:r>
            <a:r>
              <a:rPr lang="en-GB" dirty="0"/>
              <a:t> the disconnect between library-based RDM services and RO DMP advice</a:t>
            </a:r>
          </a:p>
          <a:p>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23</a:t>
            </a:fld>
            <a:endParaRPr lang="en-GB"/>
          </a:p>
        </p:txBody>
      </p:sp>
    </p:spTree>
    <p:extLst>
      <p:ext uri="{BB962C8B-B14F-4D97-AF65-F5344CB8AC3E}">
        <p14:creationId xmlns:p14="http://schemas.microsoft.com/office/powerpoint/2010/main" val="2681894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Keep in mind that the business model you use now is unlikely to remain a perfect fit for your organisation over the longer term. Changes in legislation, evolving stakeholder needs, and potential new revenue streams necessitate the ongoing evaluation and refinement of your business model to ensure that your operations remain viable over time.</a:t>
            </a:r>
          </a:p>
          <a:p>
            <a:r>
              <a:rPr lang="en-GB" dirty="0"/>
              <a:t/>
            </a:r>
            <a:br>
              <a:rPr lang="en-GB" dirty="0"/>
            </a:br>
            <a:r>
              <a:rPr lang="en-GB" sz="1200" b="0" i="0" kern="1200" dirty="0">
                <a:solidFill>
                  <a:schemeClr val="tx1"/>
                </a:solidFill>
                <a:effectLst/>
                <a:latin typeface="+mn-lt"/>
                <a:ea typeface="+mn-ea"/>
                <a:cs typeface="+mn-cs"/>
              </a:rPr>
              <a:t>It is important to set aside time and effort to actively monitor your business model. By doing so you put yourself in a better position both to respond in a more agile manner to evolving organisational context and stakeholder needs, and to reassess how you deliver services and activities in the face of evolving resources and cost drivers.</a:t>
            </a:r>
            <a:endParaRPr lang="en-GB" dirty="0"/>
          </a:p>
        </p:txBody>
      </p:sp>
      <p:sp>
        <p:nvSpPr>
          <p:cNvPr id="4" name="Slide Number Placeholder 3"/>
          <p:cNvSpPr>
            <a:spLocks noGrp="1"/>
          </p:cNvSpPr>
          <p:nvPr>
            <p:ph type="sldNum" sz="quarter" idx="10"/>
          </p:nvPr>
        </p:nvSpPr>
        <p:spPr/>
        <p:txBody>
          <a:bodyPr/>
          <a:lstStyle/>
          <a:p>
            <a:fld id="{B974B9CD-019F-429E-A44B-7733AD0654ED}" type="slidenum">
              <a:rPr lang="en-GB" smtClean="0"/>
              <a:t>27</a:t>
            </a:fld>
            <a:endParaRPr lang="en-GB"/>
          </a:p>
        </p:txBody>
      </p:sp>
    </p:spTree>
    <p:extLst>
      <p:ext uri="{BB962C8B-B14F-4D97-AF65-F5344CB8AC3E}">
        <p14:creationId xmlns:p14="http://schemas.microsoft.com/office/powerpoint/2010/main" val="53421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To give you an idea of RDM service provision in the UK,</a:t>
            </a:r>
            <a:r>
              <a:rPr lang="en-GB" baseline="0" dirty="0"/>
              <a:t> here is mapping of th</a:t>
            </a:r>
            <a:r>
              <a:rPr lang="en-GB" dirty="0"/>
              <a:t>e 2015 DCC annual survey</a:t>
            </a:r>
            <a:r>
              <a:rPr lang="en-GB" baseline="0" dirty="0"/>
              <a:t>. Reflects r</a:t>
            </a:r>
            <a:r>
              <a:rPr lang="en-GB" dirty="0"/>
              <a:t>esponses from 60 institutions and is mapped to the DCC RDM services model.</a:t>
            </a:r>
          </a:p>
          <a:p>
            <a:endParaRPr lang="en-GB" dirty="0"/>
          </a:p>
          <a:p>
            <a:r>
              <a:rPr lang="en-GB" dirty="0"/>
              <a:t>Majority of UK HEIs making good progress in developing training and guidance. Longer term preservation and business case development</a:t>
            </a:r>
            <a:r>
              <a:rPr lang="en-GB" baseline="0" dirty="0"/>
              <a:t> are proving more difficult across UK HEIs. These will have an impact on training provision as well. </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D4D648DB-08B3-4C37-99AC-20C6D518D609}" type="slidenum">
              <a:rPr lang="en-GB" smtClean="0"/>
              <a:pPr/>
              <a:t>4</a:t>
            </a:fld>
            <a:endParaRPr lang="en-GB"/>
          </a:p>
        </p:txBody>
      </p:sp>
    </p:spTree>
    <p:extLst>
      <p:ext uri="{BB962C8B-B14F-4D97-AF65-F5344CB8AC3E}">
        <p14:creationId xmlns:p14="http://schemas.microsoft.com/office/powerpoint/2010/main" val="98854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5</a:t>
            </a:fld>
            <a:endParaRPr lang="en-GB"/>
          </a:p>
        </p:txBody>
      </p:sp>
    </p:spTree>
    <p:extLst>
      <p:ext uri="{BB962C8B-B14F-4D97-AF65-F5344CB8AC3E}">
        <p14:creationId xmlns:p14="http://schemas.microsoft.com/office/powerpoint/2010/main" val="3299974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ffectLst/>
              </a:rPr>
              <a:t>A steering group’s overall goals may include establishing policy principles for RDM, to help communicate where it fits within the organisation’s overall mission, and to define the roles and responsibilities outlined in this guide. The steering group will also devise a strategy or roadmap for high-level approval, considering the institution’s research strategy, external policy drivers, service priorities and technology opportunities.  The steering group’s overall goal will be to identify a business case to be presented to whichever organisational body can commit funding towards establishing the necessary services.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effectLst/>
              </a:rPr>
              <a:t>It is important to get a good mix of representation from operational units on the working</a:t>
            </a:r>
            <a:r>
              <a:rPr lang="en-GB" baseline="0" dirty="0">
                <a:effectLst/>
              </a:rPr>
              <a:t> group or steering committee. Representatives from the Library, Research Office,  and Information Technology Services are quite common. However, it is good to ensure that you also get representation from:</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effectLst/>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effectLst/>
              </a:rPr>
              <a:t>Ethics Boards to ensure that plans for retaining and sharing data can be recognised within consent forms;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effectLst/>
              </a:rPr>
              <a:t>Data Protection/</a:t>
            </a:r>
            <a:r>
              <a:rPr lang="en-GB" baseline="0" dirty="0" err="1">
                <a:effectLst/>
              </a:rPr>
              <a:t>FoI</a:t>
            </a:r>
            <a:r>
              <a:rPr lang="en-GB" baseline="0" dirty="0">
                <a:effectLst/>
              </a:rPr>
              <a:t> to ensure that expertise on relevant exceptions to data sharing where necessary;</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effectLst/>
              </a:rPr>
              <a:t>Legal or IPR office staff to ensure that appropriate consortium agreements can be drawn up for collaborations with industry and that appropriate licences can be identified for research output that respect any future plans for commercialisation;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baseline="0" dirty="0">
                <a:effectLst/>
              </a:rPr>
              <a:t>Finance staff to ensure that costing RDM can be effectively addressed in grant applications.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effectLst/>
              </a:rPr>
              <a:t>We’d also recommend involving someone from the Archives and/or Records Management. In the UK, they have tended to be overlooked but have a great wealth of knowledge to contribute around retention scheduling, selection and appraisal.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effectLst/>
              </a:rPr>
              <a:t>We’ve also found that it may also be beneficial to involve members from different Schools or Faculties to ensure that disciplinary requirements are represented.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effectLst/>
              </a:rPr>
              <a:t>However, you may find that not all members need to be involved at all stages. You may start small to get things moving and seek to bring in other stakeholders at relevant points in the process. However, it is advisable to bring in stakeholders before pilot services are developed to ensure that they feel they are part of the process and not simply having solutions forced upon them.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a:effectLst/>
              </a:rPr>
              <a:t>Ideally a member of the senior management group responsible for research should chair the group from the start (e.g. the Vice President or Pro Vice Chancellor for Research). Indeed, it may be a good idea to get more than on senior manager’s backing as it can be quite difficult to maintain momentum of the group if the</a:t>
            </a:r>
            <a:r>
              <a:rPr lang="en-GB" baseline="0" dirty="0">
                <a:effectLst/>
              </a:rPr>
              <a:t> Pro-VC leaves for any reason. We have seen a few cases where this ha happened in the UK and it can derail activity quite badly if the new Pro-VC doesn’t see RDM as a key issue.</a:t>
            </a:r>
            <a:endParaRPr lang="en-GB" dirty="0">
              <a:effectLst/>
            </a:endParaRPr>
          </a:p>
          <a:p>
            <a:endParaRPr lang="en-GB" dirty="0">
              <a:effectLst/>
            </a:endParaRPr>
          </a:p>
        </p:txBody>
      </p:sp>
      <p:sp>
        <p:nvSpPr>
          <p:cNvPr id="4" name="Slide Number Placeholder 3"/>
          <p:cNvSpPr>
            <a:spLocks noGrp="1"/>
          </p:cNvSpPr>
          <p:nvPr>
            <p:ph type="sldNum" sz="quarter" idx="10"/>
          </p:nvPr>
        </p:nvSpPr>
        <p:spPr/>
        <p:txBody>
          <a:bodyPr/>
          <a:lstStyle/>
          <a:p>
            <a:fld id="{78055ADE-B8A9-4A3C-8429-DACEBD80F4DB}" type="slidenum">
              <a:rPr lang="en-GB" smtClean="0"/>
              <a:pPr/>
              <a:t>6</a:t>
            </a:fld>
            <a:endParaRPr lang="en-GB"/>
          </a:p>
        </p:txBody>
      </p:sp>
    </p:spTree>
    <p:extLst>
      <p:ext uri="{BB962C8B-B14F-4D97-AF65-F5344CB8AC3E}">
        <p14:creationId xmlns:p14="http://schemas.microsoft.com/office/powerpoint/2010/main" val="373613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It is a good idea to start by undertaking an </a:t>
            </a:r>
            <a:r>
              <a:rPr lang="en-GB" b="1" dirty="0"/>
              <a:t>inventory of your current RDM infrastructure</a:t>
            </a:r>
            <a:r>
              <a:rPr lang="en-GB" dirty="0"/>
              <a:t>. It is important to be clear here that infrastructure refers to hardware and technical solutions but also to the range of policies, guidance, training and support that are provided within an institution.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Without a clear picture of the infrastructure components already in place and additional components that need to be implemented, it is</a:t>
            </a:r>
          </a:p>
          <a:p>
            <a:r>
              <a:rPr lang="en-GB" dirty="0"/>
              <a:t>likely that inefficiencies or duplication of effort may result when developing RDM services.</a:t>
            </a:r>
            <a:r>
              <a:rPr lang="en-GB"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We developed a basic RDM profile worksheet and</a:t>
            </a:r>
            <a:r>
              <a:rPr lang="en-GB" baseline="0" dirty="0"/>
              <a:t> guide as part of the </a:t>
            </a:r>
            <a:r>
              <a:rPr lang="en-GB" baseline="0" dirty="0" err="1"/>
              <a:t>Jisc</a:t>
            </a:r>
            <a:r>
              <a:rPr lang="en-GB" baseline="0" dirty="0"/>
              <a:t> RDS pilot to extend the Organisational profile Document to cover RDM. </a:t>
            </a:r>
            <a:r>
              <a:rPr lang="en-GB" dirty="0"/>
              <a:t>The key objective of the</a:t>
            </a:r>
            <a:r>
              <a:rPr lang="en-GB" baseline="0" dirty="0"/>
              <a:t> RDS</a:t>
            </a:r>
            <a:r>
              <a:rPr lang="en-GB" dirty="0"/>
              <a:t> pilot project was to agree within the RDM community a list of basic RDM infrastructure components in light of RCUK’s Common Principles on Data Policy and specifically the Engineering and Physical Sciences Research Council (EPSRC) Policy Framework on Research Data and to make these infrastructure components more visible and easier to identify. The first phase of the pilot project ran from March to July 2015. A second phase of the project worked to flesh out a list of questions that HEIs can answer to get</a:t>
            </a:r>
            <a:r>
              <a:rPr lang="en-GB" baseline="0" dirty="0"/>
              <a:t> </a:t>
            </a:r>
            <a:r>
              <a:rPr lang="en-GB" dirty="0"/>
              <a:t>a better insight into how they are delivering specific infrastructure components. The second phase ran from September to December 2015.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By developing your own basic RDM profile, you’ll have a better understanding of what infrastructure is in place and how individual components are currently being delivered. </a:t>
            </a:r>
          </a:p>
          <a:p>
            <a:endParaRPr lang="en-GB" dirty="0"/>
          </a:p>
          <a:p>
            <a:r>
              <a:rPr lang="en-GB" baseline="0" dirty="0"/>
              <a:t>The basic RDM profile should not require much effort to complete. DCC have been using this as a starting point in our engagements recently and it can usually be completed in about half an hour of browsing an institution’s web site. In some cases, resources are restricted to staff only access, but the inventory helps to highlight just how easily services and infrastructure can be found – not necessarily accessed - when a potential customer is looking for it. Some quick wins can be made based on this inventory such as making services more visible and linking to them from more relevant pages that researchers might visit (e.g., not always best to include in the Library pages but rather research pages). </a:t>
            </a:r>
          </a:p>
          <a:p>
            <a:endParaRPr lang="en-GB" baseline="0"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7</a:t>
            </a:fld>
            <a:endParaRPr lang="en-GB"/>
          </a:p>
        </p:txBody>
      </p:sp>
    </p:spTree>
    <p:extLst>
      <p:ext uri="{BB962C8B-B14F-4D97-AF65-F5344CB8AC3E}">
        <p14:creationId xmlns:p14="http://schemas.microsoft.com/office/powerpoint/2010/main" val="3855075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you’ve identified</a:t>
            </a:r>
            <a:r>
              <a:rPr lang="en-GB" baseline="0" dirty="0"/>
              <a:t> gaps, consider what is urgently needed and what can wait. </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8</a:t>
            </a:fld>
            <a:endParaRPr lang="en-GB"/>
          </a:p>
        </p:txBody>
      </p:sp>
    </p:spTree>
    <p:extLst>
      <p:ext uri="{BB962C8B-B14F-4D97-AF65-F5344CB8AC3E}">
        <p14:creationId xmlns:p14="http://schemas.microsoft.com/office/powerpoint/2010/main" val="1129331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But remember</a:t>
            </a:r>
            <a:r>
              <a:rPr lang="en-GB" baseline="0" dirty="0"/>
              <a:t> to monitor how needs are changing over time! </a:t>
            </a:r>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9</a:t>
            </a:fld>
            <a:endParaRPr lang="en-GB"/>
          </a:p>
        </p:txBody>
      </p:sp>
    </p:spTree>
    <p:extLst>
      <p:ext uri="{BB962C8B-B14F-4D97-AF65-F5344CB8AC3E}">
        <p14:creationId xmlns:p14="http://schemas.microsoft.com/office/powerpoint/2010/main" val="2439235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055ADE-B8A9-4A3C-8429-DACEBD80F4DB}" type="slidenum">
              <a:rPr lang="en-GB" smtClean="0"/>
              <a:pPr/>
              <a:t>11</a:t>
            </a:fld>
            <a:endParaRPr lang="en-GB"/>
          </a:p>
        </p:txBody>
      </p:sp>
    </p:spTree>
    <p:extLst>
      <p:ext uri="{BB962C8B-B14F-4D97-AF65-F5344CB8AC3E}">
        <p14:creationId xmlns:p14="http://schemas.microsoft.com/office/powerpoint/2010/main" val="1551399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Maintaining access to data for as long as necessary (usually 10+ years)</a:t>
            </a:r>
          </a:p>
          <a:p>
            <a:r>
              <a:rPr lang="en-GB" altLang="en-US" dirty="0"/>
              <a:t>Not just the bits!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Consider </a:t>
            </a:r>
            <a:r>
              <a:rPr lang="en-GB" baseline="0" dirty="0" err="1"/>
              <a:t>Github</a:t>
            </a:r>
            <a:r>
              <a:rPr lang="en-GB" baseline="0" dirty="0"/>
              <a:t> for software and code preservation and if software is a big part of the research activity and possibly leading to a sustained tool or service, consider developing a software management plan (SSI work around </a:t>
            </a:r>
            <a:r>
              <a:rPr lang="en-GB" baseline="0" dirty="0" err="1"/>
              <a:t>DMPonline</a:t>
            </a:r>
            <a:r>
              <a:rPr lang="en-GB"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Also consider how links will be maintained between publications, researchers and data. </a:t>
            </a:r>
            <a:endParaRPr lang="en-GB" dirty="0"/>
          </a:p>
          <a:p>
            <a:endParaRPr lang="en-GB" altLang="en-US" dirty="0"/>
          </a:p>
          <a:p>
            <a:endParaRPr lang="en-GB" alt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FF2A06-F629-48EC-ADB3-77C43F42CD81}" type="slidenum">
              <a:rPr lang="en-GB" altLang="en-US" smtClean="0">
                <a:latin typeface="Calibri" panose="020F0502020204030204" pitchFamily="34" charset="0"/>
              </a:rPr>
              <a:pPr/>
              <a:t>12</a:t>
            </a:fld>
            <a:endParaRPr lang="en-GB" altLang="en-US">
              <a:latin typeface="Calibri" panose="020F0502020204030204" pitchFamily="34" charset="0"/>
            </a:endParaRPr>
          </a:p>
        </p:txBody>
      </p:sp>
    </p:spTree>
    <p:extLst>
      <p:ext uri="{BB962C8B-B14F-4D97-AF65-F5344CB8AC3E}">
        <p14:creationId xmlns:p14="http://schemas.microsoft.com/office/powerpoint/2010/main" val="281293434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gif"/><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A2F2335-4793-4E24-A619-2F9F3E26C0A0}" type="datetime1">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6991350" y="103822"/>
            <a:ext cx="2076450" cy="469265"/>
          </a:xfrm>
          <a:prstGeom prst="rect">
            <a:avLst/>
          </a:prstGeom>
        </p:spPr>
      </p:pic>
      <p:grpSp>
        <p:nvGrpSpPr>
          <p:cNvPr id="35" name="Group 34"/>
          <p:cNvGrpSpPr/>
          <p:nvPr userDrawn="1"/>
        </p:nvGrpSpPr>
        <p:grpSpPr>
          <a:xfrm>
            <a:off x="110184" y="5333999"/>
            <a:ext cx="8915400" cy="1469325"/>
            <a:chOff x="110184" y="5333999"/>
            <a:chExt cx="8915400" cy="1469325"/>
          </a:xfrm>
        </p:grpSpPr>
        <p:sp>
          <p:nvSpPr>
            <p:cNvPr id="32" name="Rectangle 31"/>
            <p:cNvSpPr/>
            <p:nvPr userDrawn="1"/>
          </p:nvSpPr>
          <p:spPr>
            <a:xfrm>
              <a:off x="110184" y="5333999"/>
              <a:ext cx="8915400" cy="1469325"/>
            </a:xfrm>
            <a:prstGeom prst="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7000"/>
                </a:lnSpc>
                <a:spcBef>
                  <a:spcPts val="0"/>
                </a:spcBef>
                <a:spcAft>
                  <a:spcPts val="0"/>
                </a:spcAft>
                <a:buClrTx/>
                <a:buSzTx/>
                <a:buFontTx/>
                <a:buNone/>
                <a:tabLst>
                  <a:tab pos="2743200" algn="ctr"/>
                  <a:tab pos="5486400" algn="r"/>
                </a:tabLst>
                <a:defRPr/>
              </a:pPr>
              <a:r>
                <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rPr>
                <a:t>Project number: 573700-EPP-1-2016-1-PS-EPPKA2-CBHE-JP</a:t>
              </a:r>
            </a:p>
            <a:p>
              <a:pPr marL="0" marR="0" lvl="0" indent="0" algn="ctr" defTabSz="685800" rtl="0" eaLnBrk="1" fontAlgn="auto" latinLnBrk="0" hangingPunct="1">
                <a:lnSpc>
                  <a:spcPct val="107000"/>
                </a:lnSpc>
                <a:spcBef>
                  <a:spcPts val="0"/>
                </a:spcBef>
                <a:spcAft>
                  <a:spcPts val="0"/>
                </a:spcAft>
                <a:buClrTx/>
                <a:buSzTx/>
                <a:buFontTx/>
                <a:buNone/>
                <a:tabLst>
                  <a:tab pos="2743200" algn="ctr"/>
                  <a:tab pos="5486400" algn="r"/>
                </a:tabLst>
                <a:defRPr/>
              </a:pPr>
              <a:endPar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endParaRPr>
            </a:p>
            <a:p>
              <a:pPr marL="0" marR="0" lvl="0" indent="0" algn="ctr" defTabSz="685800" rtl="0" eaLnBrk="1" fontAlgn="auto" latinLnBrk="0" hangingPunct="1">
                <a:lnSpc>
                  <a:spcPct val="107000"/>
                </a:lnSpc>
                <a:spcBef>
                  <a:spcPts val="0"/>
                </a:spcBef>
                <a:spcAft>
                  <a:spcPts val="0"/>
                </a:spcAft>
                <a:buClrTx/>
                <a:buSzTx/>
                <a:buFontTx/>
                <a:buNone/>
                <a:tabLst>
                  <a:tab pos="2743200" algn="ctr"/>
                  <a:tab pos="5486400" algn="r"/>
                </a:tabLst>
                <a:defRPr/>
              </a:pPr>
              <a:endPar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endParaRPr>
            </a:p>
            <a:p>
              <a:pPr marL="0" marR="0" lvl="0" indent="0" algn="just" defTabSz="685800" rtl="0" eaLnBrk="1" fontAlgn="auto" latinLnBrk="0" hangingPunct="1">
                <a:lnSpc>
                  <a:spcPct val="107000"/>
                </a:lnSpc>
                <a:spcBef>
                  <a:spcPts val="0"/>
                </a:spcBef>
                <a:spcAft>
                  <a:spcPts val="0"/>
                </a:spcAft>
                <a:buClrTx/>
                <a:buSzTx/>
                <a:buFontTx/>
                <a:buNone/>
                <a:tabLst>
                  <a:tab pos="2743200" algn="ctr"/>
                  <a:tab pos="5486400" algn="r"/>
                </a:tabLst>
                <a:defRPr/>
              </a:pPr>
              <a:endPar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endParaRPr>
            </a:p>
            <a:p>
              <a:pPr marL="0" marR="0" lvl="0" indent="0" algn="just" defTabSz="685800" rtl="0" eaLnBrk="1" fontAlgn="auto" latinLnBrk="0" hangingPunct="1">
                <a:lnSpc>
                  <a:spcPct val="107000"/>
                </a:lnSpc>
                <a:spcBef>
                  <a:spcPts val="0"/>
                </a:spcBef>
                <a:spcAft>
                  <a:spcPts val="0"/>
                </a:spcAft>
                <a:buClrTx/>
                <a:buSzTx/>
                <a:buFontTx/>
                <a:buNone/>
                <a:tabLst>
                  <a:tab pos="2743200" algn="ctr"/>
                  <a:tab pos="5486400" algn="r"/>
                </a:tabLst>
                <a:defRPr/>
              </a:pPr>
              <a:r>
                <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rPr>
                <a:t>This project has </a:t>
              </a:r>
              <a:r>
                <a:rPr kumimoji="0" lang="en-US" sz="1100" b="1" i="0" u="none" strike="noStrike" kern="1200" cap="none" spc="0" normalizeH="0" baseline="0" noProof="0">
                  <a:ln>
                    <a:noFill/>
                  </a:ln>
                  <a:solidFill>
                    <a:srgbClr val="ACCBF9">
                      <a:lumMod val="25000"/>
                    </a:srgbClr>
                  </a:solidFill>
                  <a:effectLst/>
                  <a:uLnTx/>
                  <a:uFillTx/>
                  <a:latin typeface="+mn-lt"/>
                  <a:ea typeface="+mn-ea"/>
                  <a:cs typeface="+mn-cs"/>
                </a:rPr>
                <a:t>been co-funded </a:t>
              </a:r>
              <a:r>
                <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rPr>
                <a:t>with support from the European Commission. 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kumimoji="0" lang="en-US" sz="1100" b="1" i="0" u="none" strike="noStrike" kern="1200" cap="none" spc="0" normalizeH="0" baseline="0" noProof="0" dirty="0">
                <a:ln>
                  <a:noFill/>
                </a:ln>
                <a:solidFill>
                  <a:srgbClr val="ACCBF9">
                    <a:lumMod val="25000"/>
                  </a:srgbClr>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nvGrpSpPr>
            <p:cNvPr id="22" name="Group 21"/>
            <p:cNvGrpSpPr/>
            <p:nvPr userDrawn="1"/>
          </p:nvGrpSpPr>
          <p:grpSpPr>
            <a:xfrm>
              <a:off x="3310584" y="5648182"/>
              <a:ext cx="2514600" cy="420479"/>
              <a:chOff x="4098902" y="2586871"/>
              <a:chExt cx="4053182" cy="594360"/>
            </a:xfrm>
          </p:grpSpPr>
          <p:sp>
            <p:nvSpPr>
              <p:cNvPr id="23" name="Rectangle 22"/>
              <p:cNvSpPr/>
              <p:nvPr/>
            </p:nvSpPr>
            <p:spPr>
              <a:xfrm>
                <a:off x="4107000" y="2586871"/>
                <a:ext cx="4045084" cy="5943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Shape 131" descr="IUGaza"/>
              <p:cNvPicPr preferRelativeResize="0"/>
              <p:nvPr/>
            </p:nvPicPr>
            <p:blipFill rotWithShape="1">
              <a:blip r:embed="rId3">
                <a:alphaModFix/>
              </a:blip>
              <a:srcRect l="73611" b="-2704"/>
              <a:stretch/>
            </p:blipFill>
            <p:spPr>
              <a:xfrm>
                <a:off x="4098902" y="2712720"/>
                <a:ext cx="411480" cy="411480"/>
              </a:xfrm>
              <a:prstGeom prst="rect">
                <a:avLst/>
              </a:prstGeom>
              <a:noFill/>
              <a:ln>
                <a:noFill/>
              </a:ln>
            </p:spPr>
          </p:pic>
          <p:pic>
            <p:nvPicPr>
              <p:cNvPr id="25" name="Shape 130" descr="الرئيسية"/>
              <p:cNvPicPr preferRelativeResize="0"/>
              <p:nvPr/>
            </p:nvPicPr>
            <p:blipFill rotWithShape="1">
              <a:blip r:embed="rId4">
                <a:alphaModFix/>
              </a:blip>
              <a:srcRect/>
              <a:stretch/>
            </p:blipFill>
            <p:spPr>
              <a:xfrm>
                <a:off x="4513945" y="2633472"/>
                <a:ext cx="865810" cy="493776"/>
              </a:xfrm>
              <a:prstGeom prst="rect">
                <a:avLst/>
              </a:prstGeom>
              <a:noFill/>
              <a:ln>
                <a:noFill/>
              </a:ln>
            </p:spPr>
          </p:pic>
          <p:pic>
            <p:nvPicPr>
              <p:cNvPr id="26" name="Shape 137" descr="‪Image‬‏"/>
              <p:cNvPicPr preferRelativeResize="0"/>
              <p:nvPr/>
            </p:nvPicPr>
            <p:blipFill rotWithShape="1">
              <a:blip r:embed="rId5">
                <a:alphaModFix/>
              </a:blip>
              <a:srcRect/>
              <a:stretch/>
            </p:blipFill>
            <p:spPr>
              <a:xfrm>
                <a:off x="5455920" y="2715768"/>
                <a:ext cx="411480" cy="413584"/>
              </a:xfrm>
              <a:prstGeom prst="rect">
                <a:avLst/>
              </a:prstGeom>
              <a:noFill/>
              <a:ln>
                <a:noFill/>
              </a:ln>
            </p:spPr>
          </p:pic>
          <p:pic>
            <p:nvPicPr>
              <p:cNvPr id="27" name="Shape 132" descr="Technische Universität Wien"/>
              <p:cNvPicPr preferRelativeResize="0"/>
              <p:nvPr/>
            </p:nvPicPr>
            <p:blipFill rotWithShape="1">
              <a:blip r:embed="rId6">
                <a:alphaModFix/>
              </a:blip>
              <a:srcRect r="87684"/>
              <a:stretch/>
            </p:blipFill>
            <p:spPr>
              <a:xfrm>
                <a:off x="5913120" y="2715768"/>
                <a:ext cx="411480" cy="411480"/>
              </a:xfrm>
              <a:prstGeom prst="rect">
                <a:avLst/>
              </a:prstGeom>
              <a:noFill/>
              <a:ln>
                <a:noFill/>
              </a:ln>
            </p:spPr>
          </p:pic>
          <p:pic>
            <p:nvPicPr>
              <p:cNvPr id="28" name="Shape 133" descr="Università degli Studi di Parma"/>
              <p:cNvPicPr preferRelativeResize="0"/>
              <p:nvPr/>
            </p:nvPicPr>
            <p:blipFill rotWithShape="1">
              <a:blip r:embed="rId7">
                <a:alphaModFix/>
              </a:blip>
              <a:srcRect r="84834"/>
              <a:stretch/>
            </p:blipFill>
            <p:spPr>
              <a:xfrm>
                <a:off x="6370320" y="2715768"/>
                <a:ext cx="411480" cy="411480"/>
              </a:xfrm>
              <a:prstGeom prst="rect">
                <a:avLst/>
              </a:prstGeom>
              <a:solidFill>
                <a:schemeClr val="accent1"/>
              </a:solidFill>
              <a:ln>
                <a:noFill/>
              </a:ln>
            </p:spPr>
          </p:pic>
          <p:pic>
            <p:nvPicPr>
              <p:cNvPr id="29" name="Shape 134" descr="‪Image‬‏"/>
              <p:cNvPicPr preferRelativeResize="0"/>
              <p:nvPr/>
            </p:nvPicPr>
            <p:blipFill rotWithShape="1">
              <a:blip r:embed="rId8">
                <a:alphaModFix/>
              </a:blip>
              <a:srcRect/>
              <a:stretch/>
            </p:blipFill>
            <p:spPr>
              <a:xfrm>
                <a:off x="6827520" y="2715768"/>
                <a:ext cx="411480" cy="411480"/>
              </a:xfrm>
              <a:prstGeom prst="rect">
                <a:avLst/>
              </a:prstGeom>
              <a:noFill/>
              <a:ln>
                <a:noFill/>
              </a:ln>
            </p:spPr>
          </p:pic>
          <p:pic>
            <p:nvPicPr>
              <p:cNvPr id="30" name="Shape 136" descr="http://www.ptuk.edu.ps/images/logo.png"/>
              <p:cNvPicPr preferRelativeResize="0"/>
              <p:nvPr/>
            </p:nvPicPr>
            <p:blipFill rotWithShape="1">
              <a:blip r:embed="rId9">
                <a:alphaModFix/>
              </a:blip>
              <a:srcRect r="70615"/>
              <a:stretch/>
            </p:blipFill>
            <p:spPr>
              <a:xfrm>
                <a:off x="7696200" y="2715768"/>
                <a:ext cx="411480" cy="411480"/>
              </a:xfrm>
              <a:prstGeom prst="rect">
                <a:avLst/>
              </a:prstGeom>
              <a:noFill/>
              <a:ln>
                <a:noFill/>
              </a:ln>
            </p:spPr>
          </p:pic>
          <p:pic>
            <p:nvPicPr>
              <p:cNvPr id="31" name="Shape 135" descr="University of Glasgow logo"/>
              <p:cNvPicPr preferRelativeResize="0"/>
              <p:nvPr/>
            </p:nvPicPr>
            <p:blipFill rotWithShape="1">
              <a:blip r:embed="rId10">
                <a:alphaModFix/>
              </a:blip>
              <a:srcRect t="-1" r="73449" b="1342"/>
              <a:stretch/>
            </p:blipFill>
            <p:spPr>
              <a:xfrm>
                <a:off x="7239000" y="2715768"/>
                <a:ext cx="411480" cy="411480"/>
              </a:xfrm>
              <a:prstGeom prst="rect">
                <a:avLst/>
              </a:prstGeom>
              <a:noFill/>
              <a:ln>
                <a:noFill/>
              </a:ln>
            </p:spPr>
          </p:pic>
        </p:grpSp>
      </p:grpSp>
      <p:cxnSp>
        <p:nvCxnSpPr>
          <p:cNvPr id="36" name="Straight Connector 35"/>
          <p:cNvCxnSpPr/>
          <p:nvPr userDrawn="1"/>
        </p:nvCxnSpPr>
        <p:spPr>
          <a:xfrm>
            <a:off x="0" y="1219200"/>
            <a:ext cx="9144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userDrawn="1"/>
        </p:nvPicPr>
        <p:blipFill>
          <a:blip r:embed="rId11"/>
          <a:stretch>
            <a:fillRect/>
          </a:stretch>
        </p:blipFill>
        <p:spPr>
          <a:xfrm>
            <a:off x="685463" y="533400"/>
            <a:ext cx="7773074" cy="652329"/>
          </a:xfrm>
          <a:prstGeom prst="rect">
            <a:avLst/>
          </a:prstGeom>
        </p:spPr>
      </p:pic>
      <p:pic>
        <p:nvPicPr>
          <p:cNvPr id="39" name="Picture 38"/>
          <p:cNvPicPr/>
          <p:nvPr userDrawn="1"/>
        </p:nvPicPr>
        <p:blipFill>
          <a:blip r:embed="rId12" cstate="print">
            <a:extLst>
              <a:ext uri="{28A0092B-C50C-407E-A947-70E740481C1C}">
                <a14:useLocalDpi xmlns:a14="http://schemas.microsoft.com/office/drawing/2010/main" val="0"/>
              </a:ext>
            </a:extLst>
          </a:blip>
          <a:stretch>
            <a:fillRect/>
          </a:stretch>
        </p:blipFill>
        <p:spPr>
          <a:xfrm>
            <a:off x="3657600" y="0"/>
            <a:ext cx="1894840" cy="628650"/>
          </a:xfrm>
          <a:prstGeom prst="rect">
            <a:avLst/>
          </a:prstGeom>
        </p:spPr>
      </p:pic>
    </p:spTree>
    <p:extLst>
      <p:ext uri="{BB962C8B-B14F-4D97-AF65-F5344CB8AC3E}">
        <p14:creationId xmlns:p14="http://schemas.microsoft.com/office/powerpoint/2010/main" val="4156713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DCBD5A-67B6-4C9E-8DB2-DEF6E0B6CEA0}" type="datetime1">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6709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38B6FA-A316-4AAD-A7DF-A21B157FCCF2}" type="datetime1">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927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88DBF21-068A-4931-B996-21572F085B3F}" type="datetime1">
              <a:rPr lang="en-US" smtClean="0"/>
              <a:t>5/28/2018</a:t>
            </a:fld>
            <a:endParaRPr lang="en-US"/>
          </a:p>
        </p:txBody>
      </p:sp>
      <p:sp>
        <p:nvSpPr>
          <p:cNvPr id="5" name="Footer Placeholder 4"/>
          <p:cNvSpPr>
            <a:spLocks noGrp="1"/>
          </p:cNvSpPr>
          <p:nvPr>
            <p:ph type="ftr" sz="quarter" idx="11"/>
          </p:nvPr>
        </p:nvSpPr>
        <p:spPr/>
        <p:txBody>
          <a:bodyPr/>
          <a:lstStyle/>
          <a:p>
            <a:endParaRPr lang="en-US" dirty="0"/>
          </a:p>
        </p:txBody>
      </p:sp>
      <p:pic>
        <p:nvPicPr>
          <p:cNvPr id="14" name="Picture 13"/>
          <p:cNvPicPr/>
          <p:nvPr userDrawn="1"/>
        </p:nvPicPr>
        <p:blipFill>
          <a:blip r:embed="rId2">
            <a:extLst>
              <a:ext uri="{28A0092B-C50C-407E-A947-70E740481C1C}">
                <a14:useLocalDpi xmlns:a14="http://schemas.microsoft.com/office/drawing/2010/main" val="0"/>
              </a:ext>
            </a:extLst>
          </a:blip>
          <a:stretch>
            <a:fillRect/>
          </a:stretch>
        </p:blipFill>
        <p:spPr>
          <a:xfrm>
            <a:off x="6991350" y="103822"/>
            <a:ext cx="2076450" cy="469265"/>
          </a:xfrm>
          <a:prstGeom prst="rect">
            <a:avLst/>
          </a:prstGeom>
        </p:spPr>
      </p:pic>
      <p:grpSp>
        <p:nvGrpSpPr>
          <p:cNvPr id="12" name="Group 11"/>
          <p:cNvGrpSpPr/>
          <p:nvPr userDrawn="1"/>
        </p:nvGrpSpPr>
        <p:grpSpPr>
          <a:xfrm>
            <a:off x="114300" y="6258133"/>
            <a:ext cx="8915400" cy="569966"/>
            <a:chOff x="114300" y="6258133"/>
            <a:chExt cx="8915400" cy="569966"/>
          </a:xfrm>
        </p:grpSpPr>
        <p:sp>
          <p:nvSpPr>
            <p:cNvPr id="16" name="Rectangle 15"/>
            <p:cNvSpPr/>
            <p:nvPr userDrawn="1"/>
          </p:nvSpPr>
          <p:spPr>
            <a:xfrm>
              <a:off x="114300" y="6258133"/>
              <a:ext cx="8915400" cy="569966"/>
            </a:xfrm>
            <a:prstGeom prst="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7000"/>
                </a:lnSpc>
                <a:spcBef>
                  <a:spcPts val="0"/>
                </a:spcBef>
                <a:spcAft>
                  <a:spcPts val="0"/>
                </a:spcAft>
                <a:buClrTx/>
                <a:buSzTx/>
                <a:buFontTx/>
                <a:buNone/>
                <a:tabLst>
                  <a:tab pos="2743200" algn="ctr"/>
                  <a:tab pos="5486400" algn="r"/>
                </a:tabLst>
                <a:defRPr/>
              </a:pPr>
              <a:endPar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endParaRPr>
            </a:p>
            <a:p>
              <a:pPr marL="0" marR="0" lvl="0" indent="0" algn="ctr" defTabSz="685800" rtl="0" eaLnBrk="1" fontAlgn="auto" latinLnBrk="0" hangingPunct="1">
                <a:lnSpc>
                  <a:spcPct val="107000"/>
                </a:lnSpc>
                <a:spcBef>
                  <a:spcPts val="0"/>
                </a:spcBef>
                <a:spcAft>
                  <a:spcPts val="0"/>
                </a:spcAft>
                <a:buClrTx/>
                <a:buSzTx/>
                <a:buFontTx/>
                <a:buNone/>
                <a:tabLst>
                  <a:tab pos="2743200" algn="ctr"/>
                  <a:tab pos="5486400" algn="r"/>
                </a:tabLst>
                <a:defRPr/>
              </a:pPr>
              <a:r>
                <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rPr>
                <a:t>Project number: 573700-EPP-1-2016-1-PS-EPPKA2-CBHE-JP</a:t>
              </a:r>
            </a:p>
            <a:p>
              <a:pPr marL="0" marR="0" lvl="0" indent="0" algn="ctr" defTabSz="685800" rtl="0" eaLnBrk="1" fontAlgn="auto" latinLnBrk="0" hangingPunct="1">
                <a:lnSpc>
                  <a:spcPct val="107000"/>
                </a:lnSpc>
                <a:spcBef>
                  <a:spcPts val="0"/>
                </a:spcBef>
                <a:spcAft>
                  <a:spcPts val="0"/>
                </a:spcAft>
                <a:buClrTx/>
                <a:buSzTx/>
                <a:buFontTx/>
                <a:buNone/>
                <a:tabLst>
                  <a:tab pos="2743200" algn="ctr"/>
                  <a:tab pos="5486400" algn="r"/>
                </a:tabLst>
                <a:defRPr/>
              </a:pPr>
              <a:endPar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endParaRPr>
            </a:p>
            <a:p>
              <a:pPr marL="0" marR="0" lvl="0" indent="0" algn="ctr" defTabSz="685800" rtl="0" eaLnBrk="1" fontAlgn="auto" latinLnBrk="0" hangingPunct="1">
                <a:lnSpc>
                  <a:spcPct val="107000"/>
                </a:lnSpc>
                <a:spcBef>
                  <a:spcPts val="0"/>
                </a:spcBef>
                <a:spcAft>
                  <a:spcPts val="0"/>
                </a:spcAft>
                <a:buClrTx/>
                <a:buSzTx/>
                <a:buFontTx/>
                <a:buNone/>
                <a:tabLst>
                  <a:tab pos="2743200" algn="ctr"/>
                  <a:tab pos="5486400" algn="r"/>
                </a:tabLst>
                <a:defRPr/>
              </a:pPr>
              <a:endPar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endParaRPr>
            </a:p>
            <a:p>
              <a:pPr marL="0" marR="0" lvl="0" indent="0" algn="just" defTabSz="685800" rtl="0" eaLnBrk="1" fontAlgn="auto" latinLnBrk="0" hangingPunct="1">
                <a:lnSpc>
                  <a:spcPct val="107000"/>
                </a:lnSpc>
                <a:spcBef>
                  <a:spcPts val="0"/>
                </a:spcBef>
                <a:spcAft>
                  <a:spcPts val="0"/>
                </a:spcAft>
                <a:buClrTx/>
                <a:buSzTx/>
                <a:buFontTx/>
                <a:buNone/>
                <a:tabLst>
                  <a:tab pos="2743200" algn="ctr"/>
                  <a:tab pos="5486400" algn="r"/>
                </a:tabLst>
                <a:defRPr/>
              </a:pPr>
              <a:endParaRPr kumimoji="0" lang="en-US" sz="1100" b="1" i="0" u="none" strike="noStrike" kern="1200" cap="none" spc="0" normalizeH="0" baseline="0" noProof="0" dirty="0">
                <a:ln>
                  <a:noFill/>
                </a:ln>
                <a:solidFill>
                  <a:srgbClr val="ACCBF9">
                    <a:lumMod val="25000"/>
                  </a:srgbClr>
                </a:solidFill>
                <a:effectLst/>
                <a:uLnTx/>
                <a:uFillTx/>
                <a:latin typeface="+mn-lt"/>
                <a:ea typeface="+mn-ea"/>
                <a:cs typeface="+mn-cs"/>
              </a:endParaRPr>
            </a:p>
          </p:txBody>
        </p:sp>
        <p:grpSp>
          <p:nvGrpSpPr>
            <p:cNvPr id="17" name="Group 16"/>
            <p:cNvGrpSpPr/>
            <p:nvPr userDrawn="1"/>
          </p:nvGrpSpPr>
          <p:grpSpPr>
            <a:xfrm>
              <a:off x="3373779" y="6459539"/>
              <a:ext cx="2400300" cy="360155"/>
              <a:chOff x="4098902" y="2586871"/>
              <a:chExt cx="4053182" cy="594360"/>
            </a:xfrm>
          </p:grpSpPr>
          <p:sp>
            <p:nvSpPr>
              <p:cNvPr id="18" name="Rectangle 17"/>
              <p:cNvSpPr/>
              <p:nvPr/>
            </p:nvSpPr>
            <p:spPr>
              <a:xfrm>
                <a:off x="4107000" y="2586871"/>
                <a:ext cx="4045084" cy="5943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Shape 131" descr="IUGaza"/>
              <p:cNvPicPr preferRelativeResize="0"/>
              <p:nvPr/>
            </p:nvPicPr>
            <p:blipFill rotWithShape="1">
              <a:blip r:embed="rId3">
                <a:alphaModFix/>
              </a:blip>
              <a:srcRect l="73611" b="-2704"/>
              <a:stretch/>
            </p:blipFill>
            <p:spPr>
              <a:xfrm>
                <a:off x="4098902" y="2712720"/>
                <a:ext cx="411480" cy="411480"/>
              </a:xfrm>
              <a:prstGeom prst="rect">
                <a:avLst/>
              </a:prstGeom>
              <a:noFill/>
              <a:ln>
                <a:noFill/>
              </a:ln>
            </p:spPr>
          </p:pic>
          <p:pic>
            <p:nvPicPr>
              <p:cNvPr id="20" name="Shape 130" descr="الرئيسية"/>
              <p:cNvPicPr preferRelativeResize="0"/>
              <p:nvPr/>
            </p:nvPicPr>
            <p:blipFill rotWithShape="1">
              <a:blip r:embed="rId4">
                <a:alphaModFix/>
              </a:blip>
              <a:srcRect/>
              <a:stretch/>
            </p:blipFill>
            <p:spPr>
              <a:xfrm>
                <a:off x="4513945" y="2633472"/>
                <a:ext cx="865810" cy="493776"/>
              </a:xfrm>
              <a:prstGeom prst="rect">
                <a:avLst/>
              </a:prstGeom>
              <a:noFill/>
              <a:ln>
                <a:noFill/>
              </a:ln>
            </p:spPr>
          </p:pic>
          <p:pic>
            <p:nvPicPr>
              <p:cNvPr id="21" name="Shape 137" descr="‪Image‬‏"/>
              <p:cNvPicPr preferRelativeResize="0"/>
              <p:nvPr/>
            </p:nvPicPr>
            <p:blipFill rotWithShape="1">
              <a:blip r:embed="rId5">
                <a:alphaModFix/>
              </a:blip>
              <a:srcRect/>
              <a:stretch/>
            </p:blipFill>
            <p:spPr>
              <a:xfrm>
                <a:off x="5455920" y="2715768"/>
                <a:ext cx="411480" cy="413584"/>
              </a:xfrm>
              <a:prstGeom prst="rect">
                <a:avLst/>
              </a:prstGeom>
              <a:noFill/>
              <a:ln>
                <a:noFill/>
              </a:ln>
            </p:spPr>
          </p:pic>
          <p:pic>
            <p:nvPicPr>
              <p:cNvPr id="22" name="Shape 132" descr="Technische Universität Wien"/>
              <p:cNvPicPr preferRelativeResize="0"/>
              <p:nvPr/>
            </p:nvPicPr>
            <p:blipFill rotWithShape="1">
              <a:blip r:embed="rId6">
                <a:alphaModFix/>
              </a:blip>
              <a:srcRect r="87684"/>
              <a:stretch/>
            </p:blipFill>
            <p:spPr>
              <a:xfrm>
                <a:off x="5913120" y="2715768"/>
                <a:ext cx="411480" cy="411480"/>
              </a:xfrm>
              <a:prstGeom prst="rect">
                <a:avLst/>
              </a:prstGeom>
              <a:noFill/>
              <a:ln>
                <a:noFill/>
              </a:ln>
            </p:spPr>
          </p:pic>
          <p:pic>
            <p:nvPicPr>
              <p:cNvPr id="23" name="Shape 133" descr="Università degli Studi di Parma"/>
              <p:cNvPicPr preferRelativeResize="0"/>
              <p:nvPr/>
            </p:nvPicPr>
            <p:blipFill rotWithShape="1">
              <a:blip r:embed="rId7">
                <a:alphaModFix/>
              </a:blip>
              <a:srcRect r="84834"/>
              <a:stretch/>
            </p:blipFill>
            <p:spPr>
              <a:xfrm>
                <a:off x="6370320" y="2715768"/>
                <a:ext cx="411480" cy="411480"/>
              </a:xfrm>
              <a:prstGeom prst="rect">
                <a:avLst/>
              </a:prstGeom>
              <a:solidFill>
                <a:schemeClr val="accent1"/>
              </a:solidFill>
              <a:ln>
                <a:noFill/>
              </a:ln>
            </p:spPr>
          </p:pic>
          <p:pic>
            <p:nvPicPr>
              <p:cNvPr id="24" name="Shape 134" descr="‪Image‬‏"/>
              <p:cNvPicPr preferRelativeResize="0"/>
              <p:nvPr/>
            </p:nvPicPr>
            <p:blipFill rotWithShape="1">
              <a:blip r:embed="rId8">
                <a:alphaModFix/>
              </a:blip>
              <a:srcRect/>
              <a:stretch/>
            </p:blipFill>
            <p:spPr>
              <a:xfrm>
                <a:off x="6827520" y="2715768"/>
                <a:ext cx="411480" cy="411480"/>
              </a:xfrm>
              <a:prstGeom prst="rect">
                <a:avLst/>
              </a:prstGeom>
              <a:noFill/>
              <a:ln>
                <a:noFill/>
              </a:ln>
            </p:spPr>
          </p:pic>
          <p:pic>
            <p:nvPicPr>
              <p:cNvPr id="25" name="Shape 136" descr="http://www.ptuk.edu.ps/images/logo.png"/>
              <p:cNvPicPr preferRelativeResize="0"/>
              <p:nvPr/>
            </p:nvPicPr>
            <p:blipFill rotWithShape="1">
              <a:blip r:embed="rId9">
                <a:alphaModFix/>
              </a:blip>
              <a:srcRect r="70615"/>
              <a:stretch/>
            </p:blipFill>
            <p:spPr>
              <a:xfrm>
                <a:off x="7696200" y="2715768"/>
                <a:ext cx="411480" cy="411480"/>
              </a:xfrm>
              <a:prstGeom prst="rect">
                <a:avLst/>
              </a:prstGeom>
              <a:noFill/>
              <a:ln>
                <a:noFill/>
              </a:ln>
            </p:spPr>
          </p:pic>
          <p:pic>
            <p:nvPicPr>
              <p:cNvPr id="26" name="Shape 135" descr="University of Glasgow logo"/>
              <p:cNvPicPr preferRelativeResize="0"/>
              <p:nvPr/>
            </p:nvPicPr>
            <p:blipFill rotWithShape="1">
              <a:blip r:embed="rId10">
                <a:alphaModFix/>
              </a:blip>
              <a:srcRect t="-1" r="73449" b="1342"/>
              <a:stretch/>
            </p:blipFill>
            <p:spPr>
              <a:xfrm>
                <a:off x="7239000" y="2715768"/>
                <a:ext cx="411480" cy="411480"/>
              </a:xfrm>
              <a:prstGeom prst="rect">
                <a:avLst/>
              </a:prstGeom>
              <a:noFill/>
              <a:ln>
                <a:noFill/>
              </a:ln>
            </p:spPr>
          </p:pic>
        </p:grpSp>
      </p:grpSp>
      <p:sp>
        <p:nvSpPr>
          <p:cNvPr id="30" name="Title 1"/>
          <p:cNvSpPr txBox="1">
            <a:spLocks/>
          </p:cNvSpPr>
          <p:nvPr userDrawn="1"/>
        </p:nvSpPr>
        <p:spPr>
          <a:xfrm>
            <a:off x="1981200" y="165102"/>
            <a:ext cx="5562600" cy="38099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solidFill>
                  <a:srgbClr val="002060"/>
                </a:solidFill>
                <a:latin typeface="Book Antiqua" panose="02040602050305030304" pitchFamily="18" charset="0"/>
              </a:rPr>
              <a:t>Research Output Management in PS Higher Education</a:t>
            </a:r>
            <a:endParaRPr lang="bs-Latn-BA" sz="1400" dirty="0">
              <a:solidFill>
                <a:srgbClr val="002060"/>
              </a:solidFill>
              <a:latin typeface="Book Antiqua" panose="02040602050305030304" pitchFamily="18" charset="0"/>
            </a:endParaRPr>
          </a:p>
        </p:txBody>
      </p:sp>
      <p:cxnSp>
        <p:nvCxnSpPr>
          <p:cNvPr id="31" name="Straight Connector 30"/>
          <p:cNvCxnSpPr/>
          <p:nvPr userDrawn="1"/>
        </p:nvCxnSpPr>
        <p:spPr>
          <a:xfrm>
            <a:off x="0" y="723900"/>
            <a:ext cx="9144000"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pic>
        <p:nvPicPr>
          <p:cNvPr id="2049" name="Picture 11"/>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1743075" cy="4953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userDrawn="1">
            <p:ph type="sldNum" sz="quarter" idx="12"/>
          </p:nvPr>
        </p:nvSpPr>
        <p:spPr>
          <a:xfrm>
            <a:off x="6457950" y="6373713"/>
            <a:ext cx="2057400" cy="365125"/>
          </a:xfrm>
        </p:spPr>
        <p:txBody>
          <a:bodyPr/>
          <a:lstStyle>
            <a:lvl1pPr>
              <a:defRPr sz="1000">
                <a:solidFill>
                  <a:srgbClr val="002060"/>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843244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744E1E-CCB1-409A-8132-6031E1D99E16}" type="datetime1">
              <a:rPr lang="en-US" smtClean="0"/>
              <a:t>5/28/2018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079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7D82BB-374A-43D9-95CA-939EA3927C0E}" type="datetime1">
              <a:rPr lang="en-US" smtClean="0"/>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16254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6CFC1D-B132-4BFA-9DF3-1FB3421C1CE9}" type="datetime1">
              <a:rPr lang="en-US" smtClean="0"/>
              <a:t>5/28/2018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0856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70BA3-A81D-410D-B52D-BA57FCC32028}" type="datetime1">
              <a:rPr lang="en-US" smtClean="0"/>
              <a:t>5/28/2018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78388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3B6B7-F64E-4FC0-9F23-A325C98B31C9}" type="datetime1">
              <a:rPr lang="en-US" smtClean="0"/>
              <a:t>5/28/2018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8141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F65FF7D-090E-4A35-84FE-78BD4BF298BD}" type="datetime1">
              <a:rPr lang="en-US" smtClean="0"/>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607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B341321-A70F-4F50-B329-EC93151ACCD7}" type="datetime1">
              <a:rPr lang="en-US" smtClean="0"/>
              <a:t>5/28/2018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6506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4F041C4-5EC2-4277-8646-2FBA6C7072BA}" type="datetime1">
              <a:rPr lang="en-US" smtClean="0"/>
              <a:t>5/28/2018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491956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8" Type="http://schemas.openxmlformats.org/officeDocument/2006/relationships/hyperlink" Target="http://www.ukcrcexpmed.org.uk/Coventry_Warwick_CRF/PublishingImages/Tissue%20Bank%201.jpg" TargetMode="External"/><Relationship Id="rId3" Type="http://schemas.openxmlformats.org/officeDocument/2006/relationships/image" Target="../media/image23.png"/><Relationship Id="rId7"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patialinformationdesignlab.org/project_sites/library/catalog.html" TargetMode="External"/><Relationship Id="rId5" Type="http://schemas.openxmlformats.org/officeDocument/2006/relationships/image" Target="../media/image24.png"/><Relationship Id="rId4" Type="http://schemas.openxmlformats.org/officeDocument/2006/relationships/hyperlink" Target="https://ssi-dev.epcc.ed.ac.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hyperlink" Target="https://www.researchfish.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hyperlink" Target="http://researchdata.gla.ac.uk/" TargetMode="External"/><Relationship Id="rId4" Type="http://schemas.openxmlformats.org/officeDocument/2006/relationships/hyperlink" Target="http://ckan.data.alpha.jisc.ac.uk/dataset" TargetMode="External"/><Relationship Id="rId9" Type="http://schemas.openxmlformats.org/officeDocument/2006/relationships/hyperlink" Target="http://gtr.rcuk.ac.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dcc.ac.uk/resources/metadata-standard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creativecommons.org/choos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dcc.ac.uk/resources/how-guides/license-research-data" TargetMode="Externa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blog.kksmarts.com/wp-content/uploads/2013/05/tape_measuring_success_6539.jpg"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lib-ldiv.lancs.ac.uk:8080/dmaonline/dashboard/index.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curationexchange.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dcc.ac.uk/resources/developing-rdm-servic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dcc.ac.uk/resources/how-guid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hyperlink" Target="http://www.executive-coaching-services.co.uk/executive-coaching/leaders.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dcc.ac.uk/projects/opd-for-rd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hyperlink" Target="http://goalsandachievements.co.uk/images/prioritise.jp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cdn2.hubspot.net/hub/129398/file-699125079-jpg/images/452070249-resized-600.jpg" TargetMode="Externa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1524000"/>
            <a:ext cx="8610600" cy="685800"/>
          </a:xfrm>
        </p:spPr>
        <p:txBody>
          <a:bodyPr>
            <a:noAutofit/>
          </a:bodyPr>
          <a:lstStyle/>
          <a:p>
            <a:r>
              <a:rPr lang="en-GB" sz="3200" dirty="0">
                <a:solidFill>
                  <a:schemeClr val="accent6">
                    <a:lumMod val="75000"/>
                  </a:schemeClr>
                </a:solidFill>
                <a:latin typeface="Book Antiqua" panose="02040602050305030304" pitchFamily="18" charset="0"/>
              </a:rPr>
              <a:t>Developing research outputs management services - scoping your </a:t>
            </a:r>
            <a:r>
              <a:rPr lang="en-GB" sz="3200" dirty="0" smtClean="0">
                <a:solidFill>
                  <a:schemeClr val="accent6">
                    <a:lumMod val="75000"/>
                  </a:schemeClr>
                </a:solidFill>
                <a:latin typeface="Book Antiqua" panose="02040602050305030304" pitchFamily="18" charset="0"/>
              </a:rPr>
              <a:t>service</a:t>
            </a:r>
          </a:p>
          <a:p>
            <a:r>
              <a:rPr lang="ar-SA" sz="2000" dirty="0" smtClean="0">
                <a:solidFill>
                  <a:schemeClr val="accent6">
                    <a:lumMod val="75000"/>
                  </a:schemeClr>
                </a:solidFill>
                <a:latin typeface="Book Antiqua" panose="02040602050305030304" pitchFamily="18" charset="0"/>
              </a:rPr>
              <a:t>تطوير الخدمات لإدارة مخرجات البحث العلمي – تحديد نطاق خدماتك</a:t>
            </a:r>
            <a:endParaRPr lang="bs-Latn-BA" sz="2000" dirty="0">
              <a:solidFill>
                <a:schemeClr val="accent6">
                  <a:lumMod val="75000"/>
                </a:schemeClr>
              </a:solidFill>
              <a:latin typeface="Book Antiqua" panose="02040602050305030304" pitchFamily="18" charset="0"/>
            </a:endParaRPr>
          </a:p>
        </p:txBody>
      </p:sp>
      <p:sp>
        <p:nvSpPr>
          <p:cNvPr id="8" name="Title 1"/>
          <p:cNvSpPr txBox="1">
            <a:spLocks/>
          </p:cNvSpPr>
          <p:nvPr/>
        </p:nvSpPr>
        <p:spPr>
          <a:xfrm>
            <a:off x="629444" y="2797301"/>
            <a:ext cx="77724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a:solidFill>
                  <a:srgbClr val="002060"/>
                </a:solidFill>
                <a:latin typeface="Book Antiqua" panose="02040602050305030304" pitchFamily="18" charset="0"/>
              </a:rPr>
              <a:t>Joy Davidson</a:t>
            </a:r>
            <a:endParaRPr lang="sr-Latn-BA" sz="1800" dirty="0">
              <a:solidFill>
                <a:srgbClr val="002060"/>
              </a:solidFill>
              <a:latin typeface="Book Antiqua" panose="02040602050305030304" pitchFamily="18" charset="0"/>
            </a:endParaRPr>
          </a:p>
        </p:txBody>
      </p:sp>
      <p:sp>
        <p:nvSpPr>
          <p:cNvPr id="9" name="Title 1"/>
          <p:cNvSpPr txBox="1">
            <a:spLocks/>
          </p:cNvSpPr>
          <p:nvPr/>
        </p:nvSpPr>
        <p:spPr>
          <a:xfrm>
            <a:off x="685800" y="4419600"/>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dirty="0">
                <a:solidFill>
                  <a:srgbClr val="002060"/>
                </a:solidFill>
                <a:latin typeface="Book Antiqua" panose="02040602050305030304" pitchFamily="18" charset="0"/>
              </a:rPr>
              <a:t>ROMOR Basic Training Workshop</a:t>
            </a:r>
            <a:r>
              <a:rPr lang="sr-Latn-BA" sz="1800" dirty="0">
                <a:solidFill>
                  <a:srgbClr val="002060"/>
                </a:solidFill>
                <a:latin typeface="Book Antiqua" panose="02040602050305030304" pitchFamily="18" charset="0"/>
              </a:rPr>
              <a:t>/ </a:t>
            </a:r>
            <a:r>
              <a:rPr lang="en-GB" sz="1800" dirty="0">
                <a:solidFill>
                  <a:srgbClr val="002060"/>
                </a:solidFill>
                <a:latin typeface="Book Antiqua" panose="02040602050305030304" pitchFamily="18" charset="0"/>
              </a:rPr>
              <a:t>06/09/2017</a:t>
            </a:r>
            <a:endParaRPr lang="bs-Latn-BA" sz="1800" dirty="0">
              <a:solidFill>
                <a:srgbClr val="002060"/>
              </a:solidFill>
              <a:latin typeface="Book Antiqua" panose="02040602050305030304" pitchFamily="18" charset="0"/>
            </a:endParaRPr>
          </a:p>
        </p:txBody>
      </p:sp>
      <p:sp>
        <p:nvSpPr>
          <p:cNvPr id="11" name="Title 1"/>
          <p:cNvSpPr txBox="1">
            <a:spLocks/>
          </p:cNvSpPr>
          <p:nvPr/>
        </p:nvSpPr>
        <p:spPr>
          <a:xfrm>
            <a:off x="3352800" y="3276600"/>
            <a:ext cx="2325688" cy="1295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bs-Latn-BA" sz="1800" dirty="0">
              <a:solidFill>
                <a:srgbClr val="002060"/>
              </a:solidFill>
              <a:latin typeface="Book Antiqua" panose="0204060205030503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7870" y="3540251"/>
            <a:ext cx="1972060" cy="612649"/>
          </a:xfrm>
          <a:prstGeom prst="rect">
            <a:avLst/>
          </a:prstGeom>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410200"/>
            <a:ext cx="15541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39554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967943"/>
            <a:ext cx="8229600" cy="922114"/>
          </a:xfrm>
        </p:spPr>
        <p:txBody>
          <a:bodyPr/>
          <a:lstStyle/>
          <a:p>
            <a:pPr algn="ctr"/>
            <a:r>
              <a:rPr lang="ar-SA" b="1" dirty="0" smtClean="0">
                <a:solidFill>
                  <a:schemeClr val="bg1"/>
                </a:solidFill>
              </a:rPr>
              <a:t>الاحتفاظ بمخرجات البحث العلمي</a:t>
            </a:r>
            <a:endParaRPr lang="en-GB" b="1" dirty="0">
              <a:solidFill>
                <a:schemeClr val="bg1"/>
              </a:solidFill>
            </a:endParaRPr>
          </a:p>
        </p:txBody>
      </p:sp>
    </p:spTree>
    <p:extLst>
      <p:ext uri="{BB962C8B-B14F-4D97-AF65-F5344CB8AC3E}">
        <p14:creationId xmlns:p14="http://schemas.microsoft.com/office/powerpoint/2010/main" val="3939329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694" y="838200"/>
            <a:ext cx="7886700" cy="1325563"/>
          </a:xfrm>
        </p:spPr>
        <p:txBody>
          <a:bodyPr>
            <a:normAutofit/>
          </a:bodyPr>
          <a:lstStyle/>
          <a:p>
            <a:pPr algn="ctr"/>
            <a:r>
              <a:rPr lang="ar-SA" sz="2000" b="1" dirty="0" smtClean="0"/>
              <a:t>تحديد أي من المخرجات يجب الاحتفاظ بها ومكان الاحتفاظ بها</a:t>
            </a:r>
            <a:br>
              <a:rPr lang="ar-SA" sz="2000" b="1" dirty="0" smtClean="0"/>
            </a:br>
            <a:endParaRPr lang="en-GB" sz="2000" b="1" dirty="0"/>
          </a:p>
        </p:txBody>
      </p:sp>
      <p:sp>
        <p:nvSpPr>
          <p:cNvPr id="3" name="Content Placeholder 2"/>
          <p:cNvSpPr>
            <a:spLocks noGrp="1"/>
          </p:cNvSpPr>
          <p:nvPr>
            <p:ph idx="1"/>
          </p:nvPr>
        </p:nvSpPr>
        <p:spPr>
          <a:xfrm>
            <a:off x="304800" y="1828800"/>
            <a:ext cx="8229600" cy="4908916"/>
          </a:xfrm>
        </p:spPr>
        <p:txBody>
          <a:bodyPr>
            <a:normAutofit/>
          </a:bodyPr>
          <a:lstStyle/>
          <a:p>
            <a:pPr algn="r" rtl="1"/>
            <a:r>
              <a:rPr lang="ar-EG" sz="2000" dirty="0" smtClean="0"/>
              <a:t>تحديد </a:t>
            </a:r>
            <a:r>
              <a:rPr lang="ar-SA" sz="2000" dirty="0" smtClean="0"/>
              <a:t>مدة</a:t>
            </a:r>
            <a:r>
              <a:rPr lang="ar-EG" sz="2000" dirty="0" smtClean="0"/>
              <a:t> </a:t>
            </a:r>
            <a:r>
              <a:rPr lang="ar-EG" sz="2000" dirty="0"/>
              <a:t>الاحتفاظ</a:t>
            </a:r>
            <a:r>
              <a:rPr lang="ar-SA" sz="2000" dirty="0"/>
              <a:t> بالبيانات </a:t>
            </a:r>
            <a:r>
              <a:rPr lang="ar-SA" sz="2000" dirty="0" smtClean="0"/>
              <a:t>( من سيقوم بهذه المهمة وكيفية تطبيق الرقابة عليها)</a:t>
            </a:r>
            <a:endParaRPr lang="en-GB" sz="2000" dirty="0"/>
          </a:p>
          <a:p>
            <a:pPr algn="r" rtl="1"/>
            <a:r>
              <a:rPr lang="ar-SA" sz="2000" dirty="0" smtClean="0"/>
              <a:t>تحديد طرق الوصول للبيانات وإدارته. تحديد الأفراد المسؤولون عن هذه المهمة </a:t>
            </a:r>
            <a:endParaRPr lang="en-GB" sz="2000" dirty="0"/>
          </a:p>
          <a:p>
            <a:pPr algn="r" rtl="1"/>
            <a:r>
              <a:rPr lang="ar-SA" sz="2000" dirty="0" smtClean="0"/>
              <a:t>ماذا يحدث بعد انتهاء الفترة الأولية من عملية الاحتفاظ بالبيانات ؟ من يقرر تجديد الفترة؟</a:t>
            </a:r>
            <a:endParaRPr lang="en-GB" sz="2000" dirty="0"/>
          </a:p>
          <a:p>
            <a:pPr marL="442913" lvl="1" indent="-442913" algn="r" rtl="1">
              <a:buBlip>
                <a:blip r:embed="rId3"/>
              </a:buBlip>
            </a:pPr>
            <a:endParaRPr lang="en-GB" sz="2000" dirty="0"/>
          </a:p>
          <a:p>
            <a:endParaRPr lang="en-GB" sz="20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9000" y="3505200"/>
            <a:ext cx="4572000" cy="2057400"/>
          </a:xfrm>
          <a:prstGeom prst="rect">
            <a:avLst/>
          </a:prstGeom>
        </p:spPr>
      </p:pic>
    </p:spTree>
    <p:extLst>
      <p:ext uri="{BB962C8B-B14F-4D97-AF65-F5344CB8AC3E}">
        <p14:creationId xmlns:p14="http://schemas.microsoft.com/office/powerpoint/2010/main" val="3549352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3885" y="3684588"/>
            <a:ext cx="406241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4"/>
          <p:cNvSpPr>
            <a:spLocks noChangeArrowheads="1"/>
          </p:cNvSpPr>
          <p:nvPr/>
        </p:nvSpPr>
        <p:spPr bwMode="auto">
          <a:xfrm>
            <a:off x="5257800" y="5793582"/>
            <a:ext cx="3206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800" dirty="0">
                <a:latin typeface="Arial" panose="020B0604020202020204" pitchFamily="34" charset="0"/>
                <a:hlinkClick r:id="rId4"/>
              </a:rPr>
              <a:t>https://ssi-dev.epcc.ed.ac.uk/</a:t>
            </a:r>
            <a:r>
              <a:rPr lang="en-GB" altLang="en-US" sz="1800" dirty="0">
                <a:latin typeface="Arial" panose="020B0604020202020204" pitchFamily="34" charset="0"/>
              </a:rPr>
              <a:t> </a:t>
            </a:r>
          </a:p>
        </p:txBody>
      </p:sp>
      <p:sp>
        <p:nvSpPr>
          <p:cNvPr id="20484" name="Title 1"/>
          <p:cNvSpPr>
            <a:spLocks noGrp="1"/>
          </p:cNvSpPr>
          <p:nvPr>
            <p:ph type="title" idx="4294967295"/>
          </p:nvPr>
        </p:nvSpPr>
        <p:spPr>
          <a:xfrm>
            <a:off x="134057" y="990600"/>
            <a:ext cx="4464050" cy="1143000"/>
          </a:xfrm>
        </p:spPr>
        <p:txBody>
          <a:bodyPr>
            <a:normAutofit/>
          </a:bodyPr>
          <a:lstStyle/>
          <a:p>
            <a:pPr algn="r" rtl="1" eaLnBrk="1" hangingPunct="1"/>
            <a:r>
              <a:rPr lang="en-GB" altLang="en-US" sz="1600" b="1" dirty="0">
                <a:ea typeface="MS PGothic" panose="020B0600070205080204" pitchFamily="34" charset="-128"/>
              </a:rPr>
              <a:t>Remember to consider other outputs like physical data, software and models – how will they be linked</a:t>
            </a:r>
            <a:r>
              <a:rPr lang="en-GB" altLang="en-US" sz="1600" b="1" dirty="0" smtClean="0">
                <a:ea typeface="MS PGothic" panose="020B0600070205080204" pitchFamily="34" charset="-128"/>
              </a:rPr>
              <a:t>? </a:t>
            </a:r>
            <a:r>
              <a:rPr lang="ar-SA" altLang="en-US" sz="1600" b="1" dirty="0" smtClean="0">
                <a:ea typeface="MS PGothic" panose="020B0600070205080204" pitchFamily="34" charset="-128"/>
              </a:rPr>
              <a:t>يجب الأخذ بعين الاعتبار المخرجات الأخرى وكيفية ربطها بالعملية مثل البيانات المادية والبرمجيات والنماذج</a:t>
            </a:r>
            <a:endParaRPr lang="en-GB" altLang="en-US" sz="1600" b="1" dirty="0">
              <a:ea typeface="MS PGothic" panose="020B0600070205080204" pitchFamily="34" charset="-128"/>
            </a:endParaRPr>
          </a:p>
        </p:txBody>
      </p:sp>
      <p:pic>
        <p:nvPicPr>
          <p:cNvPr id="2048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0176" y="2514600"/>
            <a:ext cx="3660100" cy="2954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2"/>
          <p:cNvSpPr>
            <a:spLocks noChangeArrowheads="1"/>
          </p:cNvSpPr>
          <p:nvPr/>
        </p:nvSpPr>
        <p:spPr bwMode="auto">
          <a:xfrm>
            <a:off x="731969" y="5432281"/>
            <a:ext cx="2979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fr-FR" sz="1200" dirty="0">
                <a:hlinkClick r:id="rId6"/>
              </a:rPr>
              <a:t>http://spatialinformationdesignlab.org/project_sites/library/catalog.html</a:t>
            </a:r>
            <a:endParaRPr lang="en-GB" altLang="fr-FR" sz="1200" dirty="0"/>
          </a:p>
          <a:p>
            <a:pPr algn="ctr" eaLnBrk="1" hangingPunct="1">
              <a:spcBef>
                <a:spcPct val="0"/>
              </a:spcBef>
              <a:buFontTx/>
              <a:buNone/>
            </a:pPr>
            <a:endParaRPr lang="en-GB" altLang="fr-FR" sz="1200" dirty="0"/>
          </a:p>
        </p:txBody>
      </p:sp>
      <p:pic>
        <p:nvPicPr>
          <p:cNvPr id="20487"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85418" y="787404"/>
            <a:ext cx="3758493" cy="233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2"/>
          <p:cNvSpPr>
            <a:spLocks noChangeArrowheads="1"/>
          </p:cNvSpPr>
          <p:nvPr/>
        </p:nvSpPr>
        <p:spPr bwMode="auto">
          <a:xfrm>
            <a:off x="4419600" y="3122123"/>
            <a:ext cx="4572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000" dirty="0">
                <a:latin typeface="Arial" panose="020B0604020202020204" pitchFamily="34" charset="0"/>
                <a:hlinkClick r:id="rId8"/>
              </a:rPr>
              <a:t>http://www.ukcrcexpmed.org.uk/Coventry_Warwick_CRF/PublishingImages/Tissue%20Bank%201.jpg</a:t>
            </a:r>
            <a:endParaRPr lang="en-GB" altLang="en-US" sz="1000" dirty="0">
              <a:latin typeface="Arial" panose="020B0604020202020204" pitchFamily="34" charset="0"/>
            </a:endParaRPr>
          </a:p>
          <a:p>
            <a:pPr>
              <a:spcBef>
                <a:spcPct val="0"/>
              </a:spcBef>
              <a:buFontTx/>
              <a:buNone/>
            </a:pPr>
            <a:endParaRPr lang="en-GB" altLang="en-US" sz="1000" dirty="0">
              <a:latin typeface="Arial" panose="020B0604020202020204" pitchFamily="34" charset="0"/>
            </a:endParaRPr>
          </a:p>
        </p:txBody>
      </p:sp>
    </p:spTree>
    <p:extLst>
      <p:ext uri="{BB962C8B-B14F-4D97-AF65-F5344CB8AC3E}">
        <p14:creationId xmlns:p14="http://schemas.microsoft.com/office/powerpoint/2010/main" val="2758627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1166"/>
            <a:ext cx="7886700" cy="1325563"/>
          </a:xfrm>
        </p:spPr>
        <p:txBody>
          <a:bodyPr>
            <a:normAutofit/>
          </a:bodyPr>
          <a:lstStyle/>
          <a:p>
            <a:pPr algn="ctr"/>
            <a:r>
              <a:rPr lang="ar-SA" sz="2800" b="1" dirty="0" smtClean="0"/>
              <a:t>هل ستستخدم خدمات طرف ثالث أم ستعتمد كلياً على طاقم العمل والموارد المتوفرة في مؤسستك؟</a:t>
            </a:r>
            <a:br>
              <a:rPr lang="ar-SA" sz="2800" b="1" dirty="0" smtClean="0"/>
            </a:br>
            <a:r>
              <a:rPr lang="en-GB" sz="2200" b="1" dirty="0"/>
              <a:t>Will you do it all in-house or use third party services?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288829"/>
            <a:ext cx="4474939" cy="972762"/>
          </a:xfrm>
          <a:prstGeom prst="rect">
            <a:avLst/>
          </a:prstGeom>
        </p:spPr>
      </p:pic>
      <p:sp>
        <p:nvSpPr>
          <p:cNvPr id="7" name="Rectangle 6"/>
          <p:cNvSpPr/>
          <p:nvPr/>
        </p:nvSpPr>
        <p:spPr>
          <a:xfrm>
            <a:off x="3271062" y="3287372"/>
            <a:ext cx="2085058" cy="276999"/>
          </a:xfrm>
          <a:prstGeom prst="rect">
            <a:avLst/>
          </a:prstGeom>
        </p:spPr>
        <p:txBody>
          <a:bodyPr wrap="none">
            <a:spAutoFit/>
          </a:bodyPr>
          <a:lstStyle/>
          <a:p>
            <a:r>
              <a:rPr lang="en-GB" sz="1200" dirty="0"/>
              <a:t>http://arkivum.com/about-us/</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3698216"/>
            <a:ext cx="3514068" cy="1841074"/>
          </a:xfrm>
          <a:prstGeom prst="rect">
            <a:avLst/>
          </a:prstGeom>
        </p:spPr>
      </p:pic>
      <p:sp>
        <p:nvSpPr>
          <p:cNvPr id="10" name="Rectangle 9"/>
          <p:cNvSpPr/>
          <p:nvPr/>
        </p:nvSpPr>
        <p:spPr>
          <a:xfrm>
            <a:off x="533400" y="6278695"/>
            <a:ext cx="8216900" cy="369332"/>
          </a:xfrm>
          <a:prstGeom prst="rect">
            <a:avLst/>
          </a:prstGeom>
        </p:spPr>
        <p:txBody>
          <a:bodyPr wrap="square">
            <a:spAutoFit/>
          </a:bodyPr>
          <a:lstStyle/>
          <a:p>
            <a:r>
              <a:rPr lang="en-GB" dirty="0"/>
              <a:t>https://researchdata.jiscinvolve.org/wp/2015/10/07/jisc-rdm-shared-service-pilot/</a:t>
            </a:r>
          </a:p>
        </p:txBody>
      </p:sp>
      <p:sp>
        <p:nvSpPr>
          <p:cNvPr id="4" name="Rectangle 3"/>
          <p:cNvSpPr/>
          <p:nvPr/>
        </p:nvSpPr>
        <p:spPr>
          <a:xfrm>
            <a:off x="1085583" y="4941106"/>
            <a:ext cx="1528303" cy="276999"/>
          </a:xfrm>
          <a:prstGeom prst="rect">
            <a:avLst/>
          </a:prstGeom>
        </p:spPr>
        <p:txBody>
          <a:bodyPr wrap="none">
            <a:spAutoFit/>
          </a:bodyPr>
          <a:lstStyle/>
          <a:p>
            <a:r>
              <a:rPr lang="en-GB" sz="1200" dirty="0"/>
              <a:t>https://figshare.com/</a:t>
            </a:r>
          </a:p>
        </p:txBody>
      </p:sp>
      <p:pic>
        <p:nvPicPr>
          <p:cNvPr id="1026" name="Picture 2" descr="https://figshare.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696" y="3821353"/>
            <a:ext cx="3731968" cy="11620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53000" y="5537545"/>
            <a:ext cx="4572000" cy="276999"/>
          </a:xfrm>
          <a:prstGeom prst="rect">
            <a:avLst/>
          </a:prstGeom>
        </p:spPr>
        <p:txBody>
          <a:bodyPr>
            <a:spAutoFit/>
          </a:bodyPr>
          <a:lstStyle/>
          <a:p>
            <a:r>
              <a:rPr lang="en-GB" sz="1200" dirty="0"/>
              <a:t>https://www.jisc.ac.uk/rd/projects/research-data-shared-service</a:t>
            </a:r>
          </a:p>
        </p:txBody>
      </p:sp>
    </p:spTree>
    <p:extLst>
      <p:ext uri="{BB962C8B-B14F-4D97-AF65-F5344CB8AC3E}">
        <p14:creationId xmlns:p14="http://schemas.microsoft.com/office/powerpoint/2010/main" val="2095143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52400" y="769629"/>
            <a:ext cx="8686800" cy="1143000"/>
          </a:xfrm>
        </p:spPr>
        <p:txBody>
          <a:bodyPr>
            <a:normAutofit/>
          </a:bodyPr>
          <a:lstStyle/>
          <a:p>
            <a:pPr algn="ctr"/>
            <a:r>
              <a:rPr lang="ar-SA" altLang="en-US" sz="2800" b="1" dirty="0" smtClean="0"/>
              <a:t>متى و كيف ستشارك في البحوث العلمية القائمة؟ ومن سيقوم بهذا الأمر؟ </a:t>
            </a:r>
            <a:r>
              <a:rPr lang="ar-SA" altLang="en-US" sz="2000" b="1" dirty="0" smtClean="0"/>
              <a:t/>
            </a:r>
            <a:br>
              <a:rPr lang="ar-SA" altLang="en-US" sz="2000" b="1" dirty="0" smtClean="0"/>
            </a:br>
            <a:r>
              <a:rPr lang="en-GB" altLang="en-US" sz="2000" b="1" dirty="0"/>
              <a:t>How will you engage with research teams during the active phase of research? When, how often, who will do it?</a:t>
            </a:r>
          </a:p>
        </p:txBody>
      </p:sp>
      <p:pic>
        <p:nvPicPr>
          <p:cNvPr id="35847" name="Picture 10" descr="Capture.PNG"/>
          <p:cNvPicPr>
            <a:picLocks noChangeAspect="1"/>
          </p:cNvPicPr>
          <p:nvPr/>
        </p:nvPicPr>
        <p:blipFill>
          <a:blip r:embed="rId3">
            <a:extLst>
              <a:ext uri="{28A0092B-C50C-407E-A947-70E740481C1C}">
                <a14:useLocalDpi xmlns:a14="http://schemas.microsoft.com/office/drawing/2010/main" val="0"/>
              </a:ext>
            </a:extLst>
          </a:blip>
          <a:srcRect r="26804" b="29053"/>
          <a:stretch>
            <a:fillRect/>
          </a:stretch>
        </p:blipFill>
        <p:spPr bwMode="auto">
          <a:xfrm>
            <a:off x="609600" y="1981200"/>
            <a:ext cx="7993062" cy="350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p:cNvSpPr/>
          <p:nvPr/>
        </p:nvSpPr>
        <p:spPr>
          <a:xfrm>
            <a:off x="1504156" y="2366169"/>
            <a:ext cx="5410200" cy="79216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extLst>
      <p:ext uri="{BB962C8B-B14F-4D97-AF65-F5344CB8AC3E}">
        <p14:creationId xmlns:p14="http://schemas.microsoft.com/office/powerpoint/2010/main" val="3158176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3124200"/>
          </a:xfrm>
        </p:spPr>
        <p:txBody>
          <a:bodyPr>
            <a:normAutofit/>
          </a:bodyPr>
          <a:lstStyle/>
          <a:p>
            <a:pPr algn="ctr"/>
            <a:r>
              <a:rPr lang="ar-SA" b="1" dirty="0" smtClean="0">
                <a:solidFill>
                  <a:schemeClr val="bg1"/>
                </a:solidFill>
              </a:rPr>
              <a:t>استكشاف البيانات والوصول إليها وإعادة استخدامها</a:t>
            </a:r>
            <a:br>
              <a:rPr lang="ar-SA" b="1" dirty="0" smtClean="0">
                <a:solidFill>
                  <a:schemeClr val="bg1"/>
                </a:solidFill>
              </a:rPr>
            </a:br>
            <a:r>
              <a:rPr lang="en-GB" b="1" dirty="0">
                <a:solidFill>
                  <a:schemeClr val="bg1"/>
                </a:solidFill>
              </a:rPr>
              <a:t>Discovery, access and reuse</a:t>
            </a:r>
            <a:r>
              <a:rPr lang="ar-SA" b="1" dirty="0">
                <a:solidFill>
                  <a:schemeClr val="bg1"/>
                </a:solidFill>
              </a:rPr>
              <a:t/>
            </a:r>
            <a:br>
              <a:rPr lang="ar-SA" b="1" dirty="0">
                <a:solidFill>
                  <a:schemeClr val="bg1"/>
                </a:solidFill>
              </a:rPr>
            </a:br>
            <a:r>
              <a:rPr lang="ar-SA" b="1" dirty="0">
                <a:solidFill>
                  <a:schemeClr val="bg1"/>
                </a:solidFill>
              </a:rPr>
              <a:t/>
            </a:r>
            <a:br>
              <a:rPr lang="ar-SA" b="1" dirty="0">
                <a:solidFill>
                  <a:schemeClr val="bg1"/>
                </a:solidFill>
              </a:rPr>
            </a:br>
            <a:r>
              <a:rPr lang="ar-SA" b="1" dirty="0">
                <a:solidFill>
                  <a:schemeClr val="bg1"/>
                </a:solidFill>
              </a:rPr>
              <a:t/>
            </a:r>
            <a:br>
              <a:rPr lang="ar-SA" b="1" dirty="0">
                <a:solidFill>
                  <a:schemeClr val="bg1"/>
                </a:solidFill>
              </a:rPr>
            </a:br>
            <a:r>
              <a:rPr lang="ar-SA" b="1" dirty="0" smtClean="0">
                <a:solidFill>
                  <a:schemeClr val="bg1"/>
                </a:solidFill>
              </a:rPr>
              <a:t> </a:t>
            </a:r>
            <a:endParaRPr lang="en-GB" b="1" dirty="0">
              <a:solidFill>
                <a:schemeClr val="bg1"/>
              </a:solidFill>
            </a:endParaRPr>
          </a:p>
        </p:txBody>
      </p:sp>
    </p:spTree>
    <p:extLst>
      <p:ext uri="{BB962C8B-B14F-4D97-AF65-F5344CB8AC3E}">
        <p14:creationId xmlns:p14="http://schemas.microsoft.com/office/powerpoint/2010/main" val="18059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a:xfrm>
            <a:off x="46955" y="566620"/>
            <a:ext cx="8109948" cy="993474"/>
          </a:xfrm>
        </p:spPr>
        <p:txBody>
          <a:bodyPr>
            <a:normAutofit/>
          </a:bodyPr>
          <a:lstStyle/>
          <a:p>
            <a:pPr algn="l" eaLnBrk="1" hangingPunct="1"/>
            <a:r>
              <a:rPr lang="en-GB" altLang="en-US" sz="2400" b="1" dirty="0"/>
              <a:t>How will you make your outputs discoverable</a:t>
            </a:r>
            <a:r>
              <a:rPr lang="en-GB" altLang="en-US" sz="2400" b="1" dirty="0" smtClean="0"/>
              <a:t>?</a:t>
            </a:r>
            <a:r>
              <a:rPr lang="ar-SA" altLang="en-US" sz="2400" b="1" dirty="0" smtClean="0"/>
              <a:t>    ما هي خططك لجعل البيانات قابلة للاكتشاف من قبل المستخدمين ؟</a:t>
            </a:r>
            <a:endParaRPr lang="en-GB" altLang="en-US" sz="2400" b="1" dirty="0"/>
          </a:p>
        </p:txBody>
      </p:sp>
      <p:pic>
        <p:nvPicPr>
          <p:cNvPr id="1843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0473" y="3852259"/>
            <a:ext cx="3376430" cy="2181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
          <p:cNvSpPr>
            <a:spLocks noChangeArrowheads="1"/>
          </p:cNvSpPr>
          <p:nvPr/>
        </p:nvSpPr>
        <p:spPr bwMode="auto">
          <a:xfrm>
            <a:off x="4642864" y="6032076"/>
            <a:ext cx="37552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GB" altLang="en-US" sz="1000" dirty="0">
                <a:latin typeface="Arial" panose="020B0604020202020204" pitchFamily="34" charset="0"/>
                <a:hlinkClick r:id="rId4"/>
              </a:rPr>
              <a:t>http://ckan.data.alpha.jisc.ac.uk/dataset</a:t>
            </a:r>
            <a:r>
              <a:rPr lang="en-GB" altLang="en-US" sz="1000" dirty="0">
                <a:latin typeface="Arial" panose="020B0604020202020204" pitchFamily="34" charset="0"/>
              </a:rPr>
              <a:t> </a:t>
            </a:r>
          </a:p>
        </p:txBody>
      </p:sp>
      <p:pic>
        <p:nvPicPr>
          <p:cNvPr id="18437"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0473" y="1358350"/>
            <a:ext cx="3376430" cy="2237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4913" y="1390110"/>
            <a:ext cx="3087373" cy="2206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3"/>
          <p:cNvSpPr>
            <a:spLocks noChangeArrowheads="1"/>
          </p:cNvSpPr>
          <p:nvPr/>
        </p:nvSpPr>
        <p:spPr bwMode="auto">
          <a:xfrm>
            <a:off x="1142517" y="6032077"/>
            <a:ext cx="28668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000" dirty="0">
                <a:latin typeface="Arial" panose="020B0604020202020204" pitchFamily="34" charset="0"/>
                <a:hlinkClick r:id="rId7"/>
              </a:rPr>
              <a:t>https://www.researchfish.com/</a:t>
            </a:r>
            <a:r>
              <a:rPr lang="en-GB" altLang="en-US" sz="1000" dirty="0">
                <a:latin typeface="Arial" panose="020B0604020202020204" pitchFamily="34" charset="0"/>
              </a:rPr>
              <a:t> </a:t>
            </a:r>
          </a:p>
        </p:txBody>
      </p:sp>
      <p:pic>
        <p:nvPicPr>
          <p:cNvPr id="18440" name="Picture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64913" y="3945956"/>
            <a:ext cx="3087373" cy="2118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1" name="Rectangle 5"/>
          <p:cNvSpPr>
            <a:spLocks noChangeArrowheads="1"/>
          </p:cNvSpPr>
          <p:nvPr/>
        </p:nvSpPr>
        <p:spPr bwMode="auto">
          <a:xfrm>
            <a:off x="5638800" y="3596221"/>
            <a:ext cx="21894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000" dirty="0">
                <a:latin typeface="Arial" panose="020B0604020202020204" pitchFamily="34" charset="0"/>
                <a:hlinkClick r:id="rId9"/>
              </a:rPr>
              <a:t>http://gtr.rcuk.ac.uk/</a:t>
            </a:r>
            <a:r>
              <a:rPr lang="en-GB" altLang="en-US" sz="1000" dirty="0">
                <a:latin typeface="Arial" panose="020B0604020202020204" pitchFamily="34" charset="0"/>
              </a:rPr>
              <a:t>  </a:t>
            </a:r>
          </a:p>
        </p:txBody>
      </p:sp>
      <p:sp>
        <p:nvSpPr>
          <p:cNvPr id="18442" name="Rectangle 6"/>
          <p:cNvSpPr>
            <a:spLocks noChangeArrowheads="1"/>
          </p:cNvSpPr>
          <p:nvPr/>
        </p:nvSpPr>
        <p:spPr bwMode="auto">
          <a:xfrm>
            <a:off x="1299586" y="3628617"/>
            <a:ext cx="25527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000" dirty="0">
                <a:latin typeface="Arial" panose="020B0604020202020204" pitchFamily="34" charset="0"/>
                <a:hlinkClick r:id="rId10"/>
              </a:rPr>
              <a:t>http://researchdata.gla.ac.uk/</a:t>
            </a:r>
            <a:r>
              <a:rPr lang="en-GB" altLang="en-US" sz="1000" dirty="0">
                <a:latin typeface="Arial" panose="020B0604020202020204" pitchFamily="34" charset="0"/>
              </a:rPr>
              <a:t> </a:t>
            </a:r>
          </a:p>
        </p:txBody>
      </p:sp>
    </p:spTree>
    <p:extLst>
      <p:ext uri="{BB962C8B-B14F-4D97-AF65-F5344CB8AC3E}">
        <p14:creationId xmlns:p14="http://schemas.microsoft.com/office/powerpoint/2010/main" val="3927523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533400"/>
            <a:ext cx="7886700" cy="1325563"/>
          </a:xfrm>
        </p:spPr>
        <p:txBody>
          <a:bodyPr>
            <a:normAutofit/>
          </a:bodyPr>
          <a:lstStyle/>
          <a:p>
            <a:pPr algn="ctr"/>
            <a:r>
              <a:rPr lang="ar-SA" altLang="en-US" sz="2400" dirty="0" smtClean="0"/>
              <a:t>كيف ستفند وتصف المخرجات التي تملكها؟</a:t>
            </a:r>
            <a:br>
              <a:rPr lang="ar-SA" altLang="en-US" sz="2400" dirty="0" smtClean="0"/>
            </a:br>
            <a:r>
              <a:rPr lang="en-GB" altLang="en-US" sz="1800" dirty="0"/>
              <a:t> How should you describe your outputs?</a:t>
            </a:r>
          </a:p>
        </p:txBody>
      </p:sp>
      <p:pic>
        <p:nvPicPr>
          <p:cNvPr id="15363" name="Picture 3" descr="Captur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399"/>
            <a:ext cx="8416925" cy="426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p:cNvSpPr>
            <a:spLocks noChangeArrowheads="1"/>
          </p:cNvSpPr>
          <p:nvPr/>
        </p:nvSpPr>
        <p:spPr bwMode="auto">
          <a:xfrm>
            <a:off x="1828800" y="5943600"/>
            <a:ext cx="70580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1600" dirty="0">
                <a:hlinkClick r:id="rId4"/>
              </a:rPr>
              <a:t>http://www.dcc.ac.uk/resources/metadata-standards</a:t>
            </a:r>
            <a:r>
              <a:rPr lang="en-GB" altLang="en-US" sz="1600" dirty="0"/>
              <a:t> </a:t>
            </a:r>
          </a:p>
        </p:txBody>
      </p:sp>
    </p:spTree>
    <p:extLst>
      <p:ext uri="{BB962C8B-B14F-4D97-AF65-F5344CB8AC3E}">
        <p14:creationId xmlns:p14="http://schemas.microsoft.com/office/powerpoint/2010/main" val="2024099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7886700" cy="1325563"/>
          </a:xfrm>
        </p:spPr>
        <p:txBody>
          <a:bodyPr>
            <a:normAutofit/>
          </a:bodyPr>
          <a:lstStyle/>
          <a:p>
            <a:pPr algn="ctr"/>
            <a:r>
              <a:rPr lang="ar-SA" b="1" dirty="0" smtClean="0"/>
              <a:t>التحديات العملية المتعلقة بالوصول إلى البيانات</a:t>
            </a:r>
            <a:br>
              <a:rPr lang="ar-SA" b="1" dirty="0" smtClean="0"/>
            </a:br>
            <a:r>
              <a:rPr lang="en-GB" sz="2400" b="1" dirty="0"/>
              <a:t>Practical issues relating to access</a:t>
            </a:r>
          </a:p>
        </p:txBody>
      </p:sp>
      <p:sp>
        <p:nvSpPr>
          <p:cNvPr id="3" name="Content Placeholder 2"/>
          <p:cNvSpPr>
            <a:spLocks noGrp="1"/>
          </p:cNvSpPr>
          <p:nvPr>
            <p:ph idx="1"/>
          </p:nvPr>
        </p:nvSpPr>
        <p:spPr>
          <a:xfrm>
            <a:off x="160867" y="1904999"/>
            <a:ext cx="5105400" cy="4246563"/>
          </a:xfrm>
        </p:spPr>
        <p:txBody>
          <a:bodyPr/>
          <a:lstStyle/>
          <a:p>
            <a:r>
              <a:rPr lang="en-GB" dirty="0"/>
              <a:t>How will data access be governed – who will make decisions regarding access? </a:t>
            </a:r>
            <a:r>
              <a:rPr lang="ar-SA" dirty="0" smtClean="0"/>
              <a:t>كيف ستتم إدارة عملية الوصول إلى البيانات؟ من سيتخذ القرارات المتعلقة بالوصول؟</a:t>
            </a:r>
            <a:endParaRPr lang="en-GB" dirty="0"/>
          </a:p>
          <a:p>
            <a:endParaRPr lang="en-GB" dirty="0"/>
          </a:p>
          <a:p>
            <a:r>
              <a:rPr lang="en-GB" dirty="0"/>
              <a:t>How will a description of sensitive data holdings be found? </a:t>
            </a:r>
            <a:r>
              <a:rPr lang="ar-SA" dirty="0" smtClean="0"/>
              <a:t> كيف سيجد المستخدم الوصف الخاص بالبيانات ذات المضمون الحساس</a:t>
            </a:r>
            <a:endParaRPr lang="en-GB" dirty="0"/>
          </a:p>
          <a:p>
            <a:endParaRPr lang="en-GB" dirty="0"/>
          </a:p>
          <a:p>
            <a:r>
              <a:rPr lang="en-GB" dirty="0"/>
              <a:t>Do you need a safe haven to provide secure access if requests come in</a:t>
            </a:r>
            <a:r>
              <a:rPr lang="en-GB" dirty="0" smtClean="0"/>
              <a:t>?</a:t>
            </a:r>
            <a:r>
              <a:rPr lang="ar-SA" dirty="0" smtClean="0"/>
              <a:t>  هل تستطيع تأمين عمليات دخول آمنة؟</a:t>
            </a:r>
            <a:endParaRPr lang="en-GB" dirty="0"/>
          </a:p>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1808692"/>
            <a:ext cx="2468863" cy="3506074"/>
          </a:xfrm>
          <a:prstGeom prst="rect">
            <a:avLst/>
          </a:prstGeom>
        </p:spPr>
      </p:pic>
    </p:spTree>
    <p:extLst>
      <p:ext uri="{BB962C8B-B14F-4D97-AF65-F5344CB8AC3E}">
        <p14:creationId xmlns:p14="http://schemas.microsoft.com/office/powerpoint/2010/main" val="254614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2333" y="228600"/>
            <a:ext cx="8351837" cy="2447926"/>
          </a:xfrm>
        </p:spPr>
        <p:txBody>
          <a:bodyPr>
            <a:normAutofit/>
          </a:bodyPr>
          <a:lstStyle/>
          <a:p>
            <a:pPr algn="ctr"/>
            <a:r>
              <a:rPr lang="ar-SA" altLang="en-US" sz="2400" b="1" dirty="0" smtClean="0"/>
              <a:t>تيسير معالجة البيانات ذات المضمون الحساس منذ البداية- من سيشارك في هذه الخطوة؟ </a:t>
            </a:r>
            <a:r>
              <a:rPr lang="ar-SA" altLang="en-US" sz="1800" b="1" dirty="0" smtClean="0"/>
              <a:t/>
            </a:r>
            <a:br>
              <a:rPr lang="ar-SA" altLang="en-US" sz="1800" b="1" dirty="0" smtClean="0"/>
            </a:br>
            <a:r>
              <a:rPr lang="ar-SA" altLang="en-US" sz="1800" b="1" dirty="0" smtClean="0"/>
              <a:t> </a:t>
            </a:r>
            <a:r>
              <a:rPr lang="en-GB" altLang="en-US" sz="1600" b="1" dirty="0"/>
              <a:t>Make dealing with sensitive data easier from the start – who should be involved?</a:t>
            </a:r>
          </a:p>
        </p:txBody>
      </p:sp>
      <p:sp>
        <p:nvSpPr>
          <p:cNvPr id="13315" name="Content Placeholder 2"/>
          <p:cNvSpPr>
            <a:spLocks noGrp="1"/>
          </p:cNvSpPr>
          <p:nvPr>
            <p:ph idx="1"/>
          </p:nvPr>
        </p:nvSpPr>
        <p:spPr>
          <a:xfrm>
            <a:off x="388133" y="2057400"/>
            <a:ext cx="4419600" cy="3886200"/>
          </a:xfrm>
        </p:spPr>
        <p:txBody>
          <a:bodyPr>
            <a:noAutofit/>
          </a:bodyPr>
          <a:lstStyle/>
          <a:p>
            <a:pPr lvl="1">
              <a:buClr>
                <a:schemeClr val="tx2"/>
              </a:buClr>
              <a:buFont typeface="Arial" panose="020B0604020202020204" pitchFamily="34" charset="0"/>
              <a:buChar char="•"/>
            </a:pPr>
            <a:r>
              <a:rPr lang="en-US" altLang="en-US" sz="1600" dirty="0" smtClean="0">
                <a:ea typeface="MS PGothic" panose="020B0600070205080204" pitchFamily="34" charset="-128"/>
                <a:cs typeface="Arial" panose="020B0604020202020204" pitchFamily="34" charset="0"/>
              </a:rPr>
              <a:t>PI/researcher</a:t>
            </a:r>
            <a:r>
              <a:rPr lang="ar-SA" altLang="en-US" sz="1600" dirty="0" smtClean="0">
                <a:ea typeface="MS PGothic" panose="020B0600070205080204" pitchFamily="34" charset="-128"/>
                <a:cs typeface="Arial" panose="020B0604020202020204" pitchFamily="34" charset="0"/>
              </a:rPr>
              <a:t> الباحثون </a:t>
            </a:r>
            <a:endParaRPr lang="en-US" altLang="en-US" sz="1600" dirty="0">
              <a:ea typeface="MS PGothic" panose="020B0600070205080204" pitchFamily="34" charset="-128"/>
              <a:cs typeface="Arial" panose="020B0604020202020204" pitchFamily="34" charset="0"/>
            </a:endParaRPr>
          </a:p>
          <a:p>
            <a:pPr lvl="1">
              <a:lnSpc>
                <a:spcPct val="200000"/>
              </a:lnSpc>
              <a:buClr>
                <a:schemeClr val="tx2"/>
              </a:buClr>
              <a:buFont typeface="Arial" panose="020B0604020202020204" pitchFamily="34" charset="0"/>
              <a:buChar char="•"/>
            </a:pPr>
            <a:r>
              <a:rPr lang="en-US" altLang="en-US" sz="1600" dirty="0">
                <a:ea typeface="MS PGothic" panose="020B0600070205080204" pitchFamily="34" charset="-128"/>
                <a:cs typeface="Arial" panose="020B0604020202020204" pitchFamily="34" charset="0"/>
              </a:rPr>
              <a:t>Data </a:t>
            </a:r>
            <a:r>
              <a:rPr lang="en-US" altLang="en-US" sz="1600" dirty="0" smtClean="0">
                <a:ea typeface="MS PGothic" panose="020B0600070205080204" pitchFamily="34" charset="-128"/>
                <a:cs typeface="Arial" panose="020B0604020202020204" pitchFamily="34" charset="0"/>
              </a:rPr>
              <a:t>repository</a:t>
            </a:r>
            <a:r>
              <a:rPr lang="ar-SA" altLang="en-US" sz="1600" dirty="0" smtClean="0">
                <a:ea typeface="MS PGothic" panose="020B0600070205080204" pitchFamily="34" charset="-128"/>
                <a:cs typeface="Arial" panose="020B0604020202020204" pitchFamily="34" charset="0"/>
              </a:rPr>
              <a:t>  المستودعات الرقمية </a:t>
            </a:r>
            <a:endParaRPr lang="en-US" altLang="en-US" sz="1600" dirty="0">
              <a:ea typeface="MS PGothic" panose="020B0600070205080204" pitchFamily="34" charset="-128"/>
              <a:cs typeface="Arial" panose="020B0604020202020204" pitchFamily="34" charset="0"/>
            </a:endParaRPr>
          </a:p>
          <a:p>
            <a:pPr lvl="1">
              <a:lnSpc>
                <a:spcPct val="200000"/>
              </a:lnSpc>
              <a:buClr>
                <a:schemeClr val="tx2"/>
              </a:buClr>
            </a:pPr>
            <a:r>
              <a:rPr lang="en-US" altLang="en-US" sz="1600" dirty="0">
                <a:ea typeface="MS PGothic" panose="020B0600070205080204" pitchFamily="34" charset="-128"/>
                <a:cs typeface="Arial" panose="020B0604020202020204" pitchFamily="34" charset="0"/>
              </a:rPr>
              <a:t>Support </a:t>
            </a:r>
            <a:r>
              <a:rPr lang="en-US" altLang="en-US" sz="1600" dirty="0" smtClean="0">
                <a:ea typeface="MS PGothic" panose="020B0600070205080204" pitchFamily="34" charset="-128"/>
                <a:cs typeface="Arial" panose="020B0604020202020204" pitchFamily="34" charset="0"/>
              </a:rPr>
              <a:t>staff</a:t>
            </a:r>
            <a:r>
              <a:rPr lang="ar-SA" altLang="en-US" sz="1600" dirty="0" smtClean="0">
                <a:ea typeface="MS PGothic" panose="020B0600070205080204" pitchFamily="34" charset="-128"/>
                <a:cs typeface="Arial" panose="020B0604020202020204" pitchFamily="34" charset="0"/>
              </a:rPr>
              <a:t> موظفي الدعم  </a:t>
            </a:r>
            <a:endParaRPr lang="en-US" altLang="en-US" sz="1600" dirty="0">
              <a:ea typeface="MS PGothic" panose="020B0600070205080204" pitchFamily="34" charset="-128"/>
              <a:cs typeface="Arial" panose="020B0604020202020204" pitchFamily="34" charset="0"/>
            </a:endParaRPr>
          </a:p>
          <a:p>
            <a:pPr lvl="1">
              <a:lnSpc>
                <a:spcPct val="200000"/>
              </a:lnSpc>
              <a:buClr>
                <a:schemeClr val="tx2"/>
              </a:buClr>
            </a:pPr>
            <a:r>
              <a:rPr lang="en-GB" altLang="en-US" sz="1600" dirty="0">
                <a:ea typeface="MS PGothic" panose="020B0600070205080204" pitchFamily="34" charset="-128"/>
                <a:cs typeface="Arial" panose="020B0604020202020204" pitchFamily="34" charset="0"/>
              </a:rPr>
              <a:t>Research participants </a:t>
            </a:r>
            <a:r>
              <a:rPr lang="ar-SA" altLang="en-US" sz="1600" dirty="0" smtClean="0">
                <a:ea typeface="MS PGothic" panose="020B0600070205080204" pitchFamily="34" charset="-128"/>
                <a:cs typeface="Arial" panose="020B0604020202020204" pitchFamily="34" charset="0"/>
              </a:rPr>
              <a:t>المنخرطون في البحوث العلمية</a:t>
            </a:r>
            <a:endParaRPr lang="en-GB" altLang="en-US" sz="1600" dirty="0">
              <a:ea typeface="MS PGothic" panose="020B0600070205080204" pitchFamily="34" charset="-128"/>
              <a:cs typeface="Arial" panose="020B0604020202020204" pitchFamily="34" charset="0"/>
            </a:endParaRPr>
          </a:p>
          <a:p>
            <a:pPr lvl="1">
              <a:lnSpc>
                <a:spcPct val="200000"/>
              </a:lnSpc>
              <a:buClr>
                <a:schemeClr val="tx2"/>
              </a:buClr>
            </a:pPr>
            <a:r>
              <a:rPr lang="en-GB" altLang="en-US" sz="1600" dirty="0">
                <a:ea typeface="MS PGothic" panose="020B0600070205080204" pitchFamily="34" charset="-128"/>
                <a:cs typeface="Arial" panose="020B0604020202020204" pitchFamily="34" charset="0"/>
              </a:rPr>
              <a:t>Commercial </a:t>
            </a:r>
            <a:r>
              <a:rPr lang="en-GB" altLang="en-US" sz="1600" dirty="0" smtClean="0">
                <a:ea typeface="MS PGothic" panose="020B0600070205080204" pitchFamily="34" charset="-128"/>
                <a:cs typeface="Arial" panose="020B0604020202020204" pitchFamily="34" charset="0"/>
              </a:rPr>
              <a:t>partners</a:t>
            </a:r>
            <a:r>
              <a:rPr lang="ar-SA" altLang="en-US" sz="1600" dirty="0" smtClean="0">
                <a:ea typeface="MS PGothic" panose="020B0600070205080204" pitchFamily="34" charset="-128"/>
                <a:cs typeface="Arial" panose="020B0604020202020204" pitchFamily="34" charset="0"/>
              </a:rPr>
              <a:t>  شركاء الأعمال </a:t>
            </a:r>
            <a:endParaRPr lang="en-GB" altLang="en-US" sz="1600" dirty="0">
              <a:ea typeface="MS PGothic" panose="020B0600070205080204" pitchFamily="34" charset="-128"/>
              <a:cs typeface="Arial" panose="020B0604020202020204" pitchFamily="34" charset="0"/>
            </a:endParaRPr>
          </a:p>
          <a:p>
            <a:pPr lvl="1">
              <a:lnSpc>
                <a:spcPct val="200000"/>
              </a:lnSpc>
              <a:buClr>
                <a:schemeClr val="tx2"/>
              </a:buClr>
            </a:pPr>
            <a:r>
              <a:rPr lang="en-GB" altLang="en-US" sz="1600" dirty="0">
                <a:ea typeface="MS PGothic" panose="020B0600070205080204" pitchFamily="34" charset="-128"/>
                <a:cs typeface="Arial" panose="020B0604020202020204" pitchFamily="34" charset="0"/>
              </a:rPr>
              <a:t>Secondary data user </a:t>
            </a:r>
            <a:r>
              <a:rPr lang="ar-SA" altLang="en-US" sz="1600" dirty="0" smtClean="0">
                <a:ea typeface="MS PGothic" panose="020B0600070205080204" pitchFamily="34" charset="-128"/>
                <a:cs typeface="Arial" panose="020B0604020202020204" pitchFamily="34" charset="0"/>
              </a:rPr>
              <a:t> مستهلك البيانات الثانوي</a:t>
            </a:r>
            <a:endParaRPr lang="en-US" altLang="en-US" sz="1600" dirty="0">
              <a:ea typeface="MS PGothic" panose="020B0600070205080204" pitchFamily="34" charset="-128"/>
              <a:cs typeface="Arial" panose="020B0604020202020204" pitchFamily="34" charset="0"/>
            </a:endParaRPr>
          </a:p>
          <a:p>
            <a:pPr lvl="1">
              <a:lnSpc>
                <a:spcPct val="200000"/>
              </a:lnSpc>
              <a:buClr>
                <a:schemeClr val="tx2"/>
              </a:buClr>
              <a:buFont typeface="Arial" panose="020B0604020202020204" pitchFamily="34" charset="0"/>
              <a:buChar char="•"/>
            </a:pPr>
            <a:endParaRPr lang="en-US" altLang="en-US" sz="1600" dirty="0">
              <a:ea typeface="MS PGothic" panose="020B0600070205080204" pitchFamily="34" charset="-128"/>
              <a:cs typeface="Arial" panose="020B0604020202020204" pitchFamily="34" charset="0"/>
            </a:endParaRPr>
          </a:p>
          <a:p>
            <a:endParaRPr lang="en-GB" altLang="en-US" sz="1600" dirty="0"/>
          </a:p>
        </p:txBody>
      </p:sp>
      <p:pic>
        <p:nvPicPr>
          <p:cNvPr id="13317" name="Picture 4" descr="http://2.bp.blogspot.com/-46QE55OOTPY/Uit65whx2KI/AAAAAAAACME/BWuU8at-4g0/s400/cons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6372" y="2383630"/>
            <a:ext cx="3346053"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4105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4700"/>
            <a:ext cx="8229600" cy="749300"/>
          </a:xfrm>
        </p:spPr>
        <p:txBody>
          <a:bodyPr>
            <a:normAutofit/>
          </a:bodyPr>
          <a:lstStyle/>
          <a:p>
            <a:pPr algn="ctr"/>
            <a:r>
              <a:rPr lang="ar-SA" dirty="0" smtClean="0">
                <a:solidFill>
                  <a:srgbClr val="002060"/>
                </a:solidFill>
                <a:latin typeface="Book Antiqua" panose="02040602050305030304" pitchFamily="18" charset="0"/>
              </a:rPr>
              <a:t>الأهداف التعليمية</a:t>
            </a:r>
            <a:endParaRPr lang="bs-Latn-BA" dirty="0">
              <a:solidFill>
                <a:srgbClr val="002060"/>
              </a:solidFill>
              <a:latin typeface="Book Antiqua" panose="02040602050305030304" pitchFamily="18" charset="0"/>
            </a:endParaRPr>
          </a:p>
        </p:txBody>
      </p:sp>
      <p:sp>
        <p:nvSpPr>
          <p:cNvPr id="10" name="Content Placeholder 9"/>
          <p:cNvSpPr>
            <a:spLocks noGrp="1"/>
          </p:cNvSpPr>
          <p:nvPr>
            <p:ph idx="1"/>
          </p:nvPr>
        </p:nvSpPr>
        <p:spPr>
          <a:xfrm>
            <a:off x="435864" y="1466088"/>
            <a:ext cx="7886700" cy="4351338"/>
          </a:xfrm>
        </p:spPr>
        <p:txBody>
          <a:bodyPr>
            <a:normAutofit/>
          </a:bodyPr>
          <a:lstStyle/>
          <a:p>
            <a:pPr algn="justLow" rtl="1">
              <a:buFont typeface="Wingdings" panose="05000000000000000000" pitchFamily="2" charset="2"/>
              <a:buChar char="§"/>
            </a:pPr>
            <a:r>
              <a:rPr lang="ar-SA" sz="2400" dirty="0" smtClean="0"/>
              <a:t>عند تطوير نظام لإدارة مخرجات البحث العلمي من المهم الأخذ بعين الاعتبار الفئة المستهدفة من المستفيدين، ونوع الصلاحيات المعطاة لهم، وكيفية إدارة هذه الخدمات.</a:t>
            </a:r>
          </a:p>
          <a:p>
            <a:pPr algn="justLow" rtl="1">
              <a:buFont typeface="Wingdings" panose="05000000000000000000" pitchFamily="2" charset="2"/>
              <a:buChar char="§"/>
            </a:pPr>
            <a:r>
              <a:rPr lang="ar-SA" sz="2400" dirty="0" smtClean="0"/>
              <a:t>سيساعد هذا العرض </a:t>
            </a:r>
            <a:r>
              <a:rPr lang="ar-SA" sz="2400" dirty="0" err="1" smtClean="0"/>
              <a:t>التقديمي</a:t>
            </a:r>
            <a:r>
              <a:rPr lang="ar-SA" sz="2400" dirty="0" smtClean="0"/>
              <a:t> على إبراز أهم القضايا الرئيسية التي يجب أخذها بعين الاعتبار عند تطوير الخدمات المقدمة.  </a:t>
            </a:r>
            <a:endParaRPr lang="en-GB" sz="2400" dirty="0"/>
          </a:p>
          <a:p>
            <a:pPr marL="0" indent="0" algn="justLow" rtl="1">
              <a:buNone/>
            </a:pPr>
            <a:r>
              <a:rPr lang="ar-SA" sz="2400" dirty="0" smtClean="0"/>
              <a:t>بعد الاطلاع على هذا العرض التقديمي سيتمكن القارئ من:</a:t>
            </a:r>
            <a:endParaRPr lang="en-GB" sz="2400" dirty="0"/>
          </a:p>
          <a:p>
            <a:pPr algn="justLow" rtl="1">
              <a:buFont typeface="Wingdings" panose="05000000000000000000" pitchFamily="2" charset="2"/>
              <a:buChar char="§"/>
            </a:pPr>
            <a:r>
              <a:rPr lang="ar-SA" sz="2400" dirty="0" smtClean="0"/>
              <a:t>تحديد نطاق خدمات إدارة ناتج البحث العلمي  في مؤسسات التعليم العالي </a:t>
            </a:r>
            <a:endParaRPr lang="en-GB" sz="2400" dirty="0"/>
          </a:p>
          <a:p>
            <a:pPr algn="justLow" rtl="1">
              <a:buFont typeface="Wingdings" panose="05000000000000000000" pitchFamily="2" charset="2"/>
              <a:buChar char="§"/>
            </a:pPr>
            <a:r>
              <a:rPr lang="ar-SA" sz="2400" dirty="0" smtClean="0"/>
              <a:t>تطوير </a:t>
            </a:r>
            <a:r>
              <a:rPr lang="ar-SA" sz="2400" dirty="0"/>
              <a:t>خدمات ذات قيمة </a:t>
            </a:r>
            <a:r>
              <a:rPr lang="ar-SA" sz="2400" dirty="0" smtClean="0"/>
              <a:t>مضافة للمستودعات الرقمية </a:t>
            </a:r>
            <a:endParaRPr lang="en-GB" sz="2400" dirty="0"/>
          </a:p>
          <a:p>
            <a:pPr algn="justLow" rtl="1">
              <a:buFont typeface="Wingdings" panose="05000000000000000000" pitchFamily="2" charset="2"/>
              <a:buChar char="§"/>
            </a:pPr>
            <a:r>
              <a:rPr lang="ar-SA" sz="2400" dirty="0" smtClean="0"/>
              <a:t>تحسين مهارات التخطيط الاستراتيجي </a:t>
            </a:r>
            <a:endParaRPr lang="en-GB" sz="2400" dirty="0"/>
          </a:p>
          <a:p>
            <a:pPr algn="justLow" rtl="1">
              <a:buFont typeface="Wingdings" panose="05000000000000000000" pitchFamily="2" charset="2"/>
              <a:buChar char="§"/>
            </a:pPr>
            <a:r>
              <a:rPr lang="ar-SA" sz="2400" dirty="0" smtClean="0"/>
              <a:t>تطوير قيم مقدمة (عروض) خاصة بخدمات إدارة ناتج البحث العلمي </a:t>
            </a:r>
            <a:endParaRPr lang="en-GB" sz="2400" dirty="0"/>
          </a:p>
          <a:p>
            <a:pPr algn="justLow"/>
            <a:endParaRPr lang="en-US" sz="1800" dirty="0"/>
          </a:p>
        </p:txBody>
      </p:sp>
      <p:sp>
        <p:nvSpPr>
          <p:cNvPr id="11" name="Slide Number Placeholder 10"/>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518287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632111"/>
            <a:ext cx="7848600" cy="922114"/>
          </a:xfrm>
        </p:spPr>
        <p:txBody>
          <a:bodyPr>
            <a:normAutofit fontScale="90000"/>
          </a:bodyPr>
          <a:lstStyle/>
          <a:p>
            <a:pPr algn="ctr"/>
            <a:r>
              <a:rPr lang="ar-SA" altLang="en-US" sz="2400" b="1" dirty="0" smtClean="0"/>
              <a:t>يجب </a:t>
            </a:r>
            <a:r>
              <a:rPr lang="ar-SA" altLang="en-US" sz="2400" b="1" dirty="0"/>
              <a:t>أن تكون واضحاً في تحديد من سيكون قادراً على استخدام البيانات – الترخيص</a:t>
            </a:r>
            <a:r>
              <a:rPr lang="ar-SA" altLang="en-US" sz="1600" b="1" dirty="0"/>
              <a:t/>
            </a:r>
            <a:br>
              <a:rPr lang="ar-SA" altLang="en-US" sz="1600" b="1" dirty="0"/>
            </a:br>
            <a:r>
              <a:rPr lang="en-GB" altLang="en-US" sz="1600" b="1" dirty="0"/>
              <a:t>Be clear about who can use data – apply a </a:t>
            </a:r>
            <a:r>
              <a:rPr lang="en-GB" altLang="en-US" sz="1600" b="1" dirty="0" smtClean="0"/>
              <a:t>licence</a:t>
            </a:r>
            <a:endParaRPr lang="en-GB" altLang="en-US" sz="1600" b="1" dirty="0"/>
          </a:p>
        </p:txBody>
      </p:sp>
      <p:sp>
        <p:nvSpPr>
          <p:cNvPr id="17411" name="Rectangle 2"/>
          <p:cNvSpPr>
            <a:spLocks noChangeArrowheads="1"/>
          </p:cNvSpPr>
          <p:nvPr/>
        </p:nvSpPr>
        <p:spPr bwMode="auto">
          <a:xfrm>
            <a:off x="1180305" y="5534617"/>
            <a:ext cx="2955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fr-FR" sz="1400" dirty="0">
                <a:hlinkClick r:id="rId3"/>
              </a:rPr>
              <a:t>http://creativecommons.org/choose/</a:t>
            </a:r>
            <a:r>
              <a:rPr lang="en-GB" altLang="fr-FR" sz="1400" dirty="0"/>
              <a:t> </a:t>
            </a:r>
          </a:p>
        </p:txBody>
      </p:sp>
      <p:pic>
        <p:nvPicPr>
          <p:cNvPr id="1741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6404" y="1557618"/>
            <a:ext cx="4859337" cy="392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1942105"/>
            <a:ext cx="3623700" cy="3214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Content Placeholder 2"/>
          <p:cNvSpPr>
            <a:spLocks noGrp="1"/>
          </p:cNvSpPr>
          <p:nvPr>
            <p:ph idx="1"/>
          </p:nvPr>
        </p:nvSpPr>
        <p:spPr>
          <a:xfrm>
            <a:off x="4724400" y="5293846"/>
            <a:ext cx="4862513" cy="369951"/>
          </a:xfrm>
        </p:spPr>
        <p:txBody>
          <a:bodyPr/>
          <a:lstStyle/>
          <a:p>
            <a:pPr marL="0" indent="0" algn="ctr">
              <a:spcAft>
                <a:spcPts val="0"/>
              </a:spcAft>
              <a:buFont typeface="Arial" panose="020B0604020202020204" pitchFamily="34" charset="0"/>
              <a:buNone/>
              <a:defRPr/>
            </a:pPr>
            <a:r>
              <a:rPr lang="en-GB" sz="1100" dirty="0" err="1">
                <a:hlinkClick r:id="rId6"/>
              </a:rPr>
              <a:t>www.dcc.ac.uk</a:t>
            </a:r>
            <a:r>
              <a:rPr lang="en-GB" sz="1100" dirty="0">
                <a:hlinkClick r:id="rId6"/>
              </a:rPr>
              <a:t>/resources/how-guides/license-research-data</a:t>
            </a:r>
            <a:r>
              <a:rPr lang="en-GB" sz="1100" dirty="0"/>
              <a:t> </a:t>
            </a:r>
          </a:p>
          <a:p>
            <a:pPr marL="0" indent="0" algn="ctr">
              <a:spcAft>
                <a:spcPts val="0"/>
              </a:spcAft>
              <a:buFont typeface="Arial" panose="020B0604020202020204" pitchFamily="34" charset="0"/>
              <a:buNone/>
              <a:defRPr/>
            </a:pPr>
            <a:endParaRPr lang="en-GB" sz="1400" dirty="0"/>
          </a:p>
          <a:p>
            <a:pPr algn="ctr">
              <a:defRPr/>
            </a:pPr>
            <a:endParaRPr lang="en-GB" sz="1400" dirty="0"/>
          </a:p>
        </p:txBody>
      </p:sp>
    </p:spTree>
    <p:extLst>
      <p:ext uri="{BB962C8B-B14F-4D97-AF65-F5344CB8AC3E}">
        <p14:creationId xmlns:p14="http://schemas.microsoft.com/office/powerpoint/2010/main" val="799634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133600"/>
            <a:ext cx="7886700" cy="4043362"/>
          </a:xfrm>
        </p:spPr>
        <p:txBody>
          <a:bodyPr>
            <a:normAutofit fontScale="92500" lnSpcReduction="10000"/>
          </a:bodyPr>
          <a:lstStyle/>
          <a:p>
            <a:pPr algn="r" rtl="1">
              <a:lnSpc>
                <a:spcPct val="200000"/>
              </a:lnSpc>
            </a:pPr>
            <a:r>
              <a:rPr lang="ar-SA" sz="3200" dirty="0" smtClean="0"/>
              <a:t>هل سيتم توثيقها بشكل آلي بواسطة </a:t>
            </a:r>
            <a:r>
              <a:rPr lang="en-US" sz="3200" dirty="0" smtClean="0"/>
              <a:t>OAIR</a:t>
            </a:r>
          </a:p>
          <a:p>
            <a:pPr algn="r" rtl="1">
              <a:lnSpc>
                <a:spcPct val="200000"/>
              </a:lnSpc>
            </a:pPr>
            <a:r>
              <a:rPr lang="ar-SA" sz="3200" dirty="0" smtClean="0"/>
              <a:t>هل سيكون توثيقها شبه آلي؟</a:t>
            </a:r>
            <a:endParaRPr lang="en-GB" sz="3200" dirty="0"/>
          </a:p>
          <a:p>
            <a:pPr algn="r" rtl="1">
              <a:lnSpc>
                <a:spcPct val="200000"/>
              </a:lnSpc>
            </a:pPr>
            <a:r>
              <a:rPr lang="ar-SA" sz="3200" dirty="0" smtClean="0"/>
              <a:t>هل سيتم توثيقها بشكل يدوي؟</a:t>
            </a:r>
            <a:endParaRPr lang="en-GB" sz="3200" dirty="0"/>
          </a:p>
          <a:p>
            <a:pPr algn="r" rtl="1">
              <a:lnSpc>
                <a:spcPct val="200000"/>
              </a:lnSpc>
            </a:pPr>
            <a:r>
              <a:rPr lang="ar-SA" sz="3200" dirty="0" smtClean="0"/>
              <a:t>من سيقوم بهذه العملية؟</a:t>
            </a:r>
            <a:endParaRPr lang="en-GB"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sp>
        <p:nvSpPr>
          <p:cNvPr id="6" name="Title 1"/>
          <p:cNvSpPr txBox="1">
            <a:spLocks/>
          </p:cNvSpPr>
          <p:nvPr/>
        </p:nvSpPr>
        <p:spPr>
          <a:xfrm>
            <a:off x="457200" y="742620"/>
            <a:ext cx="8229600" cy="922114"/>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ar-SA" altLang="en-US" sz="2500" b="1" dirty="0" smtClean="0"/>
              <a:t>إعطاء  توجيهات تتعلق بكيفية توثيق المخرجات لتيسير الرقابة عليها </a:t>
            </a:r>
            <a:endParaRPr lang="en-US" altLang="en-US" sz="2500" b="1" dirty="0" smtClean="0"/>
          </a:p>
          <a:p>
            <a:pPr algn="ctr"/>
            <a:r>
              <a:rPr lang="ar-SA" altLang="en-US" sz="1800" b="1" dirty="0" smtClean="0"/>
              <a:t> </a:t>
            </a:r>
            <a:r>
              <a:rPr lang="en-GB" altLang="en-US" sz="1600" b="1" dirty="0"/>
              <a:t>Provide guidance on how outputs should be cited to make monitoring use easier.</a:t>
            </a:r>
          </a:p>
        </p:txBody>
      </p:sp>
    </p:spTree>
    <p:extLst>
      <p:ext uri="{BB962C8B-B14F-4D97-AF65-F5344CB8AC3E}">
        <p14:creationId xmlns:p14="http://schemas.microsoft.com/office/powerpoint/2010/main" val="2791793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8639" y="2132856"/>
            <a:ext cx="8229600" cy="4997165"/>
          </a:xfrm>
        </p:spPr>
        <p:txBody>
          <a:bodyPr>
            <a:normAutofit/>
          </a:bodyPr>
          <a:lstStyle/>
          <a:p>
            <a:pPr algn="r" rtl="1"/>
            <a:r>
              <a:rPr lang="ar-SA" sz="2800" dirty="0" smtClean="0"/>
              <a:t>من هم جمهورك المستهدف من التدريب وما هي الطرق المتبعة لإتمام التدريب (طلاب، موظفي الدعم في الدوائر المختلفة، الخ)</a:t>
            </a:r>
            <a:endParaRPr lang="en-GB" sz="2800" dirty="0" smtClean="0"/>
          </a:p>
          <a:p>
            <a:pPr algn="r" rtl="1"/>
            <a:r>
              <a:rPr lang="ar-SA" sz="2800" dirty="0" smtClean="0"/>
              <a:t>مدة التدريب والمنهجية المتبعة -لقاءات وجاهية، لقاءات افتراضية، استخدام موارد من مصادر خارجية مثل </a:t>
            </a:r>
            <a:r>
              <a:rPr lang="en-GB" sz="2800" dirty="0" smtClean="0"/>
              <a:t>FOSTER</a:t>
            </a:r>
            <a:r>
              <a:rPr lang="en-GB" sz="2800" dirty="0"/>
              <a:t>, </a:t>
            </a:r>
            <a:r>
              <a:rPr lang="en-GB" sz="2800" dirty="0" smtClean="0"/>
              <a:t>MANTRA</a:t>
            </a:r>
          </a:p>
          <a:p>
            <a:pPr algn="r" rtl="1"/>
            <a:r>
              <a:rPr lang="ar-SA" sz="2800" dirty="0" smtClean="0"/>
              <a:t>من سيطبق التدريب وعدد المرات التي سيُقدم التدريب فيها؟ وما هي التكاليف المترتبة على التدريب؟</a:t>
            </a:r>
            <a:endParaRPr lang="en-GB" sz="2800" dirty="0" smtClean="0"/>
          </a:p>
          <a:p>
            <a:pPr marL="0" indent="0">
              <a:buNone/>
            </a:pPr>
            <a:endParaRPr lang="en-GB" sz="2800" dirty="0" smtClean="0"/>
          </a:p>
          <a:p>
            <a:endParaRPr lang="en-GB" sz="2800" dirty="0"/>
          </a:p>
        </p:txBody>
      </p:sp>
      <p:sp>
        <p:nvSpPr>
          <p:cNvPr id="4" name="Title 3"/>
          <p:cNvSpPr>
            <a:spLocks noGrp="1"/>
          </p:cNvSpPr>
          <p:nvPr>
            <p:ph type="title"/>
          </p:nvPr>
        </p:nvSpPr>
        <p:spPr>
          <a:xfrm flipH="1">
            <a:off x="2209800" y="990600"/>
            <a:ext cx="4953000" cy="73347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rtl="1"/>
            <a:r>
              <a:rPr lang="ar-SA" sz="2400" b="1" dirty="0" smtClean="0"/>
              <a:t>التدريب والتوجيه</a:t>
            </a:r>
            <a:endParaRPr lang="en-GB" sz="2400" b="1" dirty="0"/>
          </a:p>
        </p:txBody>
      </p:sp>
    </p:spTree>
    <p:extLst>
      <p:ext uri="{BB962C8B-B14F-4D97-AF65-F5344CB8AC3E}">
        <p14:creationId xmlns:p14="http://schemas.microsoft.com/office/powerpoint/2010/main" val="987836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14166"/>
            <a:ext cx="7886700" cy="890833"/>
          </a:xfrm>
        </p:spPr>
        <p:txBody>
          <a:bodyPr>
            <a:normAutofit fontScale="90000"/>
          </a:bodyPr>
          <a:lstStyle/>
          <a:p>
            <a:pPr algn="ctr" rtl="1"/>
            <a:r>
              <a:rPr lang="ar-SA" sz="3100" dirty="0" smtClean="0"/>
              <a:t>قنوات الاتصال والتواصل </a:t>
            </a:r>
            <a:r>
              <a:rPr lang="ar-SA" sz="2000" dirty="0" smtClean="0"/>
              <a:t/>
            </a:r>
            <a:br>
              <a:rPr lang="ar-SA" sz="2000" dirty="0" smtClean="0"/>
            </a:br>
            <a:r>
              <a:rPr lang="en-GB" sz="2000" dirty="0"/>
              <a:t>Channels and communication</a:t>
            </a:r>
            <a:r>
              <a:rPr lang="ar-SA" sz="2000" dirty="0"/>
              <a:t> </a:t>
            </a:r>
            <a:br>
              <a:rPr lang="ar-SA" sz="2000" dirty="0"/>
            </a:br>
            <a:endParaRPr lang="en-GB" sz="2000" dirty="0"/>
          </a:p>
        </p:txBody>
      </p:sp>
      <p:sp>
        <p:nvSpPr>
          <p:cNvPr id="3" name="Content Placeholder 2"/>
          <p:cNvSpPr>
            <a:spLocks noGrp="1"/>
          </p:cNvSpPr>
          <p:nvPr>
            <p:ph idx="1"/>
          </p:nvPr>
        </p:nvSpPr>
        <p:spPr>
          <a:xfrm>
            <a:off x="467544" y="2057400"/>
            <a:ext cx="8229600" cy="4640573"/>
          </a:xfrm>
        </p:spPr>
        <p:txBody>
          <a:bodyPr>
            <a:normAutofit/>
          </a:bodyPr>
          <a:lstStyle/>
          <a:p>
            <a:pPr marL="0" indent="0">
              <a:buNone/>
            </a:pPr>
            <a:r>
              <a:rPr lang="en-GB" dirty="0"/>
              <a:t>Technical </a:t>
            </a:r>
            <a:r>
              <a:rPr lang="en-GB" dirty="0" smtClean="0"/>
              <a:t>considerations</a:t>
            </a:r>
            <a:r>
              <a:rPr lang="ar-SA" dirty="0" smtClean="0"/>
              <a:t> </a:t>
            </a:r>
            <a:r>
              <a:rPr lang="ar-SA" b="1" dirty="0" smtClean="0"/>
              <a:t>اعتبارات تقنية  </a:t>
            </a:r>
            <a:endParaRPr lang="en-GB" b="1" dirty="0"/>
          </a:p>
          <a:p>
            <a:pPr lvl="1"/>
            <a:r>
              <a:rPr lang="en-GB" dirty="0"/>
              <a:t>What systems need to </a:t>
            </a:r>
            <a:r>
              <a:rPr lang="en-GB" dirty="0" smtClean="0"/>
              <a:t>integrate</a:t>
            </a:r>
            <a:r>
              <a:rPr lang="ar-SA" dirty="0" smtClean="0"/>
              <a:t>  ما هي الأنظمة التي تحتاج إلى دمج؟  </a:t>
            </a:r>
            <a:endParaRPr lang="en-GB" dirty="0"/>
          </a:p>
          <a:p>
            <a:pPr lvl="1"/>
            <a:r>
              <a:rPr lang="en-GB" dirty="0"/>
              <a:t>How can choice of system promote engagement and information </a:t>
            </a:r>
            <a:r>
              <a:rPr lang="en-GB" dirty="0" smtClean="0"/>
              <a:t>flow</a:t>
            </a:r>
            <a:r>
              <a:rPr lang="ar-SA" dirty="0" smtClean="0"/>
              <a:t> كيف سيؤثر  اختيار نوع النظام المستخدم على تعزيز المشاركة وتدفق المعلومات؟ </a:t>
            </a:r>
            <a:endParaRPr lang="en-GB" dirty="0"/>
          </a:p>
          <a:p>
            <a:pPr marL="0" indent="0">
              <a:buNone/>
            </a:pPr>
            <a:endParaRPr lang="en-GB" dirty="0" smtClean="0"/>
          </a:p>
          <a:p>
            <a:pPr marL="0" indent="0">
              <a:buNone/>
            </a:pPr>
            <a:r>
              <a:rPr lang="en-GB" dirty="0" smtClean="0"/>
              <a:t>Cultural considerations</a:t>
            </a:r>
            <a:r>
              <a:rPr lang="ar-SA" dirty="0" smtClean="0"/>
              <a:t> اعتبارات ثقافية  </a:t>
            </a:r>
            <a:endParaRPr lang="en-GB" dirty="0"/>
          </a:p>
          <a:p>
            <a:pPr lvl="1"/>
            <a:r>
              <a:rPr lang="en-GB" dirty="0"/>
              <a:t>Who needs to </a:t>
            </a:r>
            <a:r>
              <a:rPr lang="en-GB" dirty="0" smtClean="0"/>
              <a:t>communicate</a:t>
            </a:r>
            <a:r>
              <a:rPr lang="ar-SA" dirty="0" smtClean="0"/>
              <a:t>  من الذي يحتاج الى إنشاء تواصل معه؟ </a:t>
            </a:r>
            <a:endParaRPr lang="en-GB" dirty="0"/>
          </a:p>
          <a:p>
            <a:pPr lvl="1"/>
            <a:r>
              <a:rPr lang="en-GB" dirty="0"/>
              <a:t>What structures/workflows need to be in </a:t>
            </a:r>
            <a:r>
              <a:rPr lang="en-GB" dirty="0" smtClean="0"/>
              <a:t>place</a:t>
            </a:r>
            <a:r>
              <a:rPr lang="ar-SA" dirty="0" smtClean="0"/>
              <a:t> ما هي الهيكلية أو نظام العمل الذي يجب اتباعه؟  </a:t>
            </a:r>
            <a:endParaRPr lang="en-GB" dirty="0"/>
          </a:p>
          <a:p>
            <a:pPr marL="0" indent="0">
              <a:buNone/>
            </a:pPr>
            <a:endParaRPr lang="en-GB" dirty="0"/>
          </a:p>
        </p:txBody>
      </p:sp>
    </p:spTree>
    <p:extLst>
      <p:ext uri="{BB962C8B-B14F-4D97-AF65-F5344CB8AC3E}">
        <p14:creationId xmlns:p14="http://schemas.microsoft.com/office/powerpoint/2010/main" val="3723407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153400" cy="2209800"/>
          </a:xfrm>
        </p:spPr>
        <p:txBody>
          <a:bodyPr>
            <a:normAutofit/>
          </a:bodyPr>
          <a:lstStyle/>
          <a:p>
            <a:pPr algn="ctr"/>
            <a:r>
              <a:rPr lang="ar-SA" sz="3600" b="1" dirty="0" smtClean="0">
                <a:solidFill>
                  <a:schemeClr val="bg1"/>
                </a:solidFill>
              </a:rPr>
              <a:t>استدامة الخدمات والبنية التحتية </a:t>
            </a:r>
            <a:r>
              <a:rPr lang="ar-SA" b="1" dirty="0" smtClean="0">
                <a:solidFill>
                  <a:schemeClr val="bg1"/>
                </a:solidFill>
              </a:rPr>
              <a:t/>
            </a:r>
            <a:br>
              <a:rPr lang="ar-SA" b="1" dirty="0" smtClean="0">
                <a:solidFill>
                  <a:schemeClr val="bg1"/>
                </a:solidFill>
              </a:rPr>
            </a:br>
            <a:r>
              <a:rPr lang="ar-SA" b="1" dirty="0" smtClean="0">
                <a:solidFill>
                  <a:schemeClr val="bg1"/>
                </a:solidFill>
              </a:rPr>
              <a:t> </a:t>
            </a:r>
            <a:r>
              <a:rPr lang="en-GB" sz="2800" b="1" dirty="0">
                <a:solidFill>
                  <a:schemeClr val="bg1"/>
                </a:solidFill>
              </a:rPr>
              <a:t>Sustaining services and infrastructure</a:t>
            </a:r>
            <a:r>
              <a:rPr lang="ar-SA" sz="2800" b="1" dirty="0">
                <a:solidFill>
                  <a:schemeClr val="bg1"/>
                </a:solidFill>
              </a:rPr>
              <a:t/>
            </a:r>
            <a:br>
              <a:rPr lang="ar-SA" sz="2800" b="1" dirty="0">
                <a:solidFill>
                  <a:schemeClr val="bg1"/>
                </a:solidFill>
              </a:rPr>
            </a:br>
            <a:endParaRPr lang="en-GB" sz="2800" b="1" dirty="0">
              <a:solidFill>
                <a:schemeClr val="bg1"/>
              </a:solidFill>
            </a:endParaRPr>
          </a:p>
        </p:txBody>
      </p:sp>
    </p:spTree>
    <p:extLst>
      <p:ext uri="{BB962C8B-B14F-4D97-AF65-F5344CB8AC3E}">
        <p14:creationId xmlns:p14="http://schemas.microsoft.com/office/powerpoint/2010/main" val="1695368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259" y="535273"/>
            <a:ext cx="7886700" cy="1325563"/>
          </a:xfrm>
        </p:spPr>
        <p:txBody>
          <a:bodyPr/>
          <a:lstStyle/>
          <a:p>
            <a:pPr algn="ctr"/>
            <a:r>
              <a:rPr lang="ar-SA" b="1" dirty="0" smtClean="0"/>
              <a:t>تحديد المقاييس </a:t>
            </a:r>
            <a:br>
              <a:rPr lang="ar-SA" b="1" dirty="0" smtClean="0"/>
            </a:br>
            <a:r>
              <a:rPr lang="ar-SA" b="1" dirty="0" smtClean="0"/>
              <a:t> </a:t>
            </a:r>
            <a:r>
              <a:rPr lang="en-GB" sz="2400" b="1" dirty="0"/>
              <a:t>Defining metrics</a:t>
            </a:r>
            <a:r>
              <a:rPr lang="ar-SA" sz="2400" b="1" dirty="0" smtClean="0"/>
              <a:t> </a:t>
            </a:r>
            <a:endParaRPr lang="en-GB" sz="2400" b="1" dirty="0"/>
          </a:p>
        </p:txBody>
      </p:sp>
      <p:sp>
        <p:nvSpPr>
          <p:cNvPr id="5" name="Content Placeholder 4"/>
          <p:cNvSpPr>
            <a:spLocks noGrp="1"/>
          </p:cNvSpPr>
          <p:nvPr>
            <p:ph idx="1"/>
          </p:nvPr>
        </p:nvSpPr>
        <p:spPr>
          <a:xfrm>
            <a:off x="4419599" y="1981200"/>
            <a:ext cx="4277545" cy="3606548"/>
          </a:xfrm>
        </p:spPr>
        <p:txBody>
          <a:bodyPr/>
          <a:lstStyle/>
          <a:p>
            <a:r>
              <a:rPr lang="en-GB" dirty="0"/>
              <a:t>What should you measure</a:t>
            </a:r>
            <a:r>
              <a:rPr lang="en-GB" dirty="0" smtClean="0"/>
              <a:t>?</a:t>
            </a:r>
            <a:r>
              <a:rPr lang="ar-SA" dirty="0" smtClean="0"/>
              <a:t> </a:t>
            </a:r>
            <a:endParaRPr lang="en-GB" dirty="0"/>
          </a:p>
          <a:p>
            <a:pPr marL="0" indent="0">
              <a:buNone/>
            </a:pPr>
            <a:r>
              <a:rPr lang="ar-EG" dirty="0"/>
              <a:t>ما الذي يجب قياسه؟</a:t>
            </a:r>
            <a:endParaRPr lang="en-GB" dirty="0"/>
          </a:p>
          <a:p>
            <a:r>
              <a:rPr lang="en-GB" dirty="0"/>
              <a:t>How will you measure it? </a:t>
            </a:r>
          </a:p>
          <a:p>
            <a:pPr marL="0" indent="0">
              <a:buNone/>
            </a:pPr>
            <a:r>
              <a:rPr lang="ar-EG" dirty="0"/>
              <a:t>كيف سيتم </a:t>
            </a:r>
            <a:r>
              <a:rPr lang="ar-EG" dirty="0" smtClean="0"/>
              <a:t>قياسه</a:t>
            </a:r>
            <a:endParaRPr lang="ar-SA" dirty="0" smtClean="0"/>
          </a:p>
          <a:p>
            <a:pPr marL="0" indent="0">
              <a:buNone/>
            </a:pPr>
            <a:r>
              <a:rPr lang="en-GB" dirty="0" smtClean="0"/>
              <a:t>How </a:t>
            </a:r>
            <a:r>
              <a:rPr lang="en-GB" dirty="0"/>
              <a:t>often will data be collected?</a:t>
            </a:r>
          </a:p>
          <a:p>
            <a:pPr marL="0" indent="0">
              <a:buNone/>
            </a:pPr>
            <a:r>
              <a:rPr lang="ar-EG" dirty="0"/>
              <a:t>كم مرة سيتم جمع </a:t>
            </a:r>
            <a:r>
              <a:rPr lang="ar-EG" dirty="0" smtClean="0"/>
              <a:t>البيانات</a:t>
            </a:r>
            <a:r>
              <a:rPr lang="ar-SA" dirty="0" smtClean="0"/>
              <a:t> فيها؟</a:t>
            </a:r>
            <a:endParaRPr lang="en-GB" dirty="0"/>
          </a:p>
          <a:p>
            <a:r>
              <a:rPr lang="en-GB" dirty="0"/>
              <a:t>Who will do </a:t>
            </a:r>
            <a:r>
              <a:rPr lang="en-GB" dirty="0" smtClean="0"/>
              <a:t>it</a:t>
            </a:r>
            <a:r>
              <a:rPr lang="en-GB" dirty="0"/>
              <a:t>? </a:t>
            </a:r>
            <a:r>
              <a:rPr lang="ar-SA" dirty="0" smtClean="0"/>
              <a:t> من سيقوم بهذا الأمر؟ </a:t>
            </a:r>
            <a:endParaRPr lang="en-GB" dirty="0"/>
          </a:p>
        </p:txBody>
      </p:sp>
      <p:pic>
        <p:nvPicPr>
          <p:cNvPr id="6" name="Picture 5"/>
          <p:cNvPicPr>
            <a:picLocks noChangeAspect="1"/>
          </p:cNvPicPr>
          <p:nvPr/>
        </p:nvPicPr>
        <p:blipFill>
          <a:blip r:embed="rId2"/>
          <a:stretch>
            <a:fillRect/>
          </a:stretch>
        </p:blipFill>
        <p:spPr>
          <a:xfrm>
            <a:off x="124259" y="1796831"/>
            <a:ext cx="3854921" cy="3854921"/>
          </a:xfrm>
          <a:prstGeom prst="rect">
            <a:avLst/>
          </a:prstGeom>
        </p:spPr>
      </p:pic>
      <p:sp>
        <p:nvSpPr>
          <p:cNvPr id="7" name="Rectangle 6"/>
          <p:cNvSpPr/>
          <p:nvPr/>
        </p:nvSpPr>
        <p:spPr>
          <a:xfrm>
            <a:off x="2051720" y="6381328"/>
            <a:ext cx="7092280" cy="307777"/>
          </a:xfrm>
          <a:prstGeom prst="rect">
            <a:avLst/>
          </a:prstGeom>
        </p:spPr>
        <p:txBody>
          <a:bodyPr wrap="square">
            <a:spAutoFit/>
          </a:bodyPr>
          <a:lstStyle/>
          <a:p>
            <a:r>
              <a:rPr lang="en-GB" sz="1400" b="1" dirty="0">
                <a:hlinkClick r:id="rId3"/>
              </a:rPr>
              <a:t>http://blog.kksmarts.com/wp-content/uploads/2013/05/tape_measuring_success_6539.jpg</a:t>
            </a:r>
            <a:r>
              <a:rPr lang="en-GB" sz="1400" b="1" dirty="0"/>
              <a:t> </a:t>
            </a:r>
          </a:p>
        </p:txBody>
      </p:sp>
    </p:spTree>
    <p:extLst>
      <p:ext uri="{BB962C8B-B14F-4D97-AF65-F5344CB8AC3E}">
        <p14:creationId xmlns:p14="http://schemas.microsoft.com/office/powerpoint/2010/main" val="1197570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Title 1"/>
          <p:cNvSpPr>
            <a:spLocks noGrp="1"/>
          </p:cNvSpPr>
          <p:nvPr>
            <p:ph type="title"/>
          </p:nvPr>
        </p:nvSpPr>
        <p:spPr>
          <a:xfrm>
            <a:off x="609600" y="579437"/>
            <a:ext cx="7886700" cy="1325563"/>
          </a:xfrm>
        </p:spPr>
        <p:txBody>
          <a:bodyPr>
            <a:normAutofit/>
          </a:bodyPr>
          <a:lstStyle/>
          <a:p>
            <a:pPr algn="ctr"/>
            <a:r>
              <a:rPr lang="ar-SA" sz="2800" dirty="0" smtClean="0"/>
              <a:t>اكتساب ذكاء تجاري</a:t>
            </a:r>
            <a:r>
              <a:rPr lang="ar-SA" sz="2000" dirty="0" smtClean="0"/>
              <a:t/>
            </a:r>
            <a:br>
              <a:rPr lang="ar-SA" sz="2000" dirty="0" smtClean="0"/>
            </a:br>
            <a:r>
              <a:rPr lang="en-GB" sz="2000" dirty="0"/>
              <a:t>Gaining business intelligence</a:t>
            </a:r>
          </a:p>
        </p:txBody>
      </p:sp>
      <p:sp>
        <p:nvSpPr>
          <p:cNvPr id="1048645" name="Rectangle 5"/>
          <p:cNvSpPr/>
          <p:nvPr/>
        </p:nvSpPr>
        <p:spPr>
          <a:xfrm>
            <a:off x="3739623" y="6381328"/>
            <a:ext cx="5256584" cy="608711"/>
          </a:xfrm>
          <a:prstGeom prst="rect">
            <a:avLst/>
          </a:prstGeom>
        </p:spPr>
        <p:txBody>
          <a:bodyPr wrap="square">
            <a:spAutoFit/>
          </a:bodyPr>
          <a:lstStyle/>
          <a:p>
            <a:r>
              <a:rPr lang="en-GB" sz="1400" b="1" dirty="0">
                <a:hlinkClick r:id="rId2"/>
              </a:rPr>
              <a:t>http://lib-ldiv.lancs.ac.uk:8080/dmaonline/dashboard/index.html#/</a:t>
            </a:r>
            <a:r>
              <a:rPr lang="en-GB" sz="1400" b="1" dirty="0"/>
              <a:t> </a:t>
            </a:r>
          </a:p>
        </p:txBody>
      </p:sp>
      <p:pic>
        <p:nvPicPr>
          <p:cNvPr id="2097159" name="Picture 6"/>
          <p:cNvPicPr>
            <a:picLocks noChangeAspect="1"/>
          </p:cNvPicPr>
          <p:nvPr/>
        </p:nvPicPr>
        <p:blipFill>
          <a:blip r:embed="rId3"/>
          <a:stretch>
            <a:fillRect/>
          </a:stretch>
        </p:blipFill>
        <p:spPr>
          <a:xfrm>
            <a:off x="1182" y="1905000"/>
            <a:ext cx="9055278" cy="3429000"/>
          </a:xfrm>
          <a:prstGeom prst="rect">
            <a:avLst/>
          </a:prstGeom>
        </p:spPr>
      </p:pic>
    </p:spTree>
    <p:extLst>
      <p:ext uri="{BB962C8B-B14F-4D97-AF65-F5344CB8AC3E}">
        <p14:creationId xmlns:p14="http://schemas.microsoft.com/office/powerpoint/2010/main" val="679791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3400"/>
            <a:ext cx="7886700" cy="1157289"/>
          </a:xfrm>
        </p:spPr>
        <p:txBody>
          <a:bodyPr>
            <a:normAutofit/>
          </a:bodyPr>
          <a:lstStyle/>
          <a:p>
            <a:pPr algn="ctr"/>
            <a:r>
              <a:rPr lang="ar-SA" sz="2800" b="1" dirty="0" smtClean="0"/>
              <a:t>كيفية استدامة نموذج العمل الخاص بك</a:t>
            </a:r>
            <a:r>
              <a:rPr lang="ar-SA" sz="1800" dirty="0" smtClean="0"/>
              <a:t/>
            </a:r>
            <a:br>
              <a:rPr lang="ar-SA" sz="1800" dirty="0" smtClean="0"/>
            </a:br>
            <a:r>
              <a:rPr lang="en-GB" sz="1800" dirty="0"/>
              <a:t>Sustainability of your business model</a:t>
            </a:r>
            <a:r>
              <a:rPr lang="ar-SA" sz="1800" dirty="0" smtClean="0"/>
              <a:t> </a:t>
            </a:r>
            <a:endParaRPr lang="en-GB" sz="1800" dirty="0"/>
          </a:p>
        </p:txBody>
      </p:sp>
      <p:sp>
        <p:nvSpPr>
          <p:cNvPr id="4" name="Rectangle 3"/>
          <p:cNvSpPr/>
          <p:nvPr/>
        </p:nvSpPr>
        <p:spPr>
          <a:xfrm>
            <a:off x="6019800" y="5786439"/>
            <a:ext cx="2865400" cy="307777"/>
          </a:xfrm>
          <a:prstGeom prst="rect">
            <a:avLst/>
          </a:prstGeom>
        </p:spPr>
        <p:txBody>
          <a:bodyPr wrap="none">
            <a:spAutoFit/>
          </a:bodyPr>
          <a:lstStyle/>
          <a:p>
            <a:r>
              <a:rPr lang="en-GB" sz="1400" b="1" dirty="0">
                <a:hlinkClick r:id="rId3"/>
              </a:rPr>
              <a:t>http://www.curationexchange.org/</a:t>
            </a:r>
            <a:r>
              <a:rPr lang="en-GB" sz="1400" b="1" dirty="0"/>
              <a:t>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1690689"/>
            <a:ext cx="6324600" cy="4024311"/>
          </a:xfrm>
          <a:prstGeom prst="rect">
            <a:avLst/>
          </a:prstGeom>
        </p:spPr>
      </p:pic>
    </p:spTree>
    <p:extLst>
      <p:ext uri="{BB962C8B-B14F-4D97-AF65-F5344CB8AC3E}">
        <p14:creationId xmlns:p14="http://schemas.microsoft.com/office/powerpoint/2010/main" val="3668362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7886700" cy="1325563"/>
          </a:xfrm>
        </p:spPr>
        <p:txBody>
          <a:bodyPr/>
          <a:lstStyle/>
          <a:p>
            <a:pPr algn="ctr"/>
            <a:r>
              <a:rPr lang="ar-SA" b="1" dirty="0" smtClean="0"/>
              <a:t>ملخص</a:t>
            </a:r>
            <a:br>
              <a:rPr lang="ar-SA" b="1" dirty="0" smtClean="0"/>
            </a:br>
            <a:r>
              <a:rPr lang="ar-SA" b="1" dirty="0" smtClean="0"/>
              <a:t> </a:t>
            </a:r>
            <a:r>
              <a:rPr lang="en-GB" b="1" dirty="0"/>
              <a:t>Summing up</a:t>
            </a:r>
          </a:p>
        </p:txBody>
      </p:sp>
      <p:sp>
        <p:nvSpPr>
          <p:cNvPr id="3" name="Content Placeholder 2"/>
          <p:cNvSpPr>
            <a:spLocks noGrp="1"/>
          </p:cNvSpPr>
          <p:nvPr>
            <p:ph idx="1"/>
          </p:nvPr>
        </p:nvSpPr>
        <p:spPr>
          <a:xfrm>
            <a:off x="457200" y="1828800"/>
            <a:ext cx="8229600" cy="4038600"/>
          </a:xfrm>
        </p:spPr>
        <p:txBody>
          <a:bodyPr>
            <a:normAutofit fontScale="77500" lnSpcReduction="20000"/>
          </a:bodyPr>
          <a:lstStyle/>
          <a:p>
            <a:pPr>
              <a:lnSpc>
                <a:spcPct val="170000"/>
              </a:lnSpc>
            </a:pPr>
            <a:r>
              <a:rPr lang="en-GB" dirty="0"/>
              <a:t>Understand your organisational </a:t>
            </a:r>
            <a:r>
              <a:rPr lang="en-GB" dirty="0" smtClean="0"/>
              <a:t>context</a:t>
            </a:r>
            <a:r>
              <a:rPr lang="ar-SA" dirty="0" smtClean="0"/>
              <a:t> الوعي بالبيئة التنظيمية الخاصة بمؤسستك </a:t>
            </a:r>
            <a:endParaRPr lang="en-GB" dirty="0"/>
          </a:p>
          <a:p>
            <a:pPr>
              <a:lnSpc>
                <a:spcPct val="170000"/>
              </a:lnSpc>
            </a:pPr>
            <a:r>
              <a:rPr lang="en-GB" dirty="0" smtClean="0"/>
              <a:t>Talk to users! Gather and refine requirements over time</a:t>
            </a:r>
            <a:r>
              <a:rPr lang="ar-SA" dirty="0" smtClean="0"/>
              <a:t> تواصل مع المستخدمين للحصول على تغذية راجعة ولتطوير العمل وفقاً لمتطلباتهم</a:t>
            </a:r>
            <a:endParaRPr lang="en-GB" dirty="0"/>
          </a:p>
          <a:p>
            <a:pPr>
              <a:lnSpc>
                <a:spcPct val="170000"/>
              </a:lnSpc>
            </a:pPr>
            <a:r>
              <a:rPr lang="en-GB" dirty="0"/>
              <a:t>Balance your </a:t>
            </a:r>
            <a:r>
              <a:rPr lang="en-GB" dirty="0" smtClean="0"/>
              <a:t>level of service with resources </a:t>
            </a:r>
            <a:r>
              <a:rPr lang="en-GB" dirty="0"/>
              <a:t>available </a:t>
            </a:r>
            <a:r>
              <a:rPr lang="ar-SA" dirty="0" smtClean="0"/>
              <a:t>وازن بين الخدمات والموارد المتاحة </a:t>
            </a:r>
            <a:endParaRPr lang="en-GB" dirty="0" smtClean="0"/>
          </a:p>
          <a:p>
            <a:pPr>
              <a:lnSpc>
                <a:spcPct val="170000"/>
              </a:lnSpc>
            </a:pPr>
            <a:r>
              <a:rPr lang="en-GB" dirty="0" smtClean="0"/>
              <a:t>Re-assess </a:t>
            </a:r>
            <a:r>
              <a:rPr lang="en-GB" dirty="0"/>
              <a:t>scope as you roll out pilot services - learn through your own experience and from your </a:t>
            </a:r>
            <a:r>
              <a:rPr lang="en-GB" dirty="0" smtClean="0"/>
              <a:t>peers </a:t>
            </a:r>
            <a:r>
              <a:rPr lang="ar-SA" dirty="0" smtClean="0"/>
              <a:t>تعلم من تجاربك وتجارب الآخرين، وأعد تقييم نطاق عملك عبر استخدام خدمات تجريبية </a:t>
            </a:r>
            <a:endParaRPr lang="en-GB" dirty="0"/>
          </a:p>
          <a:p>
            <a:pPr>
              <a:lnSpc>
                <a:spcPct val="170000"/>
              </a:lnSpc>
            </a:pPr>
            <a:r>
              <a:rPr lang="en-GB" dirty="0"/>
              <a:t>Plan to </a:t>
            </a:r>
            <a:r>
              <a:rPr lang="en-GB" dirty="0" smtClean="0"/>
              <a:t>collect data bout costs and effort required and revise </a:t>
            </a:r>
            <a:r>
              <a:rPr lang="en-GB" dirty="0"/>
              <a:t>your business model over time </a:t>
            </a:r>
            <a:r>
              <a:rPr lang="ar-SA" dirty="0" smtClean="0"/>
              <a:t> راجع نموذج عملك بشكل مستمر واجمع البيانات المتعلقة بالتكاليف والجهود المطلوبة لإنجاز المهمات بالشكل السليم</a:t>
            </a:r>
            <a:endParaRPr lang="en-GB" dirty="0"/>
          </a:p>
        </p:txBody>
      </p:sp>
    </p:spTree>
    <p:extLst>
      <p:ext uri="{BB962C8B-B14F-4D97-AF65-F5344CB8AC3E}">
        <p14:creationId xmlns:p14="http://schemas.microsoft.com/office/powerpoint/2010/main" val="20383851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7886700" cy="1173163"/>
          </a:xfrm>
        </p:spPr>
        <p:txBody>
          <a:bodyPr/>
          <a:lstStyle/>
          <a:p>
            <a:pPr algn="ctr"/>
            <a:r>
              <a:rPr lang="ar-SA" dirty="0" smtClean="0">
                <a:solidFill>
                  <a:schemeClr val="tx1"/>
                </a:solidFill>
              </a:rPr>
              <a:t>تمرين جماعي </a:t>
            </a:r>
            <a:br>
              <a:rPr lang="ar-SA" dirty="0" smtClean="0">
                <a:solidFill>
                  <a:schemeClr val="tx1"/>
                </a:solidFill>
              </a:rPr>
            </a:br>
            <a:r>
              <a:rPr lang="en-GB" dirty="0"/>
              <a:t>Group exercise</a:t>
            </a:r>
            <a:endParaRPr lang="en-GB" dirty="0">
              <a:solidFill>
                <a:schemeClr val="tx1"/>
              </a:solidFill>
            </a:endParaRPr>
          </a:p>
        </p:txBody>
      </p:sp>
      <p:sp>
        <p:nvSpPr>
          <p:cNvPr id="3" name="Content Placeholder 2"/>
          <p:cNvSpPr>
            <a:spLocks noGrp="1"/>
          </p:cNvSpPr>
          <p:nvPr>
            <p:ph idx="1"/>
          </p:nvPr>
        </p:nvSpPr>
        <p:spPr>
          <a:xfrm>
            <a:off x="381000" y="1676400"/>
            <a:ext cx="8352928" cy="4844765"/>
          </a:xfrm>
        </p:spPr>
        <p:txBody>
          <a:bodyPr>
            <a:normAutofit/>
          </a:bodyPr>
          <a:lstStyle/>
          <a:p>
            <a:pPr marL="0" indent="0">
              <a:buNone/>
            </a:pPr>
            <a:r>
              <a:rPr lang="en-GB" sz="2400" dirty="0" smtClean="0"/>
              <a:t>In your </a:t>
            </a:r>
            <a:r>
              <a:rPr lang="en-GB" sz="2400" dirty="0"/>
              <a:t>institutional </a:t>
            </a:r>
            <a:r>
              <a:rPr lang="en-GB" sz="2400" dirty="0" smtClean="0"/>
              <a:t>groups, please </a:t>
            </a:r>
            <a:r>
              <a:rPr lang="en-GB" sz="2400" dirty="0"/>
              <a:t>discuss one </a:t>
            </a:r>
            <a:r>
              <a:rPr lang="en-GB" sz="2400" dirty="0" smtClean="0"/>
              <a:t>of the RDM </a:t>
            </a:r>
            <a:r>
              <a:rPr lang="en-GB" sz="2400" dirty="0"/>
              <a:t>Service Model </a:t>
            </a:r>
            <a:r>
              <a:rPr lang="en-GB" sz="2400" dirty="0" smtClean="0"/>
              <a:t>components that you currently - </a:t>
            </a:r>
            <a:r>
              <a:rPr lang="en-GB" sz="2400" dirty="0"/>
              <a:t>or will </a:t>
            </a:r>
            <a:r>
              <a:rPr lang="en-GB" sz="2400" dirty="0" smtClean="0"/>
              <a:t>– provide in relation to your OAIR</a:t>
            </a:r>
            <a:r>
              <a:rPr lang="en-GB" sz="2400" dirty="0"/>
              <a:t>. </a:t>
            </a:r>
            <a:r>
              <a:rPr lang="ar-SA" sz="2400" dirty="0" smtClean="0"/>
              <a:t>ضمن فرق العمل في مؤسستك، ناقش إحدى مكونات نموذج «خدمات إدارة البيانات البحثية» </a:t>
            </a:r>
            <a:endParaRPr lang="en-GB" sz="2400" dirty="0" smtClean="0"/>
          </a:p>
          <a:p>
            <a:pPr marL="0" indent="0">
              <a:buNone/>
            </a:pPr>
            <a:r>
              <a:rPr lang="en-GB" sz="2400" dirty="0" smtClean="0"/>
              <a:t>1) What is the </a:t>
            </a:r>
            <a:r>
              <a:rPr lang="en-GB" sz="2400" b="1" u="sng" dirty="0" smtClean="0"/>
              <a:t>value proposition</a:t>
            </a:r>
            <a:r>
              <a:rPr lang="en-GB" sz="2400" b="1" dirty="0" smtClean="0"/>
              <a:t> </a:t>
            </a:r>
            <a:r>
              <a:rPr lang="en-GB" sz="2400" dirty="0" smtClean="0"/>
              <a:t>of this service?</a:t>
            </a:r>
            <a:r>
              <a:rPr lang="ar-SA" sz="2400" dirty="0" smtClean="0"/>
              <a:t> ما هي القيمة المقدمة في هذه الخدمات؟ </a:t>
            </a:r>
            <a:endParaRPr lang="en-GB" sz="2400" dirty="0" smtClean="0"/>
          </a:p>
          <a:p>
            <a:pPr marL="0" indent="0">
              <a:buNone/>
            </a:pPr>
            <a:r>
              <a:rPr lang="en-GB" sz="2400" dirty="0" smtClean="0"/>
              <a:t>2) </a:t>
            </a:r>
            <a:r>
              <a:rPr lang="en-GB" sz="2400" b="1" u="sng" dirty="0" smtClean="0"/>
              <a:t>Who</a:t>
            </a:r>
            <a:r>
              <a:rPr lang="en-GB" sz="2400" dirty="0" smtClean="0"/>
              <a:t> does or will realise the benefits of the service? </a:t>
            </a:r>
            <a:r>
              <a:rPr lang="ar-SA" sz="2400" dirty="0" smtClean="0"/>
              <a:t>من هم المستفيدون من هذه الخدمة؟</a:t>
            </a:r>
            <a:endParaRPr lang="en-GB" sz="2400" dirty="0"/>
          </a:p>
          <a:p>
            <a:pPr lvl="1"/>
            <a:r>
              <a:rPr lang="en-GB" dirty="0"/>
              <a:t>Researchers </a:t>
            </a:r>
            <a:r>
              <a:rPr lang="ar-SA" dirty="0" smtClean="0"/>
              <a:t>باحثون </a:t>
            </a:r>
            <a:endParaRPr lang="en-GB" dirty="0"/>
          </a:p>
          <a:p>
            <a:pPr lvl="1"/>
            <a:r>
              <a:rPr lang="en-GB" dirty="0"/>
              <a:t>Senior </a:t>
            </a:r>
            <a:r>
              <a:rPr lang="en-GB" dirty="0" smtClean="0"/>
              <a:t>Management</a:t>
            </a:r>
            <a:r>
              <a:rPr lang="ar-SA" dirty="0" smtClean="0"/>
              <a:t> الإدارة العليا  </a:t>
            </a:r>
            <a:endParaRPr lang="en-GB" dirty="0"/>
          </a:p>
          <a:p>
            <a:pPr lvl="1"/>
            <a:r>
              <a:rPr lang="en-GB" dirty="0"/>
              <a:t>Funding </a:t>
            </a:r>
            <a:r>
              <a:rPr lang="en-GB" dirty="0" smtClean="0"/>
              <a:t>bodies</a:t>
            </a:r>
            <a:r>
              <a:rPr lang="ar-SA" dirty="0" smtClean="0"/>
              <a:t>  الجهات الممولة  </a:t>
            </a:r>
            <a:endParaRPr lang="en-GB" dirty="0" smtClean="0"/>
          </a:p>
          <a:p>
            <a:pPr lvl="1"/>
            <a:r>
              <a:rPr lang="en-GB" dirty="0" smtClean="0"/>
              <a:t>All of the above?</a:t>
            </a:r>
            <a:r>
              <a:rPr lang="ar-SA" dirty="0" smtClean="0"/>
              <a:t>  جميع ما ذكر سابقا؟ </a:t>
            </a:r>
            <a:endParaRPr lang="en-GB" dirty="0" smtClean="0"/>
          </a:p>
          <a:p>
            <a:pPr>
              <a:buFont typeface="Arial" panose="020B0604020202020204" pitchFamily="34" charset="0"/>
              <a:buChar char="•"/>
            </a:pPr>
            <a:endParaRPr lang="en-GB" sz="2400" dirty="0" smtClean="0"/>
          </a:p>
          <a:p>
            <a:pPr marL="0" indent="0">
              <a:buNone/>
            </a:pPr>
            <a:endParaRPr lang="en-GB" sz="2400" dirty="0"/>
          </a:p>
        </p:txBody>
      </p:sp>
    </p:spTree>
    <p:extLst>
      <p:ext uri="{BB962C8B-B14F-4D97-AF65-F5344CB8AC3E}">
        <p14:creationId xmlns:p14="http://schemas.microsoft.com/office/powerpoint/2010/main" val="1522023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dirty="0" smtClean="0"/>
              <a:t>خدمات الوصول للبيانات واستخدامها والمحافظة عليها</a:t>
            </a:r>
            <a:endParaRPr lang="en-GB" dirty="0"/>
          </a:p>
        </p:txBody>
      </p:sp>
      <p:sp>
        <p:nvSpPr>
          <p:cNvPr id="3" name="Content Placeholder 2"/>
          <p:cNvSpPr>
            <a:spLocks noGrp="1"/>
          </p:cNvSpPr>
          <p:nvPr>
            <p:ph idx="1"/>
          </p:nvPr>
        </p:nvSpPr>
        <p:spPr>
          <a:xfrm>
            <a:off x="304800" y="1668189"/>
            <a:ext cx="4045483" cy="5373216"/>
          </a:xfrm>
        </p:spPr>
        <p:txBody>
          <a:bodyPr>
            <a:normAutofit/>
          </a:bodyPr>
          <a:lstStyle/>
          <a:p>
            <a:pPr algn="justLow" rtl="1">
              <a:buFont typeface="Wingdings" panose="05000000000000000000" pitchFamily="2" charset="2"/>
              <a:buChar char="§"/>
            </a:pPr>
            <a:r>
              <a:rPr lang="ar-SA" sz="2800" dirty="0" smtClean="0"/>
              <a:t> تم عرض هذا الرسم البياني في عروض تقديمية سابقة، و يوضح هذا الرسم نطاق الخدمات التي تستطيع تقديمها للمستفيدين. </a:t>
            </a:r>
          </a:p>
          <a:p>
            <a:pPr algn="justLow" rtl="1">
              <a:buFont typeface="Wingdings" panose="05000000000000000000" pitchFamily="2" charset="2"/>
              <a:buChar char="§"/>
            </a:pPr>
            <a:endParaRPr lang="en-GB" sz="2800" dirty="0" smtClean="0"/>
          </a:p>
          <a:p>
            <a:pPr algn="justLow" rtl="1">
              <a:buFont typeface="Wingdings" panose="05000000000000000000" pitchFamily="2" charset="2"/>
              <a:buChar char="§"/>
            </a:pPr>
            <a:r>
              <a:rPr lang="ar-SA" sz="2800" dirty="0" smtClean="0"/>
              <a:t> والآن سنلقي الضوء على طرق تحديد نطاق الخدمات المقدمة وتحسين مستوياتها.  </a:t>
            </a:r>
            <a:endParaRPr lang="en-GB" sz="2800" dirty="0" smtClean="0"/>
          </a:p>
        </p:txBody>
      </p:sp>
      <p:sp>
        <p:nvSpPr>
          <p:cNvPr id="8" name="Rectangle 7"/>
          <p:cNvSpPr/>
          <p:nvPr/>
        </p:nvSpPr>
        <p:spPr>
          <a:xfrm>
            <a:off x="4562385" y="6017134"/>
            <a:ext cx="4572000" cy="307777"/>
          </a:xfrm>
          <a:prstGeom prst="rect">
            <a:avLst/>
          </a:prstGeom>
        </p:spPr>
        <p:txBody>
          <a:bodyPr>
            <a:spAutoFit/>
          </a:bodyPr>
          <a:lstStyle/>
          <a:p>
            <a:r>
              <a:rPr lang="en-GB" sz="1400" b="1" dirty="0">
                <a:hlinkClick r:id="rId3"/>
              </a:rPr>
              <a:t>http://www.dcc.ac.uk/resources/developing-rdm-services</a:t>
            </a:r>
            <a:r>
              <a:rPr lang="en-GB" sz="1400" b="1" dirty="0"/>
              <a:t> </a:t>
            </a:r>
          </a:p>
        </p:txBody>
      </p:sp>
      <p:sp>
        <p:nvSpPr>
          <p:cNvPr id="9" name="Rectangle 8"/>
          <p:cNvSpPr/>
          <p:nvPr/>
        </p:nvSpPr>
        <p:spPr>
          <a:xfrm>
            <a:off x="5046962" y="6397959"/>
            <a:ext cx="3602846" cy="307777"/>
          </a:xfrm>
          <a:prstGeom prst="rect">
            <a:avLst/>
          </a:prstGeom>
        </p:spPr>
        <p:txBody>
          <a:bodyPr wrap="none">
            <a:spAutoFit/>
          </a:bodyPr>
          <a:lstStyle/>
          <a:p>
            <a:r>
              <a:rPr lang="en-GB" sz="1400" b="1" dirty="0">
                <a:hlinkClick r:id="rId4"/>
              </a:rPr>
              <a:t>http://www.dcc.ac.uk/resources/how-guides</a:t>
            </a:r>
            <a:r>
              <a:rPr lang="en-GB" sz="1400" b="1" dirty="0"/>
              <a:t> </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7622" y="1658664"/>
            <a:ext cx="4350397" cy="4191000"/>
          </a:xfrm>
          <a:prstGeom prst="rect">
            <a:avLst/>
          </a:prstGeom>
        </p:spPr>
      </p:pic>
    </p:spTree>
    <p:extLst>
      <p:ext uri="{BB962C8B-B14F-4D97-AF65-F5344CB8AC3E}">
        <p14:creationId xmlns:p14="http://schemas.microsoft.com/office/powerpoint/2010/main" val="2135694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1575960" y="1770624"/>
            <a:ext cx="5883696" cy="4170154"/>
            <a:chOff x="1325683" y="1169334"/>
            <a:chExt cx="6840421" cy="5160983"/>
          </a:xfrm>
          <a:solidFill>
            <a:schemeClr val="accent5">
              <a:lumMod val="20000"/>
              <a:lumOff val="80000"/>
            </a:schemeClr>
          </a:solidFill>
        </p:grpSpPr>
        <p:sp>
          <p:nvSpPr>
            <p:cNvPr id="10" name="Rounded Rectangle 9"/>
            <p:cNvSpPr/>
            <p:nvPr/>
          </p:nvSpPr>
          <p:spPr>
            <a:xfrm>
              <a:off x="2400949" y="5724325"/>
              <a:ext cx="4613027" cy="605992"/>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dirty="0" smtClean="0">
                  <a:solidFill>
                    <a:schemeClr val="tx1"/>
                  </a:solidFill>
                </a:rPr>
                <a:t>تقديم تدريب واستشارة وتنمية مهارات</a:t>
              </a:r>
              <a:r>
                <a:rPr lang="en-US" dirty="0" smtClean="0">
                  <a:solidFill>
                    <a:schemeClr val="tx1"/>
                  </a:solidFill>
                </a:rPr>
                <a:t>– </a:t>
              </a:r>
              <a:r>
                <a:rPr lang="en-US" dirty="0">
                  <a:solidFill>
                    <a:schemeClr val="tx1"/>
                  </a:solidFill>
                </a:rPr>
                <a:t>63%</a:t>
              </a:r>
            </a:p>
          </p:txBody>
        </p:sp>
        <p:sp>
          <p:nvSpPr>
            <p:cNvPr id="5" name="Circular Arrow 4"/>
            <p:cNvSpPr/>
            <p:nvPr/>
          </p:nvSpPr>
          <p:spPr>
            <a:xfrm rot="16852179">
              <a:off x="2481246" y="1821346"/>
              <a:ext cx="4000500" cy="4095518"/>
            </a:xfrm>
            <a:prstGeom prst="circularArrow">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Circular Arrow 5"/>
            <p:cNvSpPr/>
            <p:nvPr/>
          </p:nvSpPr>
          <p:spPr>
            <a:xfrm rot="6721995">
              <a:off x="2484909" y="1585219"/>
              <a:ext cx="4105649" cy="4379904"/>
            </a:xfrm>
            <a:prstGeom prst="circularArrow">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Rounded Rectangle 6"/>
            <p:cNvSpPr/>
            <p:nvPr/>
          </p:nvSpPr>
          <p:spPr>
            <a:xfrm>
              <a:off x="1842149" y="1194735"/>
              <a:ext cx="2283065" cy="647700"/>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dirty="0">
                  <a:solidFill>
                    <a:schemeClr val="tx1"/>
                  </a:solidFill>
                </a:rPr>
                <a:t> </a:t>
              </a:r>
              <a:r>
                <a:rPr lang="ar-SA" dirty="0" smtClean="0">
                  <a:solidFill>
                    <a:schemeClr val="tx1"/>
                  </a:solidFill>
                </a:rPr>
                <a:t>سياسة واستراتيجية</a:t>
              </a:r>
              <a:r>
                <a:rPr lang="en-US" dirty="0" smtClean="0">
                  <a:solidFill>
                    <a:schemeClr val="tx1"/>
                  </a:solidFill>
                </a:rPr>
                <a:t>– </a:t>
              </a:r>
              <a:r>
                <a:rPr lang="en-US" dirty="0">
                  <a:solidFill>
                    <a:schemeClr val="tx1"/>
                  </a:solidFill>
                </a:rPr>
                <a:t>87%</a:t>
              </a:r>
            </a:p>
          </p:txBody>
        </p:sp>
        <p:sp>
          <p:nvSpPr>
            <p:cNvPr id="8" name="Rounded Rectangle 7"/>
            <p:cNvSpPr/>
            <p:nvPr/>
          </p:nvSpPr>
          <p:spPr>
            <a:xfrm>
              <a:off x="5242813" y="1194735"/>
              <a:ext cx="2204269" cy="647700"/>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dirty="0" smtClean="0">
                  <a:solidFill>
                    <a:schemeClr val="tx1"/>
                  </a:solidFill>
                </a:rPr>
                <a:t>تخطيط الاعمال</a:t>
              </a:r>
              <a:r>
                <a:rPr lang="en-US" dirty="0" smtClean="0">
                  <a:solidFill>
                    <a:schemeClr val="tx1"/>
                  </a:solidFill>
                </a:rPr>
                <a:t>– </a:t>
              </a:r>
              <a:r>
                <a:rPr lang="en-US" dirty="0">
                  <a:solidFill>
                    <a:schemeClr val="tx1"/>
                  </a:solidFill>
                </a:rPr>
                <a:t>13% </a:t>
              </a:r>
            </a:p>
          </p:txBody>
        </p:sp>
        <p:grpSp>
          <p:nvGrpSpPr>
            <p:cNvPr id="2" name="Group 16"/>
            <p:cNvGrpSpPr/>
            <p:nvPr/>
          </p:nvGrpSpPr>
          <p:grpSpPr>
            <a:xfrm>
              <a:off x="1325683" y="2139317"/>
              <a:ext cx="6840421" cy="2805782"/>
              <a:chOff x="1086009" y="2763168"/>
              <a:chExt cx="6739579" cy="2805782"/>
            </a:xfrm>
            <a:grpFill/>
          </p:grpSpPr>
          <p:sp>
            <p:nvSpPr>
              <p:cNvPr id="12" name="Rounded Rectangle 11"/>
              <p:cNvSpPr/>
              <p:nvPr/>
            </p:nvSpPr>
            <p:spPr>
              <a:xfrm>
                <a:off x="3038003" y="2763168"/>
                <a:ext cx="2510896" cy="647700"/>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dirty="0" smtClean="0">
                    <a:solidFill>
                      <a:schemeClr val="tx1"/>
                    </a:solidFill>
                  </a:rPr>
                  <a:t>التخطيط لإدارة البيانات</a:t>
                </a:r>
                <a:r>
                  <a:rPr lang="en-US" dirty="0" smtClean="0">
                    <a:solidFill>
                      <a:schemeClr val="tx1"/>
                    </a:solidFill>
                  </a:rPr>
                  <a:t>– </a:t>
                </a:r>
                <a:r>
                  <a:rPr lang="en-US" dirty="0">
                    <a:solidFill>
                      <a:schemeClr val="tx1"/>
                    </a:solidFill>
                  </a:rPr>
                  <a:t>50%</a:t>
                </a:r>
              </a:p>
            </p:txBody>
          </p:sp>
          <p:sp>
            <p:nvSpPr>
              <p:cNvPr id="13" name="Rounded Rectangle 12"/>
              <p:cNvSpPr/>
              <p:nvPr/>
            </p:nvSpPr>
            <p:spPr>
              <a:xfrm>
                <a:off x="5148489" y="3829050"/>
                <a:ext cx="2427479" cy="647700"/>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dirty="0" smtClean="0">
                    <a:solidFill>
                      <a:schemeClr val="tx1"/>
                    </a:solidFill>
                  </a:rPr>
                  <a:t>إدارة البيانات القائمة</a:t>
                </a:r>
                <a:r>
                  <a:rPr lang="en-US" dirty="0" smtClean="0">
                    <a:solidFill>
                      <a:schemeClr val="tx1"/>
                    </a:solidFill>
                  </a:rPr>
                  <a:t>– </a:t>
                </a:r>
                <a:r>
                  <a:rPr lang="en-US" dirty="0">
                    <a:solidFill>
                      <a:schemeClr val="tx1"/>
                    </a:solidFill>
                  </a:rPr>
                  <a:t>40 % </a:t>
                </a:r>
              </a:p>
            </p:txBody>
          </p:sp>
          <p:sp>
            <p:nvSpPr>
              <p:cNvPr id="14" name="Rounded Rectangle 6"/>
              <p:cNvSpPr/>
              <p:nvPr/>
            </p:nvSpPr>
            <p:spPr>
              <a:xfrm>
                <a:off x="1086009" y="3829050"/>
                <a:ext cx="2319089" cy="647700"/>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dirty="0" smtClean="0">
                    <a:solidFill>
                      <a:schemeClr val="tx1"/>
                    </a:solidFill>
                  </a:rPr>
                  <a:t>فهرسة البيانات</a:t>
                </a:r>
                <a:r>
                  <a:rPr lang="en-US" dirty="0" smtClean="0">
                    <a:solidFill>
                      <a:schemeClr val="tx1"/>
                    </a:solidFill>
                  </a:rPr>
                  <a:t>– </a:t>
                </a:r>
                <a:r>
                  <a:rPr lang="en-US" dirty="0">
                    <a:solidFill>
                      <a:schemeClr val="tx1"/>
                    </a:solidFill>
                  </a:rPr>
                  <a:t>38%</a:t>
                </a:r>
              </a:p>
            </p:txBody>
          </p:sp>
          <p:sp>
            <p:nvSpPr>
              <p:cNvPr id="15" name="Rounded Rectangle 14"/>
              <p:cNvSpPr/>
              <p:nvPr/>
            </p:nvSpPr>
            <p:spPr>
              <a:xfrm>
                <a:off x="4945394" y="4921250"/>
                <a:ext cx="2880194" cy="647700"/>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dirty="0" smtClean="0">
                    <a:solidFill>
                      <a:schemeClr val="tx1"/>
                    </a:solidFill>
                  </a:rPr>
                  <a:t>إدارة الوصول للبيانات وإعادة استخدامها</a:t>
                </a:r>
                <a:r>
                  <a:rPr lang="en-GB" dirty="0" smtClean="0">
                    <a:solidFill>
                      <a:schemeClr val="tx1"/>
                    </a:solidFill>
                  </a:rPr>
                  <a:t>– </a:t>
                </a:r>
                <a:r>
                  <a:rPr lang="en-GB" dirty="0">
                    <a:solidFill>
                      <a:schemeClr val="tx1"/>
                    </a:solidFill>
                  </a:rPr>
                  <a:t>22%</a:t>
                </a:r>
                <a:endParaRPr lang="en-US" dirty="0">
                  <a:solidFill>
                    <a:schemeClr val="tx1"/>
                  </a:solidFill>
                </a:endParaRPr>
              </a:p>
            </p:txBody>
          </p:sp>
          <p:sp>
            <p:nvSpPr>
              <p:cNvPr id="16" name="Rounded Rectangle 15"/>
              <p:cNvSpPr/>
              <p:nvPr/>
            </p:nvSpPr>
            <p:spPr>
              <a:xfrm>
                <a:off x="1086009" y="4921250"/>
                <a:ext cx="2558057" cy="647700"/>
              </a:xfrm>
              <a:prstGeom prst="roundRect">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ar-SA" dirty="0" smtClean="0">
                    <a:solidFill>
                      <a:schemeClr val="tx1"/>
                    </a:solidFill>
                  </a:rPr>
                  <a:t>المحافظة على البيانات</a:t>
                </a:r>
                <a:r>
                  <a:rPr lang="en-US" dirty="0" smtClean="0">
                    <a:solidFill>
                      <a:schemeClr val="tx1"/>
                    </a:solidFill>
                  </a:rPr>
                  <a:t>– </a:t>
                </a:r>
                <a:r>
                  <a:rPr lang="en-US" dirty="0">
                    <a:solidFill>
                      <a:schemeClr val="tx1"/>
                    </a:solidFill>
                  </a:rPr>
                  <a:t>18%</a:t>
                </a:r>
              </a:p>
            </p:txBody>
          </p:sp>
        </p:grpSp>
        <p:sp>
          <p:nvSpPr>
            <p:cNvPr id="11" name="Right Arrow 10"/>
            <p:cNvSpPr/>
            <p:nvPr/>
          </p:nvSpPr>
          <p:spPr>
            <a:xfrm>
              <a:off x="4125215" y="1169334"/>
              <a:ext cx="1117600" cy="673101"/>
            </a:xfrm>
            <a:prstGeom prst="rightArrow">
              <a:avLst/>
            </a:prstGeom>
            <a:grp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42" name="Title 1"/>
          <p:cNvSpPr>
            <a:spLocks noGrp="1"/>
          </p:cNvSpPr>
          <p:nvPr>
            <p:ph type="title"/>
          </p:nvPr>
        </p:nvSpPr>
        <p:spPr>
          <a:xfrm>
            <a:off x="589564" y="582611"/>
            <a:ext cx="7729100" cy="1016656"/>
          </a:xfrm>
        </p:spPr>
        <p:txBody>
          <a:bodyPr>
            <a:normAutofit/>
          </a:bodyPr>
          <a:lstStyle/>
          <a:p>
            <a:pPr algn="ctr"/>
            <a:r>
              <a:rPr lang="ar-SA" sz="2400" b="1" dirty="0" smtClean="0"/>
              <a:t>بعض الأمثلة من المملكة المتحدة</a:t>
            </a:r>
            <a:endParaRPr lang="en-US" sz="2400" b="1" i="1" dirty="0"/>
          </a:p>
        </p:txBody>
      </p:sp>
      <p:sp>
        <p:nvSpPr>
          <p:cNvPr id="3" name="Oval 2"/>
          <p:cNvSpPr/>
          <p:nvPr/>
        </p:nvSpPr>
        <p:spPr>
          <a:xfrm>
            <a:off x="4732612" y="1398996"/>
            <a:ext cx="2367004" cy="1220413"/>
          </a:xfrm>
          <a:prstGeom prst="ellipse">
            <a:avLst/>
          </a:prstGeom>
          <a:noFill/>
          <a:ln w="38100">
            <a:solidFill>
              <a:srgbClr val="C50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1447800" y="4086043"/>
            <a:ext cx="2367004" cy="1010534"/>
          </a:xfrm>
          <a:prstGeom prst="ellipse">
            <a:avLst/>
          </a:prstGeom>
          <a:noFill/>
          <a:ln w="38100">
            <a:solidFill>
              <a:srgbClr val="C50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4691779" y="4122739"/>
            <a:ext cx="3178547" cy="937141"/>
          </a:xfrm>
          <a:prstGeom prst="ellipse">
            <a:avLst/>
          </a:prstGeom>
          <a:noFill/>
          <a:ln w="38100">
            <a:solidFill>
              <a:srgbClr val="C50B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05023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591269"/>
            <a:ext cx="8915400" cy="1325563"/>
          </a:xfrm>
        </p:spPr>
        <p:txBody>
          <a:bodyPr>
            <a:normAutofit/>
          </a:bodyPr>
          <a:lstStyle/>
          <a:p>
            <a:pPr algn="ctr"/>
            <a:r>
              <a:rPr lang="ar-SA" b="1" dirty="0" smtClean="0"/>
              <a:t>أثر هيكلية المؤسسة وحجمها ونوع إدارتها</a:t>
            </a:r>
            <a:endParaRPr lang="en-GB" b="1" dirty="0"/>
          </a:p>
        </p:txBody>
      </p:sp>
      <p:sp>
        <p:nvSpPr>
          <p:cNvPr id="3" name="Content Placeholder 2"/>
          <p:cNvSpPr>
            <a:spLocks noGrp="1"/>
          </p:cNvSpPr>
          <p:nvPr>
            <p:ph idx="1"/>
          </p:nvPr>
        </p:nvSpPr>
        <p:spPr/>
        <p:txBody>
          <a:bodyPr>
            <a:normAutofit/>
          </a:bodyPr>
          <a:lstStyle/>
          <a:p>
            <a:pPr marL="0" indent="0" algn="r" rtl="1">
              <a:buNone/>
            </a:pPr>
            <a:r>
              <a:rPr lang="ar-SA" dirty="0" smtClean="0"/>
              <a:t>المؤسسات الكبيرة ذو التسلسل الهرمي</a:t>
            </a:r>
            <a:endParaRPr lang="en-GB" dirty="0"/>
          </a:p>
          <a:p>
            <a:pPr lvl="1" algn="r" rtl="1"/>
            <a:r>
              <a:rPr lang="ar-SA" dirty="0" smtClean="0"/>
              <a:t>تعمل ببطيء</a:t>
            </a:r>
            <a:endParaRPr lang="en-GB" dirty="0"/>
          </a:p>
          <a:p>
            <a:pPr lvl="1" algn="r" rtl="1"/>
            <a:r>
              <a:rPr lang="ar-SA" dirty="0" smtClean="0"/>
              <a:t>تتطلب مستوى عالي من المناصرة والتأييد</a:t>
            </a:r>
            <a:endParaRPr lang="en-GB" dirty="0"/>
          </a:p>
          <a:p>
            <a:pPr lvl="1" algn="r" rtl="1"/>
            <a:r>
              <a:rPr lang="ar-SA" dirty="0" smtClean="0"/>
              <a:t>تملك الكثير من الموارد</a:t>
            </a:r>
            <a:endParaRPr lang="en-GB" dirty="0"/>
          </a:p>
          <a:p>
            <a:pPr lvl="1" algn="r" rtl="1"/>
            <a:r>
              <a:rPr lang="ar-SA" dirty="0" smtClean="0"/>
              <a:t>تملك وفورات الحجم</a:t>
            </a:r>
            <a:endParaRPr lang="en-GB" dirty="0"/>
          </a:p>
          <a:p>
            <a:pPr marL="0" indent="0" algn="r" rtl="1">
              <a:buNone/>
            </a:pPr>
            <a:endParaRPr lang="en-GB" dirty="0"/>
          </a:p>
          <a:p>
            <a:pPr marL="0" indent="0" algn="r" rtl="1">
              <a:buNone/>
            </a:pPr>
            <a:r>
              <a:rPr lang="ar-SA" dirty="0" smtClean="0"/>
              <a:t>المؤسسات الصغيرة</a:t>
            </a:r>
            <a:endParaRPr lang="en-GB" dirty="0"/>
          </a:p>
          <a:p>
            <a:pPr lvl="1" algn="r" rtl="1"/>
            <a:r>
              <a:rPr lang="ar-SA" dirty="0" smtClean="0"/>
              <a:t>تتسم  بالمرونة</a:t>
            </a:r>
            <a:endParaRPr lang="en-GB" dirty="0"/>
          </a:p>
          <a:p>
            <a:pPr lvl="1" algn="r" rtl="1"/>
            <a:r>
              <a:rPr lang="ar-SA" dirty="0" smtClean="0"/>
              <a:t>تملك قنوات اتصال أكثر بساطة</a:t>
            </a:r>
            <a:endParaRPr lang="en-GB" dirty="0"/>
          </a:p>
          <a:p>
            <a:pPr lvl="1" algn="r" rtl="1"/>
            <a:r>
              <a:rPr lang="ar-SA" dirty="0" smtClean="0"/>
              <a:t> تملك </a:t>
            </a:r>
            <a:r>
              <a:rPr lang="ar-EG" dirty="0" smtClean="0"/>
              <a:t>رؤية </a:t>
            </a:r>
            <a:r>
              <a:rPr lang="ar-SA" dirty="0" smtClean="0"/>
              <a:t>محددة</a:t>
            </a:r>
          </a:p>
          <a:p>
            <a:pPr lvl="1" algn="r" rtl="1"/>
            <a:r>
              <a:rPr lang="ar-SA" dirty="0" smtClean="0"/>
              <a:t>تملك موارد أقل</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50" y="1916832"/>
            <a:ext cx="2775484" cy="1853044"/>
          </a:xfrm>
          <a:prstGeom prst="rect">
            <a:avLst/>
          </a:prstGeom>
          <a:effectLst>
            <a:glow rad="63500">
              <a:schemeClr val="accent1">
                <a:satMod val="175000"/>
                <a:alpha val="40000"/>
              </a:schemeClr>
            </a:glow>
            <a:outerShdw blurRad="50800" dist="38100" dir="2700000" algn="tl" rotWithShape="0">
              <a:prstClr val="black">
                <a:alpha val="40000"/>
              </a:prst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50" y="4230362"/>
            <a:ext cx="2775484" cy="1561210"/>
          </a:xfrm>
          <a:prstGeom prst="rect">
            <a:avLst/>
          </a:prstGeom>
          <a:effectLst>
            <a:outerShdw blurRad="63500" sx="102000" sy="102000" algn="ctr" rotWithShape="0">
              <a:schemeClr val="accent1"/>
            </a:outerShdw>
          </a:effectLst>
        </p:spPr>
      </p:pic>
    </p:spTree>
    <p:extLst>
      <p:ext uri="{BB962C8B-B14F-4D97-AF65-F5344CB8AC3E}">
        <p14:creationId xmlns:p14="http://schemas.microsoft.com/office/powerpoint/2010/main" val="2013003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1509"/>
            <a:ext cx="8856984" cy="922114"/>
          </a:xfrm>
        </p:spPr>
        <p:txBody>
          <a:bodyPr>
            <a:normAutofit/>
          </a:bodyPr>
          <a:lstStyle/>
          <a:p>
            <a:pPr algn="r" rtl="1"/>
            <a:r>
              <a:rPr lang="ar-SA" sz="2000" b="1" dirty="0"/>
              <a:t/>
            </a:r>
            <a:br>
              <a:rPr lang="ar-SA" sz="2000" b="1" dirty="0"/>
            </a:br>
            <a:r>
              <a:rPr lang="ar-SA" sz="2000" b="1" dirty="0"/>
              <a:t>إنشاء </a:t>
            </a:r>
            <a:r>
              <a:rPr lang="ar-SA" sz="2000" b="1" dirty="0" smtClean="0"/>
              <a:t>فريق إداري طويل </a:t>
            </a:r>
            <a:r>
              <a:rPr lang="ar-SA" sz="2000" b="1" dirty="0" smtClean="0"/>
              <a:t>الأجل.</a:t>
            </a:r>
            <a:endParaRPr lang="en-GB" sz="2000" b="1" dirty="0"/>
          </a:p>
        </p:txBody>
      </p:sp>
      <p:sp>
        <p:nvSpPr>
          <p:cNvPr id="5" name="Rectangle 4"/>
          <p:cNvSpPr/>
          <p:nvPr/>
        </p:nvSpPr>
        <p:spPr>
          <a:xfrm>
            <a:off x="2784863" y="5410200"/>
            <a:ext cx="6372200" cy="553998"/>
          </a:xfrm>
          <a:prstGeom prst="rect">
            <a:avLst/>
          </a:prstGeom>
        </p:spPr>
        <p:txBody>
          <a:bodyPr wrap="square">
            <a:spAutoFit/>
          </a:bodyPr>
          <a:lstStyle/>
          <a:p>
            <a:pPr algn="r"/>
            <a:r>
              <a:rPr lang="en-GB" sz="1600" b="1" dirty="0">
                <a:hlinkClick r:id="rId3"/>
              </a:rPr>
              <a:t>Image credit: http://</a:t>
            </a:r>
            <a:r>
              <a:rPr lang="en-GB" sz="1400" b="1" dirty="0">
                <a:hlinkClick r:id="rId3"/>
              </a:rPr>
              <a:t>www.executive-coaching-services.co.uk/executive-coaching/leaders.jpg</a:t>
            </a:r>
            <a:r>
              <a:rPr lang="en-GB" sz="1400" b="1" dirty="0"/>
              <a:t> </a:t>
            </a:r>
          </a:p>
        </p:txBody>
      </p:sp>
      <p:sp>
        <p:nvSpPr>
          <p:cNvPr id="6" name="Content Placeholder 5"/>
          <p:cNvSpPr>
            <a:spLocks noGrp="1"/>
          </p:cNvSpPr>
          <p:nvPr>
            <p:ph idx="1"/>
          </p:nvPr>
        </p:nvSpPr>
        <p:spPr>
          <a:xfrm>
            <a:off x="4893369" y="1543623"/>
            <a:ext cx="4176464" cy="4285998"/>
          </a:xfrm>
        </p:spPr>
        <p:txBody>
          <a:bodyPr>
            <a:normAutofit/>
          </a:bodyPr>
          <a:lstStyle/>
          <a:p>
            <a:pPr algn="r" rtl="1"/>
            <a:r>
              <a:rPr lang="ar-SA" dirty="0" smtClean="0"/>
              <a:t>فريق </a:t>
            </a:r>
            <a:r>
              <a:rPr lang="ar-SA" dirty="0" smtClean="0"/>
              <a:t>مؤلف </a:t>
            </a:r>
            <a:r>
              <a:rPr lang="ar-SA" dirty="0"/>
              <a:t>من ممثلي </a:t>
            </a:r>
            <a:r>
              <a:rPr lang="ar-SA" dirty="0" smtClean="0"/>
              <a:t>الدوائر التشغيلية </a:t>
            </a:r>
            <a:r>
              <a:rPr lang="ar-SA" dirty="0" smtClean="0"/>
              <a:t>المختلفة.</a:t>
            </a:r>
            <a:endParaRPr lang="en-GB" dirty="0" smtClean="0"/>
          </a:p>
          <a:p>
            <a:pPr algn="r" rtl="1"/>
            <a:endParaRPr lang="en-GB" dirty="0"/>
          </a:p>
          <a:p>
            <a:pPr algn="r" rtl="1"/>
            <a:r>
              <a:rPr lang="ar-SA" dirty="0" smtClean="0"/>
              <a:t>قيادة </a:t>
            </a:r>
            <a:r>
              <a:rPr lang="ar-SA" dirty="0" smtClean="0"/>
              <a:t>الإدارة </a:t>
            </a:r>
            <a:r>
              <a:rPr lang="ar-SA" dirty="0" smtClean="0"/>
              <a:t>العليا. </a:t>
            </a:r>
            <a:r>
              <a:rPr lang="en-GB" dirty="0" smtClean="0"/>
              <a:t> </a:t>
            </a:r>
            <a:endParaRPr lang="en-GB" dirty="0"/>
          </a:p>
          <a:p>
            <a:pPr marL="0" indent="0" algn="r" rtl="1">
              <a:buNone/>
            </a:pPr>
            <a:endParaRPr lang="en-GB" dirty="0"/>
          </a:p>
          <a:p>
            <a:pPr algn="r" rtl="1"/>
            <a:r>
              <a:rPr lang="ar-SA" dirty="0" smtClean="0"/>
              <a:t>الاعتماد </a:t>
            </a:r>
            <a:r>
              <a:rPr lang="ar-SA" dirty="0" smtClean="0"/>
              <a:t>على الفريق لا على شخص </a:t>
            </a:r>
            <a:r>
              <a:rPr lang="ar-SA" dirty="0" smtClean="0"/>
              <a:t>معين.</a:t>
            </a:r>
            <a:endParaRPr lang="en-GB" dirty="0"/>
          </a:p>
          <a:p>
            <a:pPr algn="r" rtl="1"/>
            <a:endParaRPr lang="en-GB" dirty="0"/>
          </a:p>
          <a:p>
            <a:pPr algn="r" rtl="1"/>
            <a:r>
              <a:rPr lang="ar-SA" dirty="0" smtClean="0"/>
              <a:t>إبقاء </a:t>
            </a:r>
            <a:r>
              <a:rPr lang="ar-SA" dirty="0" smtClean="0"/>
              <a:t>الفريق في حالة </a:t>
            </a:r>
            <a:r>
              <a:rPr lang="ar-SA" dirty="0" smtClean="0"/>
              <a:t>نشطة.</a:t>
            </a:r>
            <a:endParaRPr lang="en-GB" dirty="0"/>
          </a:p>
          <a:p>
            <a:pPr marL="0" indent="0" algn="r" rtl="1">
              <a:buNone/>
            </a:pPr>
            <a:endParaRPr lang="en-GB" dirty="0"/>
          </a:p>
          <a:p>
            <a:pPr marL="0" indent="0" algn="r" rtl="1">
              <a:buNone/>
            </a:pPr>
            <a:endParaRPr lang="en-GB" dirty="0"/>
          </a:p>
        </p:txBody>
      </p:sp>
      <p:pic>
        <p:nvPicPr>
          <p:cNvPr id="8" name="Picture 7"/>
          <p:cNvPicPr>
            <a:picLocks noChangeAspect="1"/>
          </p:cNvPicPr>
          <p:nvPr/>
        </p:nvPicPr>
        <p:blipFill>
          <a:blip r:embed="rId4"/>
          <a:stretch>
            <a:fillRect/>
          </a:stretch>
        </p:blipFill>
        <p:spPr>
          <a:xfrm>
            <a:off x="146175" y="1567435"/>
            <a:ext cx="4259363" cy="3066742"/>
          </a:xfrm>
          <a:prstGeom prst="rect">
            <a:avLst/>
          </a:prstGeom>
        </p:spPr>
      </p:pic>
    </p:spTree>
    <p:extLst>
      <p:ext uri="{BB962C8B-B14F-4D97-AF65-F5344CB8AC3E}">
        <p14:creationId xmlns:p14="http://schemas.microsoft.com/office/powerpoint/2010/main" val="2403403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847856"/>
            <a:ext cx="7886700" cy="685800"/>
          </a:xfrm>
        </p:spPr>
        <p:txBody>
          <a:bodyPr>
            <a:normAutofit fontScale="90000"/>
          </a:bodyPr>
          <a:lstStyle/>
          <a:p>
            <a:pPr algn="ctr"/>
            <a:r>
              <a:rPr lang="ar-SA" sz="2400" b="1" dirty="0" smtClean="0"/>
              <a:t>الوعي </a:t>
            </a:r>
            <a:r>
              <a:rPr lang="ar-SA" sz="2400" b="1" dirty="0"/>
              <a:t>بالبنية التحتية الموجودة </a:t>
            </a:r>
            <a:r>
              <a:rPr lang="ar-SA" sz="2400" b="1" dirty="0" smtClean="0"/>
              <a:t>مسبقا </a:t>
            </a:r>
            <a:br>
              <a:rPr lang="ar-SA" sz="2400" b="1" dirty="0" smtClean="0"/>
            </a:br>
            <a:endParaRPr lang="en-GB" sz="24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183" y="1225879"/>
            <a:ext cx="7165622" cy="4712417"/>
          </a:xfrm>
          <a:prstGeom prst="rect">
            <a:avLst/>
          </a:prstGeom>
        </p:spPr>
      </p:pic>
      <p:sp>
        <p:nvSpPr>
          <p:cNvPr id="7" name="Rectangle 6"/>
          <p:cNvSpPr/>
          <p:nvPr/>
        </p:nvSpPr>
        <p:spPr>
          <a:xfrm>
            <a:off x="5574357" y="5938296"/>
            <a:ext cx="3535776" cy="307777"/>
          </a:xfrm>
          <a:prstGeom prst="rect">
            <a:avLst/>
          </a:prstGeom>
        </p:spPr>
        <p:txBody>
          <a:bodyPr wrap="none">
            <a:spAutoFit/>
          </a:bodyPr>
          <a:lstStyle/>
          <a:p>
            <a:r>
              <a:rPr lang="en-GB" sz="1400" b="1" dirty="0">
                <a:hlinkClick r:id="rId4"/>
              </a:rPr>
              <a:t>http://www.dcc.ac.uk/projects/opd-for-rdm</a:t>
            </a:r>
            <a:r>
              <a:rPr lang="en-GB" sz="1400" b="1" dirty="0"/>
              <a:t> </a:t>
            </a:r>
          </a:p>
        </p:txBody>
      </p:sp>
      <p:sp>
        <p:nvSpPr>
          <p:cNvPr id="3" name="Rectangle 2"/>
          <p:cNvSpPr/>
          <p:nvPr/>
        </p:nvSpPr>
        <p:spPr>
          <a:xfrm>
            <a:off x="189089" y="1905000"/>
            <a:ext cx="1524000" cy="3323987"/>
          </a:xfrm>
          <a:prstGeom prst="rect">
            <a:avLst/>
          </a:prstGeom>
        </p:spPr>
        <p:txBody>
          <a:bodyPr wrap="square">
            <a:spAutoFit/>
          </a:bodyPr>
          <a:lstStyle/>
          <a:p>
            <a:pPr algn="ctr"/>
            <a:r>
              <a:rPr lang="ar-SA" sz="2000" dirty="0" smtClean="0"/>
              <a:t>في كثير من مؤسسات التعليم العالي يتم إدراج الخدمات في عمل المؤسسة لكن ليس بالشكل الفعال</a:t>
            </a:r>
          </a:p>
          <a:p>
            <a:pPr algn="ctr"/>
            <a:endParaRPr lang="ar-SA" sz="1600" dirty="0"/>
          </a:p>
          <a:p>
            <a:pPr algn="ctr"/>
            <a:endParaRPr lang="ar-SA" dirty="0" smtClean="0"/>
          </a:p>
          <a:p>
            <a:pPr algn="ctr"/>
            <a:endParaRPr lang="ar-SA" dirty="0"/>
          </a:p>
          <a:p>
            <a:pPr algn="ctr"/>
            <a:endParaRPr lang="en-GB" dirty="0"/>
          </a:p>
        </p:txBody>
      </p:sp>
    </p:spTree>
    <p:extLst>
      <p:ext uri="{BB962C8B-B14F-4D97-AF65-F5344CB8AC3E}">
        <p14:creationId xmlns:p14="http://schemas.microsoft.com/office/powerpoint/2010/main" val="2510238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476" y="367432"/>
            <a:ext cx="7886700" cy="1325563"/>
          </a:xfrm>
        </p:spPr>
        <p:txBody>
          <a:bodyPr/>
          <a:lstStyle/>
          <a:p>
            <a:pPr algn="ctr"/>
            <a:r>
              <a:rPr lang="ar-SA" b="1" dirty="0" smtClean="0"/>
              <a:t>المتطلبات وترتيبها حسب الأولوية </a:t>
            </a:r>
            <a:endParaRPr lang="en-GB"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20" y="1508389"/>
            <a:ext cx="4071127" cy="4449419"/>
          </a:xfrm>
        </p:spPr>
      </p:pic>
      <p:sp>
        <p:nvSpPr>
          <p:cNvPr id="5" name="Rectangle 4"/>
          <p:cNvSpPr/>
          <p:nvPr/>
        </p:nvSpPr>
        <p:spPr>
          <a:xfrm>
            <a:off x="251520" y="5957808"/>
            <a:ext cx="6553200" cy="246221"/>
          </a:xfrm>
          <a:prstGeom prst="rect">
            <a:avLst/>
          </a:prstGeom>
        </p:spPr>
        <p:txBody>
          <a:bodyPr wrap="square">
            <a:spAutoFit/>
          </a:bodyPr>
          <a:lstStyle/>
          <a:p>
            <a:r>
              <a:rPr lang="en-GB" sz="1000" b="1" dirty="0">
                <a:hlinkClick r:id="rId4"/>
              </a:rPr>
              <a:t>Image credit: http://goalsandachievements.co.uk/images/prioritise.jpg</a:t>
            </a:r>
            <a:r>
              <a:rPr lang="en-GB" sz="1000" b="1" dirty="0"/>
              <a:t> </a:t>
            </a:r>
          </a:p>
        </p:txBody>
      </p:sp>
      <p:sp>
        <p:nvSpPr>
          <p:cNvPr id="6" name="Content Placeholder 2"/>
          <p:cNvSpPr txBox="1">
            <a:spLocks/>
          </p:cNvSpPr>
          <p:nvPr/>
        </p:nvSpPr>
        <p:spPr>
          <a:xfrm>
            <a:off x="4860032" y="2464739"/>
            <a:ext cx="3621088" cy="2536718"/>
          </a:xfrm>
          <a:prstGeom prst="rect">
            <a:avLst/>
          </a:prstGeom>
        </p:spPr>
        <p:txBody>
          <a:bodyPr vert="horz" lIns="91440" tIns="45720" rIns="91440" bIns="45720" rtlCol="0">
            <a:normAutofit/>
          </a:bodyPr>
          <a:lstStyle>
            <a:lvl1pPr marL="442913" indent="-442913" algn="l" defTabSz="914400" rtl="0" eaLnBrk="1" latinLnBrk="0" hangingPunct="1">
              <a:spcBef>
                <a:spcPct val="20000"/>
              </a:spcBef>
              <a:buFontTx/>
              <a:buBlip>
                <a:blip r:embed="rId5"/>
              </a:buBlip>
              <a:defRPr sz="3200" kern="1200">
                <a:solidFill>
                  <a:schemeClr val="tx1"/>
                </a:solidFill>
                <a:latin typeface="+mn-lt"/>
                <a:ea typeface="+mn-ea"/>
                <a:cs typeface="+mn-cs"/>
              </a:defRPr>
            </a:lvl1pPr>
            <a:lvl2pPr marL="803275" indent="-346075" algn="l" defTabSz="914400" rtl="0" eaLnBrk="1" latinLnBrk="0" hangingPunct="1">
              <a:spcBef>
                <a:spcPct val="20000"/>
              </a:spcBef>
              <a:buFont typeface="Stencil" panose="040409050D0802020404" pitchFamily="82"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Stencil" panose="040409050D0802020404" pitchFamily="82"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Stencil" panose="040409050D0802020404" pitchFamily="82"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Stencil" panose="040409050D0802020404" pitchFamily="82"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rtl="1">
              <a:lnSpc>
                <a:spcPct val="150000"/>
              </a:lnSpc>
              <a:buFont typeface="Arial" panose="020B0604020202020204" pitchFamily="34" charset="0"/>
              <a:buChar char="•"/>
            </a:pPr>
            <a:r>
              <a:rPr lang="ar-SA" dirty="0" smtClean="0"/>
              <a:t>أي متطلب يعد مستعجلاً؟</a:t>
            </a:r>
            <a:endParaRPr lang="en-GB" dirty="0"/>
          </a:p>
          <a:p>
            <a:pPr algn="r" rtl="1">
              <a:lnSpc>
                <a:spcPct val="150000"/>
              </a:lnSpc>
              <a:buFont typeface="Arial" panose="020B0604020202020204" pitchFamily="34" charset="0"/>
              <a:buChar char="•"/>
            </a:pPr>
            <a:r>
              <a:rPr lang="ar-SA" dirty="0" smtClean="0"/>
              <a:t>هل بالإمكان تأجيله؟</a:t>
            </a:r>
            <a:endParaRPr lang="en-GB" dirty="0"/>
          </a:p>
        </p:txBody>
      </p:sp>
    </p:spTree>
    <p:extLst>
      <p:ext uri="{BB962C8B-B14F-4D97-AF65-F5344CB8AC3E}">
        <p14:creationId xmlns:p14="http://schemas.microsoft.com/office/powerpoint/2010/main" val="1699799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98" y="507259"/>
            <a:ext cx="7886700" cy="1325563"/>
          </a:xfrm>
        </p:spPr>
        <p:txBody>
          <a:bodyPr/>
          <a:lstStyle/>
          <a:p>
            <a:pPr algn="ctr"/>
            <a:r>
              <a:rPr lang="ar-SA" b="1" dirty="0" smtClean="0"/>
              <a:t>متطلبات لتحسين الخدمات</a:t>
            </a:r>
            <a:endParaRPr lang="en-GB" b="1" dirty="0"/>
          </a:p>
        </p:txBody>
      </p:sp>
      <p:pic>
        <p:nvPicPr>
          <p:cNvPr id="4" name="Content Placeholder 3"/>
          <p:cNvPicPr>
            <a:picLocks noGrp="1" noChangeAspect="1"/>
          </p:cNvPicPr>
          <p:nvPr>
            <p:ph idx="1"/>
          </p:nvPr>
        </p:nvPicPr>
        <p:blipFill>
          <a:blip r:embed="rId3"/>
          <a:stretch>
            <a:fillRect/>
          </a:stretch>
        </p:blipFill>
        <p:spPr>
          <a:xfrm>
            <a:off x="4126526" y="2792247"/>
            <a:ext cx="4467676" cy="2948583"/>
          </a:xfrm>
          <a:prstGeom prst="rect">
            <a:avLst/>
          </a:prstGeom>
        </p:spPr>
      </p:pic>
      <p:sp>
        <p:nvSpPr>
          <p:cNvPr id="5" name="Content Placeholder 2"/>
          <p:cNvSpPr txBox="1">
            <a:spLocks/>
          </p:cNvSpPr>
          <p:nvPr/>
        </p:nvSpPr>
        <p:spPr>
          <a:xfrm>
            <a:off x="304800" y="1405671"/>
            <a:ext cx="7560840" cy="2536718"/>
          </a:xfrm>
          <a:prstGeom prst="rect">
            <a:avLst/>
          </a:prstGeom>
        </p:spPr>
        <p:txBody>
          <a:bodyPr vert="horz" lIns="91440" tIns="45720" rIns="91440" bIns="45720" rtlCol="0">
            <a:normAutofit/>
          </a:bodyPr>
          <a:lstStyle>
            <a:lvl1pPr marL="442913" indent="-442913" algn="l" defTabSz="914400" rtl="0" eaLnBrk="1" latinLnBrk="0" hangingPunct="1">
              <a:spcBef>
                <a:spcPct val="20000"/>
              </a:spcBef>
              <a:buFontTx/>
              <a:buBlip>
                <a:blip r:embed="rId4"/>
              </a:buBlip>
              <a:defRPr sz="3200" kern="1200">
                <a:solidFill>
                  <a:schemeClr val="tx1"/>
                </a:solidFill>
                <a:latin typeface="+mn-lt"/>
                <a:ea typeface="+mn-ea"/>
                <a:cs typeface="+mn-cs"/>
              </a:defRPr>
            </a:lvl1pPr>
            <a:lvl2pPr marL="803275" indent="-346075" algn="l" defTabSz="914400" rtl="0" eaLnBrk="1" latinLnBrk="0" hangingPunct="1">
              <a:spcBef>
                <a:spcPct val="20000"/>
              </a:spcBef>
              <a:buFont typeface="Stencil" panose="040409050D0802020404" pitchFamily="82"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Stencil" panose="040409050D0802020404" pitchFamily="82"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Stencil" panose="040409050D0802020404" pitchFamily="82"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Stencil" panose="040409050D0802020404" pitchFamily="82"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rtl="1">
              <a:lnSpc>
                <a:spcPct val="150000"/>
              </a:lnSpc>
              <a:buFont typeface="Arial" panose="020B0604020202020204" pitchFamily="34" charset="0"/>
              <a:buChar char="•"/>
            </a:pPr>
            <a:r>
              <a:rPr lang="ar-SA" sz="2800" dirty="0" smtClean="0"/>
              <a:t>ظهور متطلبات جديدة</a:t>
            </a:r>
            <a:endParaRPr lang="en-GB" sz="2800" dirty="0"/>
          </a:p>
          <a:p>
            <a:pPr algn="r" rtl="1">
              <a:lnSpc>
                <a:spcPct val="150000"/>
              </a:lnSpc>
              <a:buFont typeface="Arial" panose="020B0604020202020204" pitchFamily="34" charset="0"/>
              <a:buChar char="•"/>
            </a:pPr>
            <a:r>
              <a:rPr lang="ar-SA" sz="2800" dirty="0" smtClean="0"/>
              <a:t>التخطيط بهدف المراجعة والتطوير</a:t>
            </a:r>
            <a:endParaRPr lang="en-GB" sz="2800" dirty="0"/>
          </a:p>
        </p:txBody>
      </p:sp>
      <p:sp>
        <p:nvSpPr>
          <p:cNvPr id="6" name="Rectangle 5"/>
          <p:cNvSpPr/>
          <p:nvPr/>
        </p:nvSpPr>
        <p:spPr>
          <a:xfrm>
            <a:off x="642761" y="5724327"/>
            <a:ext cx="8204200" cy="246221"/>
          </a:xfrm>
          <a:prstGeom prst="rect">
            <a:avLst/>
          </a:prstGeom>
        </p:spPr>
        <p:txBody>
          <a:bodyPr wrap="square">
            <a:spAutoFit/>
          </a:bodyPr>
          <a:lstStyle/>
          <a:p>
            <a:pPr algn="r"/>
            <a:r>
              <a:rPr lang="en-GB" sz="1000" b="1" dirty="0">
                <a:hlinkClick r:id="rId5"/>
              </a:rPr>
              <a:t>Image credit: http://cdn2.hubspot.net/hub/129398/file-699125079-jpg/images/452070249-resized-600.jpg</a:t>
            </a:r>
            <a:r>
              <a:rPr lang="en-GB" sz="1000" b="1" dirty="0"/>
              <a:t> </a:t>
            </a:r>
          </a:p>
        </p:txBody>
      </p:sp>
    </p:spTree>
    <p:extLst>
      <p:ext uri="{BB962C8B-B14F-4D97-AF65-F5344CB8AC3E}">
        <p14:creationId xmlns:p14="http://schemas.microsoft.com/office/powerpoint/2010/main" val="3257151671"/>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1016</TotalTime>
  <Words>3577</Words>
  <Application>Microsoft Office PowerPoint</Application>
  <PresentationFormat>On-screen Show (4:3)</PresentationFormat>
  <Paragraphs>271</Paragraphs>
  <Slides>29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MS PGothic</vt:lpstr>
      <vt:lpstr>Arial</vt:lpstr>
      <vt:lpstr>Book Antiqua</vt:lpstr>
      <vt:lpstr>Calibri</vt:lpstr>
      <vt:lpstr>Calibri Light</vt:lpstr>
      <vt:lpstr>Times New Roman</vt:lpstr>
      <vt:lpstr>Wingdings</vt:lpstr>
      <vt:lpstr>Office Theme</vt:lpstr>
      <vt:lpstr>PowerPoint Presentation</vt:lpstr>
      <vt:lpstr>الأهداف التعليمية</vt:lpstr>
      <vt:lpstr>خدمات الوصول للبيانات واستخدامها والمحافظة عليها</vt:lpstr>
      <vt:lpstr>بعض الأمثلة من المملكة المتحدة</vt:lpstr>
      <vt:lpstr>أثر هيكلية المؤسسة وحجمها ونوع إدارتها</vt:lpstr>
      <vt:lpstr> إنشاء فريق إداري طويل الأجل.</vt:lpstr>
      <vt:lpstr>الوعي بالبنية التحتية الموجودة مسبقا  </vt:lpstr>
      <vt:lpstr>المتطلبات وترتيبها حسب الأولوية </vt:lpstr>
      <vt:lpstr>متطلبات لتحسين الخدمات</vt:lpstr>
      <vt:lpstr>الاحتفاظ بمخرجات البحث العلمي</vt:lpstr>
      <vt:lpstr>تحديد أي من المخرجات يجب الاحتفاظ بها ومكان الاحتفاظ بها </vt:lpstr>
      <vt:lpstr>Remember to consider other outputs like physical data, software and models – how will they be linked? يجب الأخذ بعين الاعتبار المخرجات الأخرى وكيفية ربطها بالعملية مثل البيانات المادية والبرمجيات والنماذج</vt:lpstr>
      <vt:lpstr>هل ستستخدم خدمات طرف ثالث أم ستعتمد كلياً على طاقم العمل والموارد المتوفرة في مؤسستك؟ Will you do it all in-house or use third party services?</vt:lpstr>
      <vt:lpstr>متى و كيف ستشارك في البحوث العلمية القائمة؟ ومن سيقوم بهذا الأمر؟  How will you engage with research teams during the active phase of research? When, how often, who will do it?</vt:lpstr>
      <vt:lpstr>استكشاف البيانات والوصول إليها وإعادة استخدامها Discovery, access and reuse    </vt:lpstr>
      <vt:lpstr>How will you make your outputs discoverable?    ما هي خططك لجعل البيانات قابلة للاكتشاف من قبل المستخدمين ؟</vt:lpstr>
      <vt:lpstr>كيف ستفند وتصف المخرجات التي تملكها؟  How should you describe your outputs?</vt:lpstr>
      <vt:lpstr>التحديات العملية المتعلقة بالوصول إلى البيانات Practical issues relating to access</vt:lpstr>
      <vt:lpstr>تيسير معالجة البيانات ذات المضمون الحساس منذ البداية- من سيشارك في هذه الخطوة؟   Make dealing with sensitive data easier from the start – who should be involved?</vt:lpstr>
      <vt:lpstr>يجب أن تكون واضحاً في تحديد من سيكون قادراً على استخدام البيانات – الترخيص Be clear about who can use data – apply a licence</vt:lpstr>
      <vt:lpstr>PowerPoint Presentation</vt:lpstr>
      <vt:lpstr>التدريب والتوجيه</vt:lpstr>
      <vt:lpstr>قنوات الاتصال والتواصل  Channels and communication  </vt:lpstr>
      <vt:lpstr>استدامة الخدمات والبنية التحتية   Sustaining services and infrastructure </vt:lpstr>
      <vt:lpstr>تحديد المقاييس   Defining metrics </vt:lpstr>
      <vt:lpstr>اكتساب ذكاء تجاري Gaining business intelligence</vt:lpstr>
      <vt:lpstr>كيفية استدامة نموذج العمل الخاص بك Sustainability of your business model </vt:lpstr>
      <vt:lpstr>ملخص  Summing up</vt:lpstr>
      <vt:lpstr>تمرين جماعي  Group exercise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Strengthening of Internationalisation in B&amp;H Higher Education</dc:title>
  <dc:creator>user</dc:creator>
  <cp:lastModifiedBy>lamees shalash</cp:lastModifiedBy>
  <cp:revision>171</cp:revision>
  <dcterms:created xsi:type="dcterms:W3CDTF">2006-08-16T00:00:00Z</dcterms:created>
  <dcterms:modified xsi:type="dcterms:W3CDTF">2018-05-28T11:05:28Z</dcterms:modified>
</cp:coreProperties>
</file>