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5"/>
  </p:notes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89"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0880C-C639-498A-AD39-131DF4C7D365}" type="datetimeFigureOut">
              <a:rPr lang="en-US" smtClean="0"/>
              <a:t>5/22/2018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E83AB-D634-4CDB-B56B-EF5C5553F681}" type="slidenum">
              <a:rPr lang="en-US" smtClean="0"/>
              <a:t>‹#›</a:t>
            </a:fld>
            <a:endParaRPr lang="en-US"/>
          </a:p>
        </p:txBody>
      </p:sp>
    </p:spTree>
    <p:extLst>
      <p:ext uri="{BB962C8B-B14F-4D97-AF65-F5344CB8AC3E}">
        <p14:creationId xmlns:p14="http://schemas.microsoft.com/office/powerpoint/2010/main" val="220117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855715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Institutions need to be prepared to deal with a wide range of data types. Anything that researchers are working with might potentially need to be retained. </a:t>
            </a:r>
          </a:p>
          <a:p>
            <a:endParaRPr lang="en-GB" altLang="en-US">
              <a:latin typeface="Arial" charset="0"/>
              <a:cs typeface="Arial" charset="0"/>
            </a:endParaRPr>
          </a:p>
          <a:p>
            <a:r>
              <a:rPr lang="en-GB" altLang="en-US">
                <a:latin typeface="Arial" charset="0"/>
                <a:cs typeface="Arial" charset="0"/>
              </a:rPr>
              <a:t>Policies should be explicit about what research data are covered by the policy.  Just for funded research activity? All research? </a:t>
            </a:r>
          </a:p>
          <a:p>
            <a:endParaRPr lang="en-GB" altLang="en-US">
              <a:latin typeface="Arial" charset="0"/>
              <a:cs typeface="Arial" charset="0"/>
            </a:endParaRPr>
          </a:p>
          <a:p>
            <a:r>
              <a:rPr lang="en-GB" altLang="en-US">
                <a:latin typeface="Arial" charset="0"/>
                <a:cs typeface="Arial" charset="0"/>
              </a:rPr>
              <a:t>What about PhD students and thesis work? </a:t>
            </a:r>
          </a:p>
          <a:p>
            <a:endParaRPr lang="en-GB" altLang="en-US">
              <a:latin typeface="Arial" charset="0"/>
              <a:cs typeface="Arial" charset="0"/>
            </a:endParaRPr>
          </a:p>
          <a:p>
            <a:r>
              <a:rPr lang="en-GB" altLang="en-US">
                <a:latin typeface="Arial" charset="0"/>
                <a:cs typeface="Arial" charset="0"/>
              </a:rPr>
              <a:t>At a minimum, institutions should ensure that research data required to validate published research findings are retained in line with funders’ mandates. </a:t>
            </a:r>
          </a:p>
          <a:p>
            <a:endParaRPr lang="en-GB" altLang="en-US">
              <a:latin typeface="Arial" charset="0"/>
              <a:cs typeface="Arial" charset="0"/>
            </a:endParaRPr>
          </a:p>
          <a:p>
            <a:r>
              <a:rPr lang="en-GB" altLang="en-US">
                <a:latin typeface="Arial" charset="0"/>
                <a:cs typeface="Arial" charset="0"/>
              </a:rPr>
              <a:t>It is a good idea to work with disciplines to determine what level of data would be required – raw data, algorithms, visualisations? </a:t>
            </a:r>
          </a:p>
        </p:txBody>
      </p:sp>
      <p:sp>
        <p:nvSpPr>
          <p:cNvPr id="38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53884792-BE2D-4A4D-8766-773AD3F30D06}" type="slidenum">
              <a:rPr lang="en-GB" altLang="en-US" sz="1200" smtClean="0">
                <a:solidFill>
                  <a:srgbClr val="000000"/>
                </a:solidFill>
                <a:latin typeface="DejaVu Sans Condensed" pitchFamily="34" charset="0"/>
              </a:rPr>
              <a:pPr eaLnBrk="1" hangingPunct="1"/>
              <a:t>13</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1610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Be aware of funders’ policies when developing your own.</a:t>
            </a:r>
          </a:p>
          <a:p>
            <a:endParaRPr lang="en-GB" altLang="en-US">
              <a:latin typeface="Arial" charset="0"/>
              <a:cs typeface="Arial" charset="0"/>
            </a:endParaRPr>
          </a:p>
          <a:p>
            <a:r>
              <a:rPr lang="en-GB" altLang="en-US">
                <a:latin typeface="Arial" charset="0"/>
                <a:cs typeface="Arial" charset="0"/>
              </a:rPr>
              <a:t>Most funders’ require data to be retained for 10+ years. In the case of EPSRC, they expect data to be kept for 10 years after it was last accessed so , institutions may need to retain data in perpetuity! </a:t>
            </a:r>
          </a:p>
          <a:p>
            <a:endParaRPr lang="en-GB" altLang="en-US">
              <a:latin typeface="Arial" charset="0"/>
              <a:cs typeface="Arial" charset="0"/>
            </a:endParaRPr>
          </a:p>
          <a:p>
            <a:r>
              <a:rPr lang="en-GB" altLang="en-US">
                <a:latin typeface="Arial" charset="0"/>
                <a:cs typeface="Arial" charset="0"/>
              </a:rPr>
              <a:t>The DCC’s at-a-glance summary of funders’ data management and sharing policies is a good resource for anyone who needs to understand funders’ RDM and curation requirements.  </a:t>
            </a:r>
          </a:p>
          <a:p>
            <a:endParaRPr lang="en-GB" altLang="en-US">
              <a:latin typeface="Times New Roman" pitchFamily="18" charset="0"/>
              <a:cs typeface="Arial" charset="0"/>
            </a:endParaRPr>
          </a:p>
        </p:txBody>
      </p:sp>
    </p:spTree>
    <p:extLst>
      <p:ext uri="{BB962C8B-B14F-4D97-AF65-F5344CB8AC3E}">
        <p14:creationId xmlns:p14="http://schemas.microsoft.com/office/powerpoint/2010/main" val="129596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latin typeface="Arial" charset="0"/>
                <a:cs typeface="Arial" charset="0"/>
              </a:rPr>
              <a:t>Policies are useful to help shape services and identify priorities within an institution, but they aren’t always the best way to motivate researchers. </a:t>
            </a:r>
          </a:p>
          <a:p>
            <a:pPr>
              <a:lnSpc>
                <a:spcPct val="90000"/>
              </a:lnSpc>
            </a:pPr>
            <a:endParaRPr lang="en-US" altLang="en-US">
              <a:latin typeface="Arial" charset="0"/>
              <a:cs typeface="Arial" charset="0"/>
            </a:endParaRPr>
          </a:p>
          <a:p>
            <a:pPr>
              <a:lnSpc>
                <a:spcPct val="90000"/>
              </a:lnSpc>
            </a:pPr>
            <a:r>
              <a:rPr lang="en-US" altLang="en-US">
                <a:latin typeface="Arial" charset="0"/>
                <a:cs typeface="Arial" charset="0"/>
              </a:rPr>
              <a:t>So, in any activities you undertake to promote institutional RDM policy development, be sure to stress the potential benefits to researchers.  </a:t>
            </a:r>
          </a:p>
        </p:txBody>
      </p:sp>
      <p:sp>
        <p:nvSpPr>
          <p:cNvPr id="409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8F4B6A32-2265-430A-B108-716937F837BE}" type="slidenum">
              <a:rPr lang="en-GB" altLang="en-US" sz="1200" smtClean="0">
                <a:solidFill>
                  <a:srgbClr val="000000"/>
                </a:solidFill>
                <a:latin typeface="DejaVu Sans Condensed" pitchFamily="34" charset="0"/>
              </a:rPr>
              <a:pPr eaLnBrk="1" hangingPunct="1"/>
              <a:t>15</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203716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a:latin typeface="Arial" charset="0"/>
                <a:cs typeface="Arial" charset="0"/>
              </a:rPr>
              <a:t>The policy along is not enough!</a:t>
            </a:r>
          </a:p>
          <a:p>
            <a:pPr eaLnBrk="1" hangingPunct="1">
              <a:lnSpc>
                <a:spcPct val="90000"/>
              </a:lnSpc>
            </a:pPr>
            <a:endParaRPr lang="en-GB" altLang="en-US">
              <a:latin typeface="Arial" charset="0"/>
              <a:cs typeface="Arial" charset="0"/>
            </a:endParaRPr>
          </a:p>
          <a:p>
            <a:pPr eaLnBrk="1" hangingPunct="1">
              <a:lnSpc>
                <a:spcPct val="90000"/>
              </a:lnSpc>
            </a:pPr>
            <a:r>
              <a:rPr lang="en-GB" altLang="en-US">
                <a:latin typeface="Arial" charset="0"/>
                <a:cs typeface="Arial" charset="0"/>
              </a:rPr>
              <a:t>Policies are just one part of a successful research data management service. </a:t>
            </a:r>
          </a:p>
          <a:p>
            <a:pPr eaLnBrk="1" hangingPunct="1">
              <a:lnSpc>
                <a:spcPct val="90000"/>
              </a:lnSpc>
            </a:pPr>
            <a:r>
              <a:rPr lang="en-GB" altLang="en-US">
                <a:latin typeface="Arial" charset="0"/>
                <a:cs typeface="Arial" charset="0"/>
              </a:rPr>
              <a:t>Various other components need to be addressed as well to ensure that researchers can – and want to – adhere to the policies. Sustaining the service through core funding will crucial. </a:t>
            </a:r>
          </a:p>
          <a:p>
            <a:pPr eaLnBrk="1" hangingPunct="1">
              <a:lnSpc>
                <a:spcPct val="90000"/>
              </a:lnSpc>
            </a:pPr>
            <a:endParaRPr lang="en-GB" altLang="en-US">
              <a:latin typeface="Arial" charset="0"/>
              <a:cs typeface="Arial" charset="0"/>
            </a:endParaRPr>
          </a:p>
          <a:p>
            <a:pPr eaLnBrk="1" hangingPunct="1">
              <a:lnSpc>
                <a:spcPct val="90000"/>
              </a:lnSpc>
            </a:pPr>
            <a:r>
              <a:rPr lang="en-GB" altLang="en-US">
                <a:latin typeface="Arial" charset="0"/>
                <a:cs typeface="Arial" charset="0"/>
              </a:rPr>
              <a:t>Ensuring there is adequate support to ensure compliance to the policy is feasible and can be monitored will be vital. </a:t>
            </a:r>
          </a:p>
          <a:p>
            <a:pPr eaLnBrk="1" hangingPunct="1">
              <a:lnSpc>
                <a:spcPct val="90000"/>
              </a:lnSpc>
            </a:pPr>
            <a:endParaRPr lang="en-GB" altLang="en-US">
              <a:latin typeface="Arial" charset="0"/>
              <a:cs typeface="Arial" charset="0"/>
            </a:endParaRPr>
          </a:p>
          <a:p>
            <a:pPr eaLnBrk="1" hangingPunct="1">
              <a:lnSpc>
                <a:spcPct val="90000"/>
              </a:lnSpc>
            </a:pPr>
            <a:r>
              <a:rPr lang="en-GB" altLang="en-US">
                <a:latin typeface="Arial" charset="0"/>
                <a:cs typeface="Arial" charset="0"/>
              </a:rPr>
              <a:t>To do this, senior management support – and more importantly funds – are crucial . </a:t>
            </a:r>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6FE32430-CBE2-4171-9743-40E1F3C9EBCD}" type="slidenum">
              <a:rPr lang="en-GB" altLang="en-US" sz="1200" smtClean="0">
                <a:solidFill>
                  <a:srgbClr val="000000"/>
                </a:solidFill>
                <a:latin typeface="DejaVu Sans Condensed" pitchFamily="34" charset="0"/>
              </a:rPr>
              <a:pPr eaLnBrk="1" hangingPunct="1"/>
              <a:t>16</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80616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957263" y="4757738"/>
            <a:ext cx="51943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charset="0"/>
                <a:cs typeface="Arial" charset="0"/>
              </a:rPr>
              <a:t>You don’t need to start from scratch. There are a lot of examples out there that you can reuse. Lots of different styles as well.  </a:t>
            </a:r>
          </a:p>
          <a:p>
            <a:pPr eaLnBrk="1" hangingPunct="1"/>
            <a:r>
              <a:rPr lang="en-US" altLang="en-US" sz="1400" dirty="0">
                <a:latin typeface="Arial" charset="0"/>
                <a:cs typeface="Arial" charset="0"/>
              </a:rPr>
              <a:t>Top tip – draw upon institutional policies you already have in place (data protection/</a:t>
            </a:r>
            <a:r>
              <a:rPr lang="en-US" altLang="en-US" sz="1400" dirty="0" err="1">
                <a:latin typeface="Arial" charset="0"/>
                <a:cs typeface="Arial" charset="0"/>
              </a:rPr>
              <a:t>FoI</a:t>
            </a:r>
            <a:r>
              <a:rPr lang="en-US" altLang="en-US" sz="1400" dirty="0">
                <a:latin typeface="Arial" charset="0"/>
                <a:cs typeface="Arial" charset="0"/>
              </a:rPr>
              <a:t>, research conduct, etc.)</a:t>
            </a:r>
          </a:p>
          <a:p>
            <a:pPr eaLnBrk="1" hangingPunct="1"/>
            <a:r>
              <a:rPr lang="en-US" altLang="en-US" sz="1400" dirty="0">
                <a:latin typeface="Arial" charset="0"/>
                <a:cs typeface="Arial" charset="0"/>
              </a:rPr>
              <a:t>The University of Edinburgh’s policy is aspirational as they know there’s some way to go to make it a reality. </a:t>
            </a:r>
          </a:p>
          <a:p>
            <a:pPr eaLnBrk="1" hangingPunct="1"/>
            <a:r>
              <a:rPr lang="en-US" altLang="en-US" sz="1400" dirty="0">
                <a:latin typeface="Arial" charset="0"/>
                <a:cs typeface="Arial" charset="0"/>
              </a:rPr>
              <a:t>The University of Hertfordshire has RDM requirements as part of a wider data management policy. The language/style is more legal, however an appendix provides much more practical guidance on data management.</a:t>
            </a:r>
          </a:p>
          <a:p>
            <a:pPr eaLnBrk="1" hangingPunct="1"/>
            <a:endParaRPr lang="en-US" altLang="en-US" sz="1400" dirty="0">
              <a:latin typeface="Arial" charset="0"/>
              <a:cs typeface="Arial" charset="0"/>
            </a:endParaRPr>
          </a:p>
          <a:p>
            <a:pPr eaLnBrk="1" hangingPunct="1"/>
            <a:r>
              <a:rPr lang="en-US" altLang="en-US" sz="1400" dirty="0">
                <a:latin typeface="Arial" charset="0"/>
                <a:cs typeface="Arial" charset="0"/>
              </a:rPr>
              <a:t>The University of Northampton reiterates the RCUK Code as its guiding principle and usefully provides guidance on procedures and support to explain how the policy should be implemented. </a:t>
            </a:r>
          </a:p>
          <a:p>
            <a:pPr eaLnBrk="1" hangingPunct="1"/>
            <a:r>
              <a:rPr lang="en-US" altLang="en-US" sz="1400" dirty="0">
                <a:latin typeface="Arial" charset="0"/>
                <a:cs typeface="Arial" charset="0"/>
              </a:rPr>
              <a:t>The DCC has been collecting examples of policies and there are links from the DCC website. </a:t>
            </a:r>
          </a:p>
          <a:p>
            <a:pPr eaLnBrk="1" hangingPunct="1"/>
            <a:endParaRPr lang="en-US" altLang="en-US" sz="1400" dirty="0">
              <a:latin typeface="Arial" charset="0"/>
              <a:cs typeface="Arial" charset="0"/>
            </a:endParaRPr>
          </a:p>
          <a:p>
            <a:pPr eaLnBrk="1" hangingPunct="1"/>
            <a:r>
              <a:rPr lang="en-US" altLang="en-US" sz="1400" dirty="0">
                <a:latin typeface="Arial" charset="0"/>
                <a:cs typeface="Arial" charset="0"/>
              </a:rPr>
              <a:t>You’ll have a chance to consider the right style</a:t>
            </a:r>
            <a:r>
              <a:rPr lang="en-US" altLang="en-US" sz="1400" baseline="0" dirty="0">
                <a:latin typeface="Arial" charset="0"/>
                <a:cs typeface="Arial" charset="0"/>
              </a:rPr>
              <a:t> of policy for RTU later this morning. </a:t>
            </a:r>
            <a:endParaRPr lang="en-US" altLang="en-US" sz="1400" dirty="0">
              <a:latin typeface="Arial" charset="0"/>
              <a:cs typeface="Arial" charset="0"/>
            </a:endParaRPr>
          </a:p>
          <a:p>
            <a:pPr eaLnBrk="1" hangingPunct="1"/>
            <a:endParaRPr lang="en-US" altLang="en-US" sz="1400" dirty="0">
              <a:latin typeface="Arial" charset="0"/>
              <a:cs typeface="Arial" charset="0"/>
            </a:endParaRPr>
          </a:p>
          <a:p>
            <a:pPr eaLnBrk="1" hangingPunct="1"/>
            <a:endParaRPr lang="en-US" altLang="en-US" sz="1400" dirty="0">
              <a:latin typeface="Arial" charset="0"/>
              <a:cs typeface="Arial" charset="0"/>
            </a:endParaRPr>
          </a:p>
          <a:p>
            <a:pPr eaLnBrk="1" hangingPunct="1"/>
            <a:endParaRPr lang="en-US" altLang="en-US" sz="1400" dirty="0">
              <a:latin typeface="Times New Roman" pitchFamily="18" charset="0"/>
              <a:cs typeface="Arial" charset="0"/>
            </a:endParaRPr>
          </a:p>
        </p:txBody>
      </p:sp>
      <p:sp>
        <p:nvSpPr>
          <p:cNvPr id="430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8892EEC-2208-4A51-957C-893E0B9976BF}" type="slidenum">
              <a:rPr lang="en-GB" altLang="en-US" sz="1200" smtClean="0">
                <a:solidFill>
                  <a:srgbClr val="000000"/>
                </a:solidFill>
                <a:latin typeface="DejaVu Sans Condensed" pitchFamily="34" charset="0"/>
              </a:rPr>
              <a:pPr eaLnBrk="1" hangingPunct="1"/>
              <a:t>17</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161089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C0642F8E-78D0-4F75-8235-D23CA6866652}" type="slidenum">
              <a:rPr lang="en-GB" altLang="en-US" sz="1200" smtClean="0">
                <a:solidFill>
                  <a:srgbClr val="000000"/>
                </a:solidFill>
                <a:latin typeface="DejaVu Sans Condensed" pitchFamily="34" charset="0"/>
              </a:rPr>
              <a:pPr eaLnBrk="1" hangingPunct="1"/>
              <a:t>18</a:t>
            </a:fld>
            <a:endParaRPr lang="en-GB" altLang="en-US" sz="1200">
              <a:solidFill>
                <a:srgbClr val="000000"/>
              </a:solidFill>
              <a:latin typeface="DejaVu Sans Condensed" pitchFamily="34" charset="0"/>
            </a:endParaRPr>
          </a:p>
        </p:txBody>
      </p:sp>
      <p:sp>
        <p:nvSpPr>
          <p:cNvPr id="44036"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Tree>
    <p:extLst>
      <p:ext uri="{BB962C8B-B14F-4D97-AF65-F5344CB8AC3E}">
        <p14:creationId xmlns:p14="http://schemas.microsoft.com/office/powerpoint/2010/main" val="185979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cs typeface="Arial" charset="0"/>
              </a:rPr>
              <a:t>An example of what we are trying to do locally at the University of Glasgow.</a:t>
            </a:r>
          </a:p>
          <a:p>
            <a:pPr eaLnBrk="1" hangingPunct="1"/>
            <a:endParaRPr lang="en-US" altLang="en-US">
              <a:latin typeface="Arial" charset="0"/>
              <a:cs typeface="Arial" charset="0"/>
            </a:endParaRPr>
          </a:p>
          <a:p>
            <a:pPr eaLnBrk="1" hangingPunct="1"/>
            <a:r>
              <a:rPr lang="en-US" altLang="en-US">
                <a:latin typeface="Arial" charset="0"/>
                <a:cs typeface="Arial" charset="0"/>
              </a:rPr>
              <a:t>Our policy breaks up the various expectations across the stakeholders and provides some views on University support commitment.</a:t>
            </a:r>
          </a:p>
          <a:p>
            <a:pPr eaLnBrk="1" hangingPunct="1"/>
            <a:r>
              <a:rPr lang="en-GB" altLang="en-US">
                <a:latin typeface="Arial" charset="0"/>
                <a:cs typeface="Arial" charset="0"/>
              </a:rPr>
              <a:t>This shows the expectations for Researchers, College/School  and Central support services. </a:t>
            </a:r>
          </a:p>
          <a:p>
            <a:pPr eaLnBrk="1" hangingPunct="1"/>
            <a:endParaRPr lang="en-GB" altLang="en-US">
              <a:latin typeface="Arial" charset="0"/>
              <a:cs typeface="Arial" charset="0"/>
            </a:endParaRPr>
          </a:p>
        </p:txBody>
      </p:sp>
      <p:sp>
        <p:nvSpPr>
          <p:cNvPr id="450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55A75C37-5336-4262-9AE4-39890B2FA88B}" type="slidenum">
              <a:rPr lang="en-GB" altLang="en-US" sz="1200" smtClean="0">
                <a:solidFill>
                  <a:srgbClr val="000000"/>
                </a:solidFill>
                <a:latin typeface="DejaVu Sans Condensed" pitchFamily="34" charset="0"/>
              </a:rPr>
              <a:pPr eaLnBrk="1" hangingPunct="1"/>
              <a:t>19</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198873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6F04037-AA84-4764-BE15-8911042CF877}" type="slidenum">
              <a:rPr lang="en-GB" altLang="en-US" sz="1200" smtClean="0">
                <a:solidFill>
                  <a:srgbClr val="000000"/>
                </a:solidFill>
                <a:latin typeface="DejaVu Sans Condensed" pitchFamily="34" charset="0"/>
              </a:rPr>
              <a:pPr eaLnBrk="1" hangingPunct="1"/>
              <a:t>20</a:t>
            </a:fld>
            <a:endParaRPr lang="en-GB" altLang="en-US" sz="1200">
              <a:solidFill>
                <a:srgbClr val="000000"/>
              </a:solidFill>
              <a:latin typeface="DejaVu Sans Condensed" pitchFamily="34" charset="0"/>
            </a:endParaRPr>
          </a:p>
        </p:txBody>
      </p:sp>
      <p:sp>
        <p:nvSpPr>
          <p:cNvPr id="46084" name="Notes Placeholder 4"/>
          <p:cNvSpPr>
            <a:spLocks noGrp="1"/>
          </p:cNvSpPr>
          <p:nvPr/>
        </p:nvSpPr>
        <p:spPr bwMode="auto">
          <a:xfrm>
            <a:off x="946150" y="4862513"/>
            <a:ext cx="51943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4" tIns="48492" rIns="93254" bIns="48492"/>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spcBef>
                <a:spcPct val="30000"/>
              </a:spcBef>
              <a:buClr>
                <a:srgbClr val="000000"/>
              </a:buClr>
              <a:buSzPct val="100000"/>
              <a:buFont typeface="Times New Roman" pitchFamily="18" charset="0"/>
              <a:buNone/>
            </a:pPr>
            <a:endParaRPr lang="en-US" altLang="en-US" sz="1200">
              <a:solidFill>
                <a:srgbClr val="000000"/>
              </a:solidFill>
            </a:endParaRPr>
          </a:p>
        </p:txBody>
      </p:sp>
      <p:sp>
        <p:nvSpPr>
          <p:cNvPr id="46085"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cs typeface="Arial" charset="0"/>
              </a:rPr>
              <a:t>Top tip – it is a good idea to develop and refine the policy iteratively with consultation from stakeholders rather than having a very small group develop and ratify the policy and then roll it out. </a:t>
            </a:r>
          </a:p>
          <a:p>
            <a:endParaRPr lang="en-US" altLang="en-US">
              <a:latin typeface="Arial" charset="0"/>
              <a:cs typeface="Arial" charset="0"/>
            </a:endParaRPr>
          </a:p>
          <a:p>
            <a:pPr eaLnBrk="1" hangingPunct="1"/>
            <a:r>
              <a:rPr lang="en-GB" altLang="en-US">
                <a:latin typeface="Arial" charset="0"/>
                <a:cs typeface="Arial" charset="0"/>
              </a:rPr>
              <a:t>The GU policy is draft and will be developed iteratively with the stakeholders to ensure we come up with something that most people can live - and hopefully - comply with.</a:t>
            </a:r>
            <a:endParaRPr lang="en-US" altLang="en-US">
              <a:latin typeface="Arial" charset="0"/>
              <a:cs typeface="Arial" charset="0"/>
            </a:endParaRPr>
          </a:p>
          <a:p>
            <a:pPr eaLnBrk="1" hangingPunct="1"/>
            <a:endParaRPr lang="en-US" altLang="en-US">
              <a:latin typeface="Arial" charset="0"/>
              <a:cs typeface="Arial" charset="0"/>
            </a:endParaRPr>
          </a:p>
          <a:p>
            <a:endParaRPr lang="en-US" altLang="en-US">
              <a:latin typeface="Arial" charset="0"/>
              <a:cs typeface="Arial" charset="0"/>
            </a:endParaRPr>
          </a:p>
          <a:p>
            <a:endParaRPr lang="en-GB" altLang="en-US">
              <a:latin typeface="Times New Roman" pitchFamily="18" charset="0"/>
              <a:cs typeface="Arial" charset="0"/>
            </a:endParaRPr>
          </a:p>
        </p:txBody>
      </p:sp>
    </p:spTree>
    <p:extLst>
      <p:ext uri="{BB962C8B-B14F-4D97-AF65-F5344CB8AC3E}">
        <p14:creationId xmlns:p14="http://schemas.microsoft.com/office/powerpoint/2010/main" val="159245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How will data management plans fit in with your policy? All research, funded research?</a:t>
            </a:r>
          </a:p>
          <a:p>
            <a:endParaRPr lang="en-GB" altLang="en-US">
              <a:latin typeface="Arial" charset="0"/>
              <a:cs typeface="Arial" charset="0"/>
            </a:endParaRPr>
          </a:p>
          <a:p>
            <a:r>
              <a:rPr lang="en-GB" altLang="en-US">
                <a:latin typeface="Arial" charset="0"/>
                <a:cs typeface="Arial" charset="0"/>
              </a:rPr>
              <a:t>Where will data management plans be kept? Grants team for pre-award, repository for post-award, PI for in-project? </a:t>
            </a:r>
          </a:p>
          <a:p>
            <a:endParaRPr lang="en-GB" altLang="en-US">
              <a:latin typeface="Arial" charset="0"/>
              <a:cs typeface="Arial" charset="0"/>
            </a:endParaRPr>
          </a:p>
          <a:p>
            <a:r>
              <a:rPr lang="en-GB" altLang="en-US">
                <a:latin typeface="Arial" charset="0"/>
                <a:cs typeface="Arial" charset="0"/>
              </a:rPr>
              <a:t>The DCC has developed DMPonline which provides funder-specific templates for researchers completing data management plans at the grant stage. </a:t>
            </a:r>
          </a:p>
          <a:p>
            <a:endParaRPr lang="en-GB" altLang="en-US">
              <a:latin typeface="Arial" charset="0"/>
              <a:cs typeface="Arial" charset="0"/>
            </a:endParaRPr>
          </a:p>
          <a:p>
            <a:r>
              <a:rPr lang="en-GB" altLang="en-US">
                <a:latin typeface="Arial" charset="0"/>
                <a:cs typeface="Arial" charset="0"/>
              </a:rPr>
              <a:t>A number of UK HEIs are developing institutional templates that include local policies and guidance. DCC are happy to work with institutions who wish to develop their own templates.  </a:t>
            </a:r>
          </a:p>
        </p:txBody>
      </p:sp>
      <p:sp>
        <p:nvSpPr>
          <p:cNvPr id="471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39858E2C-FA51-4322-9303-E40850D75BFC}" type="slidenum">
              <a:rPr lang="en-GB" altLang="en-US" sz="1200" smtClean="0">
                <a:solidFill>
                  <a:srgbClr val="000000"/>
                </a:solidFill>
                <a:latin typeface="DejaVu Sans Condensed" pitchFamily="34" charset="0"/>
              </a:rPr>
              <a:pPr eaLnBrk="1" hangingPunct="1"/>
              <a:t>21</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62021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Policies should also consider aspects such as how researchers can work during the active phase of the research project. </a:t>
            </a:r>
          </a:p>
          <a:p>
            <a:endParaRPr lang="en-GB" altLang="en-US">
              <a:latin typeface="Arial" charset="0"/>
              <a:cs typeface="Arial" charset="0"/>
            </a:endParaRPr>
          </a:p>
          <a:p>
            <a:r>
              <a:rPr lang="en-GB" altLang="en-US">
                <a:latin typeface="Arial" charset="0"/>
                <a:cs typeface="Arial" charset="0"/>
              </a:rPr>
              <a:t>Try to make it easy!</a:t>
            </a:r>
          </a:p>
          <a:p>
            <a:endParaRPr lang="en-GB" altLang="en-US">
              <a:latin typeface="Arial" charset="0"/>
              <a:cs typeface="Arial" charset="0"/>
            </a:endParaRPr>
          </a:p>
          <a:p>
            <a:r>
              <a:rPr lang="en-GB" altLang="en-US">
                <a:latin typeface="Arial" charset="0"/>
                <a:cs typeface="Arial" charset="0"/>
              </a:rPr>
              <a:t>DataFlow at Oxford aims to make the transition of data between the university drives to longer-term storage a one click process. </a:t>
            </a:r>
          </a:p>
          <a:p>
            <a:endParaRPr lang="en-GB" altLang="en-US">
              <a:latin typeface="Arial" charset="0"/>
              <a:cs typeface="Arial" charset="0"/>
            </a:endParaRPr>
          </a:p>
          <a:p>
            <a:r>
              <a:rPr lang="en-GB" altLang="en-US">
                <a:latin typeface="Arial" charset="0"/>
                <a:cs typeface="Arial" charset="0"/>
              </a:rPr>
              <a:t>Hertfordshire also provide a standard folder structure to researchers to use in new projects to help organise their data during the active phase. </a:t>
            </a:r>
          </a:p>
          <a:p>
            <a:endParaRPr lang="en-GB" altLang="en-US">
              <a:latin typeface="Arial" charset="0"/>
              <a:cs typeface="Arial" charset="0"/>
            </a:endParaRPr>
          </a:p>
          <a:p>
            <a:r>
              <a:rPr lang="en-GB" altLang="en-US">
                <a:latin typeface="Arial" charset="0"/>
                <a:cs typeface="Arial" charset="0"/>
              </a:rPr>
              <a:t>Most researchers work using collaborative tools such as DropBox and Google Docs. Janet are offering some more secure cloud-based spaces to help researchers. </a:t>
            </a:r>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D5CE3628-DDAB-4A82-9123-71C364381148}" type="slidenum">
              <a:rPr lang="en-GB" altLang="en-US" sz="1200" smtClean="0">
                <a:solidFill>
                  <a:srgbClr val="000000"/>
                </a:solidFill>
                <a:latin typeface="DejaVu Sans Condensed" pitchFamily="34" charset="0"/>
              </a:rPr>
              <a:pPr eaLnBrk="1" hangingPunct="1"/>
              <a:t>22</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376031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44286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3"/>
          <p:cNvSpPr txBox="1">
            <a:spLocks noGrp="1" noChangeArrowheads="1"/>
          </p:cNvSpPr>
          <p:nvPr/>
        </p:nvSpPr>
        <p:spPr bwMode="auto">
          <a:xfrm>
            <a:off x="4022725" y="9723438"/>
            <a:ext cx="30654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54" tIns="48492" rIns="93254" bIns="48492" anchor="b"/>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algn="r" eaLnBrk="1" hangingPunct="1">
              <a:buClr>
                <a:srgbClr val="000000"/>
              </a:buClr>
              <a:buSzPct val="45000"/>
            </a:pPr>
            <a:fld id="{F2352B78-6BD6-4E64-ACEB-BE903B00460B}" type="slidenum">
              <a:rPr lang="en-GB" altLang="en-US" sz="1200">
                <a:solidFill>
                  <a:srgbClr val="000000"/>
                </a:solidFill>
                <a:latin typeface="DejaVu Sans Condensed" pitchFamily="34" charset="0"/>
              </a:rPr>
              <a:pPr algn="r" eaLnBrk="1" hangingPunct="1">
                <a:buClr>
                  <a:srgbClr val="000000"/>
                </a:buClr>
                <a:buSzPct val="45000"/>
              </a:pPr>
              <a:t>23</a:t>
            </a:fld>
            <a:endParaRPr lang="en-GB" altLang="en-US" sz="1200">
              <a:solidFill>
                <a:srgbClr val="000000"/>
              </a:solidFill>
              <a:latin typeface="DejaVu Sans Condensed" pitchFamily="34" charset="0"/>
            </a:endParaRPr>
          </a:p>
        </p:txBody>
      </p:sp>
      <p:sp>
        <p:nvSpPr>
          <p:cNvPr id="49155" name="Text Box 1"/>
          <p:cNvSpPr txBox="1">
            <a:spLocks noChangeArrowheads="1"/>
          </p:cNvSpPr>
          <p:nvPr/>
        </p:nvSpPr>
        <p:spPr bwMode="auto">
          <a:xfrm>
            <a:off x="1184275" y="766763"/>
            <a:ext cx="4730750" cy="3838575"/>
          </a:xfrm>
          <a:prstGeom prst="rect">
            <a:avLst/>
          </a:prstGeom>
          <a:solidFill>
            <a:srgbClr val="FFFFFF"/>
          </a:solidFill>
          <a:ln w="9360">
            <a:solidFill>
              <a:srgbClr val="000000"/>
            </a:solidFill>
            <a:miter lim="800000"/>
            <a:headEnd/>
            <a:tailEnd/>
          </a:ln>
        </p:spPr>
        <p:txBody>
          <a:bodyPr wrap="none" lIns="94746" tIns="47373" rIns="94746" bIns="47373" anchor="ctr"/>
          <a:lstStyle>
            <a:lvl1pPr defTabSz="473075"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000000"/>
              </a:buClr>
              <a:buSzPct val="100000"/>
            </a:pPr>
            <a:endParaRPr lang="en-US" altLang="en-US"/>
          </a:p>
        </p:txBody>
      </p:sp>
      <p:sp>
        <p:nvSpPr>
          <p:cNvPr id="49156" name="Rectangle 2"/>
          <p:cNvSpPr>
            <a:spLocks noGrp="1" noChangeArrowheads="1"/>
          </p:cNvSpPr>
          <p:nvPr>
            <p:ph type="body"/>
          </p:nvPr>
        </p:nvSpPr>
        <p:spPr>
          <a:xfrm>
            <a:off x="946150" y="4862513"/>
            <a:ext cx="5195888"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defTabSz="914400" eaLnBrk="1" hangingPunct="1">
              <a:spcAft>
                <a:spcPct val="65000"/>
              </a:spcAft>
            </a:pPr>
            <a:r>
              <a:rPr lang="en-GB" altLang="en-US" b="1" u="sng" dirty="0">
                <a:solidFill>
                  <a:schemeClr val="tx1"/>
                </a:solidFill>
                <a:latin typeface="Arial" charset="0"/>
              </a:rPr>
              <a:t>Key questions:</a:t>
            </a:r>
          </a:p>
          <a:p>
            <a:pPr algn="just" defTabSz="914400" eaLnBrk="1" hangingPunct="1">
              <a:spcAft>
                <a:spcPct val="65000"/>
              </a:spcAft>
            </a:pPr>
            <a:endParaRPr lang="en-GB" altLang="en-US" b="1" u="sng"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What data must be kept? (for validation, </a:t>
            </a:r>
            <a:r>
              <a:rPr lang="en-GB" altLang="en-US" dirty="0" err="1">
                <a:solidFill>
                  <a:schemeClr val="tx1"/>
                </a:solidFill>
                <a:latin typeface="Arial" charset="0"/>
              </a:rPr>
              <a:t>etc</a:t>
            </a:r>
            <a:r>
              <a:rPr lang="en-GB" altLang="en-US" dirty="0">
                <a:solidFill>
                  <a:schemeClr val="tx1"/>
                </a:solidFill>
                <a:latin typeface="Arial" charset="0"/>
              </a:rPr>
              <a:t>)</a:t>
            </a:r>
            <a:endParaRPr lang="en-GB" altLang="en-US" sz="1400" dirty="0">
              <a:solidFill>
                <a:schemeClr val="tx1"/>
              </a:solidFill>
              <a:latin typeface="Arial" charset="0"/>
            </a:endParaRPr>
          </a:p>
          <a:p>
            <a:pPr algn="just" defTabSz="914400" eaLnBrk="1" hangingPunct="1">
              <a:buClr>
                <a:srgbClr val="FF6600"/>
              </a:buClr>
              <a:buFont typeface="Arial" charset="0"/>
              <a:buChar char="•"/>
            </a:pPr>
            <a:endParaRPr lang="en-GB" altLang="en-US"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What must not be kept? </a:t>
            </a:r>
            <a:r>
              <a:rPr lang="en-GB" altLang="en-US" sz="1400" dirty="0">
                <a:solidFill>
                  <a:schemeClr val="tx1"/>
                </a:solidFill>
                <a:latin typeface="Arial" charset="0"/>
              </a:rPr>
              <a:t>(e.g. personal data)</a:t>
            </a:r>
          </a:p>
          <a:p>
            <a:pPr algn="just" defTabSz="914400" eaLnBrk="1" hangingPunct="1">
              <a:buClr>
                <a:srgbClr val="FF6600"/>
              </a:buClr>
              <a:buFont typeface="Arial" charset="0"/>
              <a:buChar char="•"/>
            </a:pPr>
            <a:endParaRPr lang="en-GB" altLang="en-US" sz="1400"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Is it worth keeping the data? </a:t>
            </a:r>
            <a:r>
              <a:rPr lang="en-GB" altLang="en-US" sz="1400" dirty="0">
                <a:solidFill>
                  <a:schemeClr val="tx1"/>
                </a:solidFill>
                <a:latin typeface="Arial" charset="0"/>
              </a:rPr>
              <a:t>– cost/benefits</a:t>
            </a:r>
          </a:p>
          <a:p>
            <a:pPr algn="just" defTabSz="914400" eaLnBrk="1" hangingPunct="1">
              <a:buClr>
                <a:srgbClr val="FF6600"/>
              </a:buClr>
              <a:buFont typeface="Arial" charset="0"/>
              <a:buChar char="•"/>
            </a:pPr>
            <a:endParaRPr lang="en-GB" altLang="en-US" sz="1400"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Where will the data be kept?</a:t>
            </a:r>
          </a:p>
          <a:p>
            <a:pPr algn="just" defTabSz="914400" eaLnBrk="1" hangingPunct="1">
              <a:buClr>
                <a:srgbClr val="FF6600"/>
              </a:buClr>
              <a:buFont typeface="Arial" charset="0"/>
              <a:buChar char="•"/>
            </a:pPr>
            <a:endParaRPr lang="en-GB" altLang="en-US" dirty="0">
              <a:solidFill>
                <a:schemeClr val="tx1"/>
              </a:solidFill>
              <a:latin typeface="Arial" charset="0"/>
            </a:endParaRPr>
          </a:p>
          <a:p>
            <a:pPr algn="just" defTabSz="914400" eaLnBrk="1" hangingPunct="1">
              <a:buClr>
                <a:srgbClr val="FF6600"/>
              </a:buClr>
              <a:buFont typeface="Arial" charset="0"/>
              <a:buChar char="•"/>
            </a:pPr>
            <a:r>
              <a:rPr lang="en-GB" altLang="en-US" dirty="0">
                <a:solidFill>
                  <a:schemeClr val="tx1"/>
                </a:solidFill>
                <a:latin typeface="Arial" charset="0"/>
              </a:rPr>
              <a:t>  Who pays?</a:t>
            </a:r>
          </a:p>
        </p:txBody>
      </p:sp>
    </p:spTree>
    <p:extLst>
      <p:ext uri="{BB962C8B-B14F-4D97-AF65-F5344CB8AC3E}">
        <p14:creationId xmlns:p14="http://schemas.microsoft.com/office/powerpoint/2010/main" val="236877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8350"/>
            <a:ext cx="5113338" cy="3836988"/>
          </a:xfrm>
          <a:ln/>
        </p:spPr>
      </p:sp>
      <p:sp>
        <p:nvSpPr>
          <p:cNvPr id="50179"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6" tIns="49518" rIns="99036" bIns="49518"/>
          <a:lstStyle/>
          <a:p>
            <a:pPr defTabSz="947738"/>
            <a:r>
              <a:rPr lang="en-US" altLang="en-US">
                <a:latin typeface="Arial" charset="0"/>
                <a:cs typeface="Arial" charset="0"/>
              </a:rPr>
              <a:t>Researchers and support staff might need guidance on what should be kept. </a:t>
            </a:r>
          </a:p>
          <a:p>
            <a:pPr defTabSz="947738"/>
            <a:endParaRPr lang="en-US" altLang="en-US">
              <a:latin typeface="Arial" charset="0"/>
              <a:cs typeface="Arial" charset="0"/>
            </a:endParaRPr>
          </a:p>
          <a:p>
            <a:pPr defTabSz="947738"/>
            <a:r>
              <a:rPr lang="en-US" altLang="en-US">
                <a:latin typeface="Arial" charset="0"/>
                <a:cs typeface="Arial" charset="0"/>
              </a:rPr>
              <a:t>The NERC data value checklist is useful at the pre-award stage to identify any otuputs that may need to be retained. The checklist is also used to assess quality, integrity and originality of the data at the point of deposit into a data centre once the project has been completed. </a:t>
            </a:r>
          </a:p>
          <a:p>
            <a:pPr defTabSz="947738"/>
            <a:endParaRPr lang="en-US" altLang="en-US">
              <a:latin typeface="Arial" charset="0"/>
              <a:cs typeface="Arial" charset="0"/>
            </a:endParaRPr>
          </a:p>
          <a:p>
            <a:pPr defTabSz="947738"/>
            <a:r>
              <a:rPr lang="en-US" altLang="en-US">
                <a:latin typeface="Arial" charset="0"/>
                <a:cs typeface="Arial" charset="0"/>
              </a:rPr>
              <a:t>Once the project has been completed, the DCC How-to select and appraise research data might be useful in identifying data that warrants longer-term retention and the associated investment . </a:t>
            </a:r>
          </a:p>
        </p:txBody>
      </p:sp>
    </p:spTree>
    <p:extLst>
      <p:ext uri="{BB962C8B-B14F-4D97-AF65-F5344CB8AC3E}">
        <p14:creationId xmlns:p14="http://schemas.microsoft.com/office/powerpoint/2010/main" val="119073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885825" y="4900613"/>
            <a:ext cx="51943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charset="0"/>
                <a:cs typeface="Arial" charset="0"/>
              </a:rPr>
              <a:t>Policies should include details on expectations regarding data cataloguing and deposit at the end of the project.  </a:t>
            </a:r>
          </a:p>
          <a:p>
            <a:pPr eaLnBrk="1" hangingPunct="1"/>
            <a:r>
              <a:rPr lang="en-GB" altLang="en-US" dirty="0">
                <a:latin typeface="Arial" charset="0"/>
                <a:cs typeface="Arial" charset="0"/>
              </a:rPr>
              <a:t>A number of UK HEIs are developing and testing data repositories and data catalogues to record data that is perhaps held outside the University (e.g., data centres). </a:t>
            </a:r>
          </a:p>
          <a:p>
            <a:pPr eaLnBrk="1" hangingPunct="1"/>
            <a:endParaRPr lang="en-GB" altLang="en-US" dirty="0">
              <a:latin typeface="Arial" charset="0"/>
              <a:cs typeface="Arial" charset="0"/>
            </a:endParaRPr>
          </a:p>
          <a:p>
            <a:pPr eaLnBrk="1" hangingPunct="1"/>
            <a:r>
              <a:rPr lang="en-GB" altLang="en-US" dirty="0">
                <a:latin typeface="Arial" charset="0"/>
                <a:cs typeface="Arial" charset="0"/>
              </a:rPr>
              <a:t>A few institutions already run data repositories e.g. Edinburgh and Cambridge (both </a:t>
            </a:r>
            <a:r>
              <a:rPr lang="en-GB" altLang="en-US" dirty="0" err="1">
                <a:latin typeface="Arial" charset="0"/>
                <a:cs typeface="Arial" charset="0"/>
              </a:rPr>
              <a:t>DSpace</a:t>
            </a:r>
            <a:r>
              <a:rPr lang="en-GB" altLang="en-US" dirty="0">
                <a:latin typeface="Arial" charset="0"/>
                <a:cs typeface="Arial" charset="0"/>
              </a:rPr>
              <a:t>) . Others are piloting them e.g. Essex and Southampton (doing extensions to existing </a:t>
            </a:r>
            <a:r>
              <a:rPr lang="en-GB" altLang="en-US" dirty="0" err="1">
                <a:latin typeface="Arial" charset="0"/>
                <a:cs typeface="Arial" charset="0"/>
              </a:rPr>
              <a:t>ePrints</a:t>
            </a:r>
            <a:r>
              <a:rPr lang="en-GB" altLang="en-US" dirty="0">
                <a:latin typeface="Arial" charset="0"/>
                <a:cs typeface="Arial" charset="0"/>
              </a:rPr>
              <a:t> repositories as part of JISC MRD02 programme) and Databank at Oxford. Lincoln is piloting the use of CKAN. </a:t>
            </a:r>
          </a:p>
          <a:p>
            <a:pPr eaLnBrk="1" hangingPunct="1"/>
            <a:endParaRPr lang="en-GB" altLang="en-US" dirty="0">
              <a:latin typeface="Arial" charset="0"/>
              <a:cs typeface="Arial" charset="0"/>
            </a:endParaRPr>
          </a:p>
          <a:p>
            <a:pPr eaLnBrk="1" hangingPunct="1"/>
            <a:r>
              <a:rPr lang="en-GB" altLang="en-US" dirty="0">
                <a:latin typeface="Arial" charset="0"/>
                <a:cs typeface="Arial" charset="0"/>
              </a:rPr>
              <a:t>Key thing is that none of these services intend to replace established data services. Where there are more appropriate disciplinary data centres, for example, the data should be submitted there.</a:t>
            </a:r>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9F6FD240-499A-41D0-8091-ACE3C6DC9498}" type="slidenum">
              <a:rPr lang="en-GB" altLang="en-US" sz="1200" smtClean="0">
                <a:solidFill>
                  <a:srgbClr val="000000"/>
                </a:solidFill>
                <a:latin typeface="DejaVu Sans Condensed" pitchFamily="34" charset="0"/>
              </a:rPr>
              <a:pPr eaLnBrk="1" hangingPunct="1"/>
              <a:t>25</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1387569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cs typeface="Arial" charset="0"/>
              </a:rPr>
              <a:t>There are many external services – dedicated data centres supported by research funders and various structured databases and community initiatives. </a:t>
            </a:r>
          </a:p>
          <a:p>
            <a:pPr eaLnBrk="1" hangingPunct="1"/>
            <a:endParaRPr lang="en-US" altLang="en-US">
              <a:latin typeface="Arial" charset="0"/>
              <a:cs typeface="Arial" charset="0"/>
            </a:endParaRPr>
          </a:p>
          <a:p>
            <a:pPr eaLnBrk="1" hangingPunct="1"/>
            <a:r>
              <a:rPr lang="en-US" altLang="en-US">
                <a:latin typeface="Arial" charset="0"/>
                <a:cs typeface="Arial" charset="0"/>
              </a:rPr>
              <a:t>Where funders have data centres, they generally expect data to be deposited at the end of the project. You don’t need to duplicate it locally. But, you will want to maintain a link between publications, grants and data. </a:t>
            </a:r>
          </a:p>
          <a:p>
            <a:pPr eaLnBrk="1" hangingPunct="1"/>
            <a:endParaRPr lang="en-GB" altLang="en-US">
              <a:latin typeface="Arial" charset="0"/>
              <a:cs typeface="Arial" charset="0"/>
            </a:endParaRPr>
          </a:p>
          <a:p>
            <a:pPr eaLnBrk="1" hangingPunct="1"/>
            <a:r>
              <a:rPr lang="en-GB" altLang="en-US">
                <a:latin typeface="Arial" charset="0"/>
                <a:cs typeface="Arial" charset="0"/>
              </a:rPr>
              <a:t>Researchers may need support at the grant application stage to identify a possible home for their data if it will not be held within the instituion or by a funders’ data centre. Databib and Re3data can help you finds suitable repositories. </a:t>
            </a:r>
          </a:p>
          <a:p>
            <a:pPr eaLnBrk="1" hangingPunct="1"/>
            <a:r>
              <a:rPr lang="en-GB" altLang="en-US">
                <a:latin typeface="Arial" charset="0"/>
                <a:cs typeface="Arial" charset="0"/>
              </a:rPr>
              <a:t> </a:t>
            </a:r>
            <a:endParaRPr lang="en-US" altLang="en-US">
              <a:solidFill>
                <a:schemeClr val="tx1"/>
              </a:solidFill>
              <a:latin typeface="Arial" charset="0"/>
              <a:cs typeface="Arial" charset="0"/>
            </a:endParaRPr>
          </a:p>
          <a:p>
            <a:pPr eaLnBrk="1" hangingPunct="1"/>
            <a:endParaRPr lang="en-US" altLang="en-US">
              <a:solidFill>
                <a:schemeClr val="tx1"/>
              </a:solidFill>
              <a:latin typeface="Arial" charset="0"/>
              <a:cs typeface="Arial" charset="0"/>
            </a:endParaRPr>
          </a:p>
          <a:p>
            <a:pPr eaLnBrk="1" hangingPunct="1"/>
            <a:endParaRPr lang="en-US" altLang="en-US">
              <a:latin typeface="Arial" charset="0"/>
              <a:cs typeface="Arial" charset="0"/>
            </a:endParaRPr>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872052F-6FA4-45D1-AEFB-BEA779336FDB}" type="slidenum">
              <a:rPr lang="en-GB" altLang="en-US" sz="1200" smtClean="0">
                <a:solidFill>
                  <a:srgbClr val="000000"/>
                </a:solidFill>
                <a:latin typeface="DejaVu Sans Condensed" pitchFamily="34" charset="0"/>
              </a:rPr>
              <a:pPr eaLnBrk="1" hangingPunct="1"/>
              <a:t>26</a:t>
            </a:fld>
            <a:endParaRPr lang="en-GB" altLang="en-US" sz="1200">
              <a:solidFill>
                <a:srgbClr val="000000"/>
              </a:solidFill>
              <a:latin typeface="DejaVu Sans Condensed" pitchFamily="34" charset="0"/>
            </a:endParaRPr>
          </a:p>
        </p:txBody>
      </p:sp>
      <p:pic>
        <p:nvPicPr>
          <p:cNvPr id="52229" name="Picture 4" descr="re3dat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2622550"/>
            <a:ext cx="1800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35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charset="0"/>
                <a:cs typeface="Arial" charset="0"/>
              </a:rPr>
              <a:t>Many institutions are developing data catalogues to capture details of research data that has been generated through university research activity. These catalogues generally contain metadata about the data rather than the data itself. </a:t>
            </a:r>
          </a:p>
          <a:p>
            <a:pPr eaLnBrk="1" hangingPunct="1"/>
            <a:endParaRPr lang="en-GB" altLang="en-US">
              <a:latin typeface="Arial" charset="0"/>
              <a:cs typeface="Arial" charset="0"/>
            </a:endParaRPr>
          </a:p>
          <a:p>
            <a:pPr eaLnBrk="1" hangingPunct="1"/>
            <a:r>
              <a:rPr lang="en-GB" altLang="en-US">
                <a:latin typeface="Arial" charset="0"/>
                <a:cs typeface="Arial" charset="0"/>
              </a:rPr>
              <a:t>A pertinent project to look at is C4D, which is developing an extension to the Cerif standard to record information on research data.</a:t>
            </a:r>
          </a:p>
          <a:p>
            <a:pPr eaLnBrk="1" hangingPunct="1"/>
            <a:endParaRPr lang="en-GB" altLang="en-US">
              <a:latin typeface="Arial" charset="0"/>
              <a:cs typeface="Arial" charset="0"/>
            </a:endParaRPr>
          </a:p>
          <a:p>
            <a:pPr eaLnBrk="1" hangingPunct="1"/>
            <a:r>
              <a:rPr lang="en-GB" altLang="en-US">
                <a:latin typeface="Arial" charset="0"/>
                <a:cs typeface="Arial" charset="0"/>
              </a:rPr>
              <a:t>Jisc and DCC are developing a national research data registry which will harvest metadata from the institutional catalogues to make data more visible at the national level. We are using Research Data Australia – a discovery service for research data from Australian universities supported by ANDS – as the model for this pilot service. </a:t>
            </a:r>
          </a:p>
        </p:txBody>
      </p:sp>
      <p:sp>
        <p:nvSpPr>
          <p:cNvPr id="532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379689FC-64AC-42D9-98B6-FFC55C98FE28}" type="slidenum">
              <a:rPr lang="en-GB" altLang="en-US" sz="1200" smtClean="0">
                <a:solidFill>
                  <a:srgbClr val="000000"/>
                </a:solidFill>
                <a:latin typeface="DejaVu Sans Condensed" pitchFamily="34" charset="0"/>
              </a:rPr>
              <a:pPr eaLnBrk="1" hangingPunct="1"/>
              <a:t>27</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4000547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charset="0"/>
                <a:cs typeface="Arial" charset="0"/>
              </a:rPr>
              <a:t>Example of the data registry being developed at Glasgow.</a:t>
            </a:r>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7384DE03-880E-4988-AA72-54B72A75598D}" type="slidenum">
              <a:rPr lang="en-GB" altLang="en-US" sz="1200" smtClean="0">
                <a:solidFill>
                  <a:srgbClr val="000000"/>
                </a:solidFill>
                <a:latin typeface="DejaVu Sans Condensed" pitchFamily="34" charset="0"/>
              </a:rPr>
              <a:pPr eaLnBrk="1" hangingPunct="1"/>
              <a:t>28</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538307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cs typeface="Arial" charset="0"/>
              </a:rPr>
              <a:t>Remember to underpin your policy with guidance and training. The best systems and policies in the world are useless if researchers don’t know how and when to use them!</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Make online training easily available – try to post support pages in places researchers can find them and pitch the guidance at the right level. At the University of Glasgow, the Incremental project pulled together details of existing support available. We included contact details so there were no dead ends. </a:t>
            </a:r>
          </a:p>
          <a:p>
            <a:pPr eaLnBrk="1" hangingPunct="1"/>
            <a:endParaRPr lang="en-US" altLang="en-US" dirty="0">
              <a:latin typeface="Arial" charset="0"/>
              <a:cs typeface="Arial" charset="0"/>
            </a:endParaRPr>
          </a:p>
          <a:p>
            <a:pPr eaLnBrk="1" hangingPunct="1"/>
            <a:r>
              <a:rPr lang="en-US" altLang="en-US" dirty="0">
                <a:latin typeface="Arial" charset="0"/>
                <a:cs typeface="Arial" charset="0"/>
              </a:rPr>
              <a:t>In most cases, there will be a lot of existing guidance and support materials that can be adapted  rather than creating new guidance from scratch. There are many examples of guidance and training – most are Creative Commons licensed so you can repurpose them. </a:t>
            </a:r>
          </a:p>
          <a:p>
            <a:pPr eaLnBrk="1" hangingPunct="1"/>
            <a:r>
              <a:rPr lang="en-US" altLang="en-US" dirty="0">
                <a:latin typeface="Arial" charset="0"/>
                <a:cs typeface="Arial" charset="0"/>
              </a:rPr>
              <a:t>New RDM Collection within Jorum. </a:t>
            </a: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E8853C1F-F2A6-4CC0-9E54-0362FD203F7F}" type="slidenum">
              <a:rPr lang="en-GB" altLang="en-US" sz="1200" smtClean="0">
                <a:solidFill>
                  <a:srgbClr val="000000"/>
                </a:solidFill>
                <a:latin typeface="DejaVu Sans Condensed" pitchFamily="34" charset="0"/>
              </a:rPr>
              <a:pPr eaLnBrk="1" hangingPunct="1"/>
              <a:t>29</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2151917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cs typeface="Arial" charset="0"/>
              </a:rPr>
              <a:t>Hopefully you’ve got a better idea of what might need to be considered when developing and implementing RDM policies within your institution. </a:t>
            </a:r>
          </a:p>
          <a:p>
            <a:endParaRPr lang="en-GB" altLang="en-US" dirty="0">
              <a:latin typeface="Arial" charset="0"/>
              <a:cs typeface="Arial" charset="0"/>
            </a:endParaRPr>
          </a:p>
          <a:p>
            <a:r>
              <a:rPr lang="en-GB" altLang="en-US" dirty="0">
                <a:latin typeface="Arial" charset="0"/>
                <a:cs typeface="Arial" charset="0"/>
              </a:rPr>
              <a:t>The Digital Curation Centre and the </a:t>
            </a:r>
            <a:r>
              <a:rPr lang="en-GB" altLang="en-US" dirty="0" err="1">
                <a:latin typeface="Arial" charset="0"/>
                <a:cs typeface="Arial" charset="0"/>
              </a:rPr>
              <a:t>Jisc</a:t>
            </a:r>
            <a:r>
              <a:rPr lang="en-GB" altLang="en-US" dirty="0">
                <a:latin typeface="Arial" charset="0"/>
                <a:cs typeface="Arial" charset="0"/>
              </a:rPr>
              <a:t> MRD projects have produced a lot of guidance and support materials and we encourage you to make use of these and to feed back any additional resources that may be needed. </a:t>
            </a:r>
          </a:p>
          <a:p>
            <a:endParaRPr lang="en-GB" altLang="en-US" dirty="0">
              <a:latin typeface="Arial" charset="0"/>
              <a:cs typeface="Arial" charset="0"/>
            </a:endParaRPr>
          </a:p>
          <a:p>
            <a:r>
              <a:rPr lang="en-GB" altLang="en-US" dirty="0">
                <a:latin typeface="Arial" charset="0"/>
                <a:cs typeface="Arial" charset="0"/>
              </a:rPr>
              <a:t>On the training event webpages, you see links to lots of relevant DCC and external resources,</a:t>
            </a:r>
            <a:r>
              <a:rPr lang="en-GB" altLang="en-US" baseline="0" dirty="0">
                <a:latin typeface="Arial" charset="0"/>
                <a:cs typeface="Arial" charset="0"/>
              </a:rPr>
              <a:t> tools and guidance. </a:t>
            </a:r>
            <a:endParaRPr lang="en-GB" altLang="en-US" dirty="0">
              <a:latin typeface="Arial" charset="0"/>
              <a:cs typeface="Arial" charset="0"/>
            </a:endParaRPr>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13177EAA-D59B-409B-AE94-A830DAF55B3B}" type="slidenum">
              <a:rPr lang="en-GB" altLang="en-US" sz="1200" smtClean="0">
                <a:solidFill>
                  <a:srgbClr val="000000"/>
                </a:solidFill>
                <a:latin typeface="DejaVu Sans Condensed" pitchFamily="34" charset="0"/>
              </a:rPr>
              <a:pPr eaLnBrk="1" hangingPunct="1"/>
              <a:t>30</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620638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186" tIns="49593" rIns="99186" bIns="49593" numCol="1" anchor="t" anchorCtr="0" compatLnSpc="1">
            <a:prstTxWarp prst="textNoShape">
              <a:avLst/>
            </a:prstTxWarp>
          </a:bodyPr>
          <a:lstStyle/>
          <a:p>
            <a:r>
              <a:rPr lang="en-GB" altLang="en-US" dirty="0"/>
              <a:t>Policies are not write once, leave forever!</a:t>
            </a:r>
          </a:p>
          <a:p>
            <a:endParaRPr lang="en-GB" altLang="en-US" dirty="0"/>
          </a:p>
          <a:p>
            <a:r>
              <a:rPr lang="en-GB" altLang="en-US" dirty="0"/>
              <a:t>Governments come and go, priorities change and the policies you develop will need to be</a:t>
            </a:r>
            <a:r>
              <a:rPr lang="en-GB" altLang="en-US" baseline="0" dirty="0"/>
              <a:t> reviewed and updated as things evolve. Policies should be specific enough to support requirements yet flexible enough to be adaptable as things change. Not always possible but best to avoid too much detail in policy that is unnecessary. </a:t>
            </a:r>
          </a:p>
          <a:p>
            <a:endParaRPr lang="en-GB" altLang="en-US" baseline="0" dirty="0"/>
          </a:p>
          <a:p>
            <a:r>
              <a:rPr lang="en-GB" altLang="en-US" baseline="0" dirty="0"/>
              <a:t>Was going to use </a:t>
            </a:r>
            <a:r>
              <a:rPr lang="en-GB" altLang="en-US" baseline="0" dirty="0" err="1"/>
              <a:t>Torry</a:t>
            </a:r>
            <a:r>
              <a:rPr lang="en-GB" altLang="en-US" baseline="0" dirty="0"/>
              <a:t> </a:t>
            </a:r>
            <a:r>
              <a:rPr lang="en-GB" altLang="en-US" baseline="0" dirty="0" err="1"/>
              <a:t>governemnt</a:t>
            </a:r>
            <a:r>
              <a:rPr lang="en-GB" altLang="en-US" baseline="0" dirty="0"/>
              <a:t> victory as an example, but this Canadian example is much more cheerful! </a:t>
            </a:r>
            <a:endParaRPr lang="en-GB" altLang="en-US" dirty="0"/>
          </a:p>
        </p:txBody>
      </p:sp>
      <p:sp>
        <p:nvSpPr>
          <p:cNvPr id="4" name="Slide Number Placeholder 3"/>
          <p:cNvSpPr txBox="1">
            <a:spLocks noGrp="1"/>
          </p:cNvSpPr>
          <p:nvPr/>
        </p:nvSpPr>
        <p:spPr>
          <a:xfrm>
            <a:off x="4021294" y="9721106"/>
            <a:ext cx="3076363" cy="511731"/>
          </a:xfrm>
          <a:prstGeom prst="rect">
            <a:avLst/>
          </a:prstGeom>
          <a:noFill/>
        </p:spPr>
        <p:txBody>
          <a:bodyPr lIns="99186" tIns="49593" rIns="99186" bIns="49593" anchor="b"/>
          <a:lstStyle/>
          <a:p>
            <a:pPr algn="r" fontAlgn="auto">
              <a:spcBef>
                <a:spcPts val="0"/>
              </a:spcBef>
              <a:spcAft>
                <a:spcPts val="0"/>
              </a:spcAft>
              <a:defRPr/>
            </a:pPr>
            <a:fld id="{BF08179C-6462-4024-92F8-99E5EC777D37}" type="slidenum">
              <a:rPr lang="en-GB" sz="1300">
                <a:latin typeface="+mn-lt"/>
                <a:cs typeface="+mn-cs"/>
              </a:rPr>
              <a:pPr algn="r" fontAlgn="auto">
                <a:spcBef>
                  <a:spcPts val="0"/>
                </a:spcBef>
                <a:spcAft>
                  <a:spcPts val="0"/>
                </a:spcAft>
                <a:defRPr/>
              </a:pPr>
              <a:t>32</a:t>
            </a:fld>
            <a:endParaRPr lang="en-GB" sz="1300">
              <a:latin typeface="+mn-lt"/>
              <a:cs typeface="+mn-cs"/>
            </a:endParaRPr>
          </a:p>
        </p:txBody>
      </p:sp>
    </p:spTree>
    <p:extLst>
      <p:ext uri="{BB962C8B-B14F-4D97-AF65-F5344CB8AC3E}">
        <p14:creationId xmlns:p14="http://schemas.microsoft.com/office/powerpoint/2010/main" val="33104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72445" indent="-297094" eaLnBrk="0" hangingPunct="0">
              <a:defRPr>
                <a:solidFill>
                  <a:schemeClr val="tx1"/>
                </a:solidFill>
                <a:latin typeface="Arial" pitchFamily="34" charset="0"/>
                <a:cs typeface="Arial" pitchFamily="34" charset="0"/>
              </a:defRPr>
            </a:lvl2pPr>
            <a:lvl3pPr marL="1188377" indent="-237675" eaLnBrk="0" hangingPunct="0">
              <a:defRPr>
                <a:solidFill>
                  <a:schemeClr val="tx1"/>
                </a:solidFill>
                <a:latin typeface="Arial" pitchFamily="34" charset="0"/>
                <a:cs typeface="Arial" pitchFamily="34" charset="0"/>
              </a:defRPr>
            </a:lvl3pPr>
            <a:lvl4pPr marL="1663728" indent="-237675" eaLnBrk="0" hangingPunct="0">
              <a:defRPr>
                <a:solidFill>
                  <a:schemeClr val="tx1"/>
                </a:solidFill>
                <a:latin typeface="Arial" pitchFamily="34" charset="0"/>
                <a:cs typeface="Arial" pitchFamily="34" charset="0"/>
              </a:defRPr>
            </a:lvl4pPr>
            <a:lvl5pPr marL="2139079" indent="-237675" eaLnBrk="0" hangingPunct="0">
              <a:defRPr>
                <a:solidFill>
                  <a:schemeClr val="tx1"/>
                </a:solidFill>
                <a:latin typeface="Arial" pitchFamily="34" charset="0"/>
                <a:cs typeface="Arial" pitchFamily="34" charset="0"/>
              </a:defRPr>
            </a:lvl5pPr>
            <a:lvl6pPr marL="2614430" indent="-237675" eaLnBrk="0" fontAlgn="base" hangingPunct="0">
              <a:spcBef>
                <a:spcPct val="0"/>
              </a:spcBef>
              <a:spcAft>
                <a:spcPct val="0"/>
              </a:spcAft>
              <a:defRPr>
                <a:solidFill>
                  <a:schemeClr val="tx1"/>
                </a:solidFill>
                <a:latin typeface="Arial" pitchFamily="34" charset="0"/>
                <a:cs typeface="Arial" pitchFamily="34" charset="0"/>
              </a:defRPr>
            </a:lvl6pPr>
            <a:lvl7pPr marL="3089780" indent="-237675" eaLnBrk="0" fontAlgn="base" hangingPunct="0">
              <a:spcBef>
                <a:spcPct val="0"/>
              </a:spcBef>
              <a:spcAft>
                <a:spcPct val="0"/>
              </a:spcAft>
              <a:defRPr>
                <a:solidFill>
                  <a:schemeClr val="tx1"/>
                </a:solidFill>
                <a:latin typeface="Arial" pitchFamily="34" charset="0"/>
                <a:cs typeface="Arial" pitchFamily="34" charset="0"/>
              </a:defRPr>
            </a:lvl7pPr>
            <a:lvl8pPr marL="3565131" indent="-237675" eaLnBrk="0" fontAlgn="base" hangingPunct="0">
              <a:spcBef>
                <a:spcPct val="0"/>
              </a:spcBef>
              <a:spcAft>
                <a:spcPct val="0"/>
              </a:spcAft>
              <a:defRPr>
                <a:solidFill>
                  <a:schemeClr val="tx1"/>
                </a:solidFill>
                <a:latin typeface="Arial" pitchFamily="34" charset="0"/>
                <a:cs typeface="Arial" pitchFamily="34" charset="0"/>
              </a:defRPr>
            </a:lvl8pPr>
            <a:lvl9pPr marL="4040482" indent="-23767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6</a:t>
            </a:fld>
            <a:endParaRPr lang="en-GB" altLang="en-US">
              <a:latin typeface="Calibri" pitchFamily="34" charset="0"/>
            </a:endParaRPr>
          </a:p>
        </p:txBody>
      </p:sp>
    </p:spTree>
    <p:extLst>
      <p:ext uri="{BB962C8B-B14F-4D97-AF65-F5344CB8AC3E}">
        <p14:creationId xmlns:p14="http://schemas.microsoft.com/office/powerpoint/2010/main" val="123656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Times New Roman" pitchFamily="18" charset="0"/>
            </a:endParaRPr>
          </a:p>
        </p:txBody>
      </p:sp>
    </p:spTree>
    <p:extLst>
      <p:ext uri="{BB962C8B-B14F-4D97-AF65-F5344CB8AC3E}">
        <p14:creationId xmlns:p14="http://schemas.microsoft.com/office/powerpoint/2010/main" val="365309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72445" indent="-297094" eaLnBrk="0" hangingPunct="0">
              <a:defRPr>
                <a:solidFill>
                  <a:schemeClr val="tx1"/>
                </a:solidFill>
                <a:latin typeface="Arial" pitchFamily="34" charset="0"/>
                <a:cs typeface="Arial" pitchFamily="34" charset="0"/>
              </a:defRPr>
            </a:lvl2pPr>
            <a:lvl3pPr marL="1188377" indent="-237675" eaLnBrk="0" hangingPunct="0">
              <a:defRPr>
                <a:solidFill>
                  <a:schemeClr val="tx1"/>
                </a:solidFill>
                <a:latin typeface="Arial" pitchFamily="34" charset="0"/>
                <a:cs typeface="Arial" pitchFamily="34" charset="0"/>
              </a:defRPr>
            </a:lvl3pPr>
            <a:lvl4pPr marL="1663728" indent="-237675" eaLnBrk="0" hangingPunct="0">
              <a:defRPr>
                <a:solidFill>
                  <a:schemeClr val="tx1"/>
                </a:solidFill>
                <a:latin typeface="Arial" pitchFamily="34" charset="0"/>
                <a:cs typeface="Arial" pitchFamily="34" charset="0"/>
              </a:defRPr>
            </a:lvl4pPr>
            <a:lvl5pPr marL="2139079" indent="-237675" eaLnBrk="0" hangingPunct="0">
              <a:defRPr>
                <a:solidFill>
                  <a:schemeClr val="tx1"/>
                </a:solidFill>
                <a:latin typeface="Arial" pitchFamily="34" charset="0"/>
                <a:cs typeface="Arial" pitchFamily="34" charset="0"/>
              </a:defRPr>
            </a:lvl5pPr>
            <a:lvl6pPr marL="2614430" indent="-237675" eaLnBrk="0" fontAlgn="base" hangingPunct="0">
              <a:spcBef>
                <a:spcPct val="0"/>
              </a:spcBef>
              <a:spcAft>
                <a:spcPct val="0"/>
              </a:spcAft>
              <a:defRPr>
                <a:solidFill>
                  <a:schemeClr val="tx1"/>
                </a:solidFill>
                <a:latin typeface="Arial" pitchFamily="34" charset="0"/>
                <a:cs typeface="Arial" pitchFamily="34" charset="0"/>
              </a:defRPr>
            </a:lvl6pPr>
            <a:lvl7pPr marL="3089780" indent="-237675" eaLnBrk="0" fontAlgn="base" hangingPunct="0">
              <a:spcBef>
                <a:spcPct val="0"/>
              </a:spcBef>
              <a:spcAft>
                <a:spcPct val="0"/>
              </a:spcAft>
              <a:defRPr>
                <a:solidFill>
                  <a:schemeClr val="tx1"/>
                </a:solidFill>
                <a:latin typeface="Arial" pitchFamily="34" charset="0"/>
                <a:cs typeface="Arial" pitchFamily="34" charset="0"/>
              </a:defRPr>
            </a:lvl7pPr>
            <a:lvl8pPr marL="3565131" indent="-237675" eaLnBrk="0" fontAlgn="base" hangingPunct="0">
              <a:spcBef>
                <a:spcPct val="0"/>
              </a:spcBef>
              <a:spcAft>
                <a:spcPct val="0"/>
              </a:spcAft>
              <a:defRPr>
                <a:solidFill>
                  <a:schemeClr val="tx1"/>
                </a:solidFill>
                <a:latin typeface="Arial" pitchFamily="34" charset="0"/>
                <a:cs typeface="Arial" pitchFamily="34" charset="0"/>
              </a:defRPr>
            </a:lvl8pPr>
            <a:lvl9pPr marL="4040482" indent="-23767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8</a:t>
            </a:fld>
            <a:endParaRPr lang="en-GB" altLang="en-US">
              <a:latin typeface="Calibri" pitchFamily="34" charset="0"/>
            </a:endParaRPr>
          </a:p>
        </p:txBody>
      </p:sp>
    </p:spTree>
    <p:extLst>
      <p:ext uri="{BB962C8B-B14F-4D97-AF65-F5344CB8AC3E}">
        <p14:creationId xmlns:p14="http://schemas.microsoft.com/office/powerpoint/2010/main" val="313497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also, data driven research becoming the norm in all disciplines.</a:t>
            </a:r>
            <a:r>
              <a:rPr lang="en-GB" baseline="0" dirty="0"/>
              <a:t> To be competitive in this new research landscape, researchers need access to good quality data and infrastructure. At the moment, worrying statistics on reproducibility. Good institutional policies can help to promote good research practice but also require support for implementation.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3639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HEIs</a:t>
            </a:r>
            <a:r>
              <a:rPr lang="en-GB" baseline="0" dirty="0"/>
              <a:t> are wary of giving up the rights to these assets to publishers as we did with publications. E.g., we don’t want to have to pay twice to access our own research and the benefit from it. </a:t>
            </a:r>
            <a:r>
              <a:rPr lang="en-GB" baseline="0" dirty="0" err="1"/>
              <a:t>Polcies</a:t>
            </a:r>
            <a:r>
              <a:rPr lang="en-GB" baseline="0" dirty="0"/>
              <a:t> can help to avoid giving over rights to external entities.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396932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 bit about the landscape, but</a:t>
            </a:r>
            <a:r>
              <a:rPr lang="en-GB" baseline="0" dirty="0"/>
              <a:t> what do you need to bear in mind when developing a research data policy?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254091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cs typeface="Arial" charset="0"/>
              </a:rPr>
              <a:t>Firstly, any policy should be very clear about what they mean by terms such as research data management and curation. </a:t>
            </a:r>
          </a:p>
          <a:p>
            <a:endParaRPr lang="en-GB" altLang="en-US" dirty="0">
              <a:latin typeface="Arial" charset="0"/>
              <a:cs typeface="Arial" charset="0"/>
            </a:endParaRPr>
          </a:p>
          <a:p>
            <a:r>
              <a:rPr lang="en-GB" altLang="en-US" dirty="0">
                <a:latin typeface="Arial" charset="0"/>
                <a:cs typeface="Arial" charset="0"/>
              </a:rPr>
              <a:t>The DCC definition implies adding value to data selected for retention. Adding value requires a commitment of time and resource. </a:t>
            </a:r>
          </a:p>
          <a:p>
            <a:endParaRPr lang="en-GB" altLang="en-US" dirty="0">
              <a:latin typeface="Arial" charset="0"/>
              <a:cs typeface="Arial" charset="0"/>
            </a:endParaRPr>
          </a:p>
          <a:p>
            <a:r>
              <a:rPr lang="en-GB" altLang="en-US" dirty="0">
                <a:latin typeface="Arial" charset="0"/>
                <a:cs typeface="Arial" charset="0"/>
              </a:rPr>
              <a:t>Universities should be clear that RDM and curation are not just about storage. </a:t>
            </a:r>
            <a:r>
              <a:rPr lang="en-GB" altLang="en-US" b="1" dirty="0">
                <a:latin typeface="Arial" charset="0"/>
                <a:cs typeface="Arial" charset="0"/>
              </a:rPr>
              <a:t>But also about support services</a:t>
            </a:r>
            <a:r>
              <a:rPr lang="en-GB" altLang="en-US" dirty="0">
                <a:latin typeface="Arial" charset="0"/>
                <a:cs typeface="Arial" charset="0"/>
              </a:rPr>
              <a:t>. This must be reflected in any policies that are developed. </a:t>
            </a:r>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1pPr>
            <a:lvl2pPr marL="742950" indent="-28575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2pPr>
            <a:lvl3pPr marL="11430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3pPr>
            <a:lvl4pPr marL="16002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4pPr>
            <a:lvl5pPr marL="2057400" indent="-228600" defTabSz="473075" eaLnBrk="0" hangingPunct="0">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73075" eaLnBrk="0" fontAlgn="base" hangingPunct="0">
              <a:spcBef>
                <a:spcPct val="0"/>
              </a:spcBef>
              <a:spcAft>
                <a:spcPct val="0"/>
              </a:spcAft>
              <a:tabLst>
                <a:tab pos="749300" algn="l"/>
                <a:tab pos="1500188" algn="l"/>
                <a:tab pos="2249488" algn="l"/>
                <a:tab pos="3000375" algn="l"/>
              </a:tabLs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fld id="{E2209E24-3056-4C2C-9938-D0F026154A0A}" type="slidenum">
              <a:rPr lang="en-GB" altLang="en-US" sz="1200" smtClean="0">
                <a:solidFill>
                  <a:srgbClr val="000000"/>
                </a:solidFill>
                <a:latin typeface="DejaVu Sans Condensed" pitchFamily="34" charset="0"/>
              </a:rPr>
              <a:pPr eaLnBrk="1" hangingPunct="1"/>
              <a:t>12</a:t>
            </a:fld>
            <a:endParaRPr lang="en-GB" altLang="en-US" sz="1200">
              <a:solidFill>
                <a:srgbClr val="000000"/>
              </a:solidFill>
              <a:latin typeface="DejaVu Sans Condensed" pitchFamily="34" charset="0"/>
            </a:endParaRPr>
          </a:p>
        </p:txBody>
      </p:sp>
    </p:spTree>
    <p:extLst>
      <p:ext uri="{BB962C8B-B14F-4D97-AF65-F5344CB8AC3E}">
        <p14:creationId xmlns:p14="http://schemas.microsoft.com/office/powerpoint/2010/main" val="9631405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2F2335-4793-4E24-A619-2F9F3E26C0A0}" type="datetime1">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35" name="Group 34"/>
          <p:cNvGrpSpPr/>
          <p:nvPr userDrawn="1"/>
        </p:nvGrpSpPr>
        <p:grpSpPr>
          <a:xfrm>
            <a:off x="110184" y="5333999"/>
            <a:ext cx="8915400" cy="1469325"/>
            <a:chOff x="110184" y="5333999"/>
            <a:chExt cx="8915400" cy="1469325"/>
          </a:xfrm>
        </p:grpSpPr>
        <p:sp>
          <p:nvSpPr>
            <p:cNvPr id="32" name="Rectangle 31"/>
            <p:cNvSpPr/>
            <p:nvPr userDrawn="1"/>
          </p:nvSpPr>
          <p:spPr>
            <a:xfrm>
              <a:off x="110184" y="5333999"/>
              <a:ext cx="8915400" cy="1469325"/>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This project has </a:t>
              </a:r>
              <a:r>
                <a:rPr kumimoji="0" lang="en-US" sz="1100" b="1" i="0" u="none" strike="noStrike" kern="1200" cap="none" spc="0" normalizeH="0" baseline="0" noProof="0">
                  <a:ln>
                    <a:noFill/>
                  </a:ln>
                  <a:solidFill>
                    <a:srgbClr val="ACCBF9">
                      <a:lumMod val="25000"/>
                    </a:srgbClr>
                  </a:solidFill>
                  <a:effectLst/>
                  <a:uLnTx/>
                  <a:uFillTx/>
                  <a:latin typeface="+mn-lt"/>
                  <a:ea typeface="+mn-ea"/>
                  <a:cs typeface="+mn-cs"/>
                </a:rPr>
                <a:t>been co-funded </a:t>
              </a: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kumimoji="0" lang="en-US" sz="11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userDrawn="1"/>
          </p:nvGrpSpPr>
          <p:grpSpPr>
            <a:xfrm>
              <a:off x="3310584" y="5648182"/>
              <a:ext cx="2514600" cy="420479"/>
              <a:chOff x="4098902" y="2586871"/>
              <a:chExt cx="4053182" cy="594360"/>
            </a:xfrm>
          </p:grpSpPr>
          <p:sp>
            <p:nvSpPr>
              <p:cNvPr id="23" name="Rectangle 22"/>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5"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6"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7"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8"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9"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30"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31"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cxnSp>
        <p:nvCxnSpPr>
          <p:cNvPr id="36" name="Straight Connector 35"/>
          <p:cNvCxnSpPr/>
          <p:nvPr userDrawn="1"/>
        </p:nvCxnSpPr>
        <p:spPr>
          <a:xfrm>
            <a:off x="0" y="1219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11"/>
          <a:stretch>
            <a:fillRect/>
          </a:stretch>
        </p:blipFill>
        <p:spPr>
          <a:xfrm>
            <a:off x="685463" y="533400"/>
            <a:ext cx="7773074" cy="652329"/>
          </a:xfrm>
          <a:prstGeom prst="rect">
            <a:avLst/>
          </a:prstGeom>
        </p:spPr>
      </p:pic>
      <p:pic>
        <p:nvPicPr>
          <p:cNvPr id="39" name="Picture 38"/>
          <p:cNvPicPr/>
          <p:nvPr userDrawn="1"/>
        </p:nvPicPr>
        <p:blipFill>
          <a:blip r:embed="rId12" cstate="print">
            <a:extLst>
              <a:ext uri="{28A0092B-C50C-407E-A947-70E740481C1C}">
                <a14:useLocalDpi xmlns:a14="http://schemas.microsoft.com/office/drawing/2010/main" val="0"/>
              </a:ext>
            </a:extLst>
          </a:blip>
          <a:stretch>
            <a:fillRect/>
          </a:stretch>
        </p:blipFill>
        <p:spPr>
          <a:xfrm>
            <a:off x="3657600" y="0"/>
            <a:ext cx="1894840" cy="628650"/>
          </a:xfrm>
          <a:prstGeom prst="rect">
            <a:avLst/>
          </a:prstGeom>
        </p:spPr>
      </p:pic>
    </p:spTree>
    <p:extLst>
      <p:ext uri="{BB962C8B-B14F-4D97-AF65-F5344CB8AC3E}">
        <p14:creationId xmlns:p14="http://schemas.microsoft.com/office/powerpoint/2010/main" val="415671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BD5A-67B6-4C9E-8DB2-DEF6E0B6CEA0}" type="datetime1">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70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8B6FA-A316-4AAD-A7DF-A21B157FCCF2}" type="datetime1">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2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DBF21-068A-4931-B996-21572F085B3F}" type="datetime1">
              <a:rPr lang="en-US" smtClean="0"/>
              <a:t>5/22/2018</a:t>
            </a:fld>
            <a:endParaRPr lang="en-US"/>
          </a:p>
        </p:txBody>
      </p:sp>
      <p:sp>
        <p:nvSpPr>
          <p:cNvPr id="5" name="Footer Placeholder 4"/>
          <p:cNvSpPr>
            <a:spLocks noGrp="1"/>
          </p:cNvSpPr>
          <p:nvPr>
            <p:ph type="ftr" sz="quarter" idx="11"/>
          </p:nvPr>
        </p:nvSpPr>
        <p:spPr/>
        <p:txBody>
          <a:bodyPr/>
          <a:lstStyle/>
          <a:p>
            <a:endParaRPr lang="en-US" dirty="0"/>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12" name="Group 11"/>
          <p:cNvGrpSpPr/>
          <p:nvPr userDrawn="1"/>
        </p:nvGrpSpPr>
        <p:grpSpPr>
          <a:xfrm>
            <a:off x="114300" y="6258133"/>
            <a:ext cx="8915400" cy="569966"/>
            <a:chOff x="114300" y="6258133"/>
            <a:chExt cx="8915400" cy="569966"/>
          </a:xfrm>
        </p:grpSpPr>
        <p:sp>
          <p:nvSpPr>
            <p:cNvPr id="16" name="Rectangle 15"/>
            <p:cNvSpPr/>
            <p:nvPr userDrawn="1"/>
          </p:nvSpPr>
          <p:spPr>
            <a:xfrm>
              <a:off x="114300" y="6258133"/>
              <a:ext cx="8915400" cy="569966"/>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p:txBody>
        </p:sp>
        <p:grpSp>
          <p:nvGrpSpPr>
            <p:cNvPr id="17" name="Group 16"/>
            <p:cNvGrpSpPr/>
            <p:nvPr userDrawn="1"/>
          </p:nvGrpSpPr>
          <p:grpSpPr>
            <a:xfrm>
              <a:off x="3373779" y="6459539"/>
              <a:ext cx="2400300" cy="360155"/>
              <a:chOff x="4098902" y="2586871"/>
              <a:chExt cx="4053182" cy="594360"/>
            </a:xfrm>
          </p:grpSpPr>
          <p:sp>
            <p:nvSpPr>
              <p:cNvPr id="18" name="Rectangle 17"/>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0"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1"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2"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3"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4"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25"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26"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sp>
        <p:nvSpPr>
          <p:cNvPr id="30" name="Title 1"/>
          <p:cNvSpPr txBox="1">
            <a:spLocks/>
          </p:cNvSpPr>
          <p:nvPr userDrawn="1"/>
        </p:nvSpPr>
        <p:spPr>
          <a:xfrm>
            <a:off x="1981200" y="165102"/>
            <a:ext cx="5562600" cy="380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002060"/>
                </a:solidFill>
                <a:latin typeface="Book Antiqua" panose="02040602050305030304" pitchFamily="18" charset="0"/>
              </a:rPr>
              <a:t>Research Output Management in PS Higher Education</a:t>
            </a:r>
            <a:endParaRPr lang="bs-Latn-BA" sz="1400" dirty="0">
              <a:solidFill>
                <a:srgbClr val="002060"/>
              </a:solidFill>
              <a:latin typeface="Book Antiqua" panose="02040602050305030304" pitchFamily="18" charset="0"/>
            </a:endParaRPr>
          </a:p>
        </p:txBody>
      </p:sp>
      <p:cxnSp>
        <p:nvCxnSpPr>
          <p:cNvPr id="31" name="Straight Connector 30"/>
          <p:cNvCxnSpPr/>
          <p:nvPr userDrawn="1"/>
        </p:nvCxnSpPr>
        <p:spPr>
          <a:xfrm>
            <a:off x="0" y="7239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 name="Picture 1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7430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userDrawn="1">
            <p:ph type="sldNum" sz="quarter" idx="12"/>
          </p:nvPr>
        </p:nvSpPr>
        <p:spPr>
          <a:xfrm>
            <a:off x="6457950" y="6373713"/>
            <a:ext cx="2057400" cy="365125"/>
          </a:xfrm>
        </p:spPr>
        <p:txBody>
          <a:bodyPr/>
          <a:lstStyle>
            <a:lvl1pPr>
              <a:defRPr sz="1000">
                <a:solidFill>
                  <a:srgbClr val="002060"/>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324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44E1E-CCB1-409A-8132-6031E1D99E16}" type="datetime1">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0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D82BB-374A-43D9-95CA-939EA3927C0E}" type="datetime1">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25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CFC1D-B132-4BFA-9DF3-1FB3421C1CE9}" type="datetime1">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85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70BA3-A81D-410D-B52D-BA57FCC32028}" type="datetime1">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3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3B6B7-F64E-4FC0-9F23-A325C98B31C9}" type="datetime1">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1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5FF7D-090E-4A35-84FE-78BD4BF298BD}" type="datetime1">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07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341321-A70F-4F50-B329-EC93151ACCD7}" type="datetime1">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5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F041C4-5EC2-4277-8646-2FBA6C7072BA}" type="datetime1">
              <a:rPr lang="en-US" smtClean="0"/>
              <a:t>5/22/2018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91956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peerj.com/preprints/1.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dcc.ac.uk/resources/policy-and-legal/institutional-data-policies"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cc.ac.uk/resources/policy-and-legal/epsrc-institutional-roadma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libraryblogs.is.ed.ac.uk/jiscdatavault/" TargetMode="External"/><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tiny.cc/owncloud-pilot" TargetMode="External"/><Relationship Id="rId5" Type="http://schemas.openxmlformats.org/officeDocument/2006/relationships/image" Target="../media/image38.png"/><Relationship Id="rId4" Type="http://schemas.openxmlformats.org/officeDocument/2006/relationships/hyperlink" Target="http://www.dataflow.ox.ac.u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nerc.ac.uk/research/sites/data/documents/data-value-checklist.pdf"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hyperlink" Target="https://databank.ora.ox.ac.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dspace.cam.ac.uk/" TargetMode="External"/><Relationship Id="rId5" Type="http://schemas.openxmlformats.org/officeDocument/2006/relationships/image" Target="../media/image43.png"/><Relationship Id="rId4" Type="http://schemas.openxmlformats.org/officeDocument/2006/relationships/hyperlink" Target="http://datashare.is.ed.ac.uk/" TargetMode="Externa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hyperlink" Target="http://www.zenodo.org/" TargetMode="External"/><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hyperlink" Target="http://www.dcc.ac.uk/resources" TargetMode="Externa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344" y="1784602"/>
            <a:ext cx="8610600" cy="1038109"/>
          </a:xfrm>
        </p:spPr>
        <p:txBody>
          <a:bodyPr>
            <a:noAutofit/>
          </a:bodyPr>
          <a:lstStyle/>
          <a:p>
            <a:r>
              <a:rPr lang="ar-SA" sz="3200" b="1" dirty="0" smtClean="0">
                <a:latin typeface="Book Antiqua" panose="02040602050305030304" pitchFamily="18" charset="0"/>
              </a:rPr>
              <a:t>تطوير السياسات اللازمة لدعم إدارة مخرجات البحث </a:t>
            </a:r>
            <a:r>
              <a:rPr lang="ar-SA" sz="3200" b="1" dirty="0" smtClean="0">
                <a:latin typeface="Book Antiqua" panose="02040602050305030304" pitchFamily="18" charset="0"/>
              </a:rPr>
              <a:t>العلمي</a:t>
            </a:r>
            <a:endParaRPr lang="bs-Latn-BA" sz="3200" dirty="0">
              <a:solidFill>
                <a:schemeClr val="accent6">
                  <a:lumMod val="75000"/>
                </a:schemeClr>
              </a:solidFill>
              <a:latin typeface="Book Antiqua" panose="02040602050305030304" pitchFamily="18" charset="0"/>
            </a:endParaRPr>
          </a:p>
        </p:txBody>
      </p:sp>
      <p:sp>
        <p:nvSpPr>
          <p:cNvPr id="8" name="Title 1"/>
          <p:cNvSpPr txBox="1">
            <a:spLocks/>
          </p:cNvSpPr>
          <p:nvPr/>
        </p:nvSpPr>
        <p:spPr>
          <a:xfrm>
            <a:off x="629444" y="2797301"/>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Joy Davidson</a:t>
            </a:r>
            <a:endParaRPr lang="sr-Latn-BA" sz="1800" dirty="0">
              <a:solidFill>
                <a:srgbClr val="002060"/>
              </a:solidFill>
              <a:latin typeface="Book Antiqua" panose="02040602050305030304" pitchFamily="18" charset="0"/>
            </a:endParaRPr>
          </a:p>
        </p:txBody>
      </p:sp>
      <p:sp>
        <p:nvSpPr>
          <p:cNvPr id="9" name="Title 1"/>
          <p:cNvSpPr txBox="1">
            <a:spLocks/>
          </p:cNvSpPr>
          <p:nvPr/>
        </p:nvSpPr>
        <p:spPr>
          <a:xfrm>
            <a:off x="685800" y="44196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ROMOR Basic Training Workshop</a:t>
            </a:r>
            <a:r>
              <a:rPr lang="sr-Latn-BA" sz="1800" dirty="0">
                <a:solidFill>
                  <a:srgbClr val="002060"/>
                </a:solidFill>
                <a:latin typeface="Book Antiqua" panose="02040602050305030304" pitchFamily="18" charset="0"/>
              </a:rPr>
              <a:t>/ </a:t>
            </a:r>
            <a:r>
              <a:rPr lang="en-GB" sz="1800" dirty="0">
                <a:solidFill>
                  <a:srgbClr val="002060"/>
                </a:solidFill>
                <a:latin typeface="Book Antiqua" panose="02040602050305030304" pitchFamily="18" charset="0"/>
              </a:rPr>
              <a:t>06/09/2017</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2766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870" y="3540251"/>
            <a:ext cx="1972060" cy="612649"/>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7162800" y="5391856"/>
            <a:ext cx="1578243" cy="552877"/>
          </a:xfrm>
          <a:prstGeom prst="rect">
            <a:avLst/>
          </a:prstGeom>
          <a:noFill/>
          <a:ln w="9525">
            <a:noFill/>
            <a:miter lim="800000"/>
            <a:headEnd/>
            <a:tailEnd/>
          </a:ln>
        </p:spPr>
      </p:pic>
    </p:spTree>
    <p:extLst>
      <p:ext uri="{BB962C8B-B14F-4D97-AF65-F5344CB8AC3E}">
        <p14:creationId xmlns:p14="http://schemas.microsoft.com/office/powerpoint/2010/main" val="953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 y="7937"/>
            <a:ext cx="92440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4095751"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181599" y="-76200"/>
            <a:ext cx="385445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dirty="0">
                <a:solidFill>
                  <a:schemeClr val="bg1"/>
                </a:solidFill>
              </a:rPr>
              <a:t>Research data: institutional crown jewels</a:t>
            </a:r>
            <a:r>
              <a:rPr lang="en-GB" altLang="en-US" sz="4000" dirty="0" smtClean="0">
                <a:solidFill>
                  <a:schemeClr val="bg1"/>
                </a:solidFill>
              </a:rPr>
              <a:t>?</a:t>
            </a:r>
            <a:endParaRPr lang="ar-SA" altLang="en-US" sz="4000" dirty="0" smtClean="0">
              <a:solidFill>
                <a:schemeClr val="bg1"/>
              </a:solidFill>
            </a:endParaRPr>
          </a:p>
          <a:p>
            <a:pPr algn="r" eaLnBrk="1" hangingPunct="1">
              <a:spcBef>
                <a:spcPct val="0"/>
              </a:spcBef>
              <a:buFontTx/>
              <a:buNone/>
            </a:pPr>
            <a:r>
              <a:rPr lang="ar-SA" altLang="en-US" sz="4000" dirty="0" smtClean="0">
                <a:solidFill>
                  <a:schemeClr val="bg1"/>
                </a:solidFill>
              </a:rPr>
              <a:t>البيانات البحثية: هل تعتبر من أكثر المقتنيات قيمة للمؤسسات؟ </a:t>
            </a:r>
            <a:endParaRPr lang="en-GB" altLang="en-US" sz="4000" dirty="0">
              <a:solidFill>
                <a:schemeClr val="bg1"/>
              </a:solidFill>
            </a:endParaRP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val="3405849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a:solidFill>
                  <a:schemeClr val="bg1"/>
                </a:solidFill>
              </a:rPr>
              <a:t>Data Management Planning</a:t>
            </a: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a:ln>
                <a:noFill/>
              </a:ln>
              <a:solidFill>
                <a:srgbClr val="FE9914"/>
              </a:solidFill>
              <a:effectLst/>
              <a:latin typeface="Arial" charset="0"/>
            </a:endParaRPr>
          </a:p>
        </p:txBody>
      </p:sp>
      <p:sp>
        <p:nvSpPr>
          <p:cNvPr id="5" name="Title 1"/>
          <p:cNvSpPr txBox="1">
            <a:spLocks/>
          </p:cNvSpPr>
          <p:nvPr/>
        </p:nvSpPr>
        <p:spPr bwMode="auto">
          <a:xfrm>
            <a:off x="457200" y="1752600"/>
            <a:ext cx="8229600" cy="20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endParaRPr lang="ar-SA" sz="5400" kern="0" dirty="0">
              <a:solidFill>
                <a:schemeClr val="bg1"/>
              </a:solidFill>
            </a:endParaRPr>
          </a:p>
          <a:p>
            <a:r>
              <a:rPr lang="ar-SA" sz="5400" kern="0" dirty="0" smtClean="0">
                <a:solidFill>
                  <a:schemeClr val="bg1"/>
                </a:solidFill>
              </a:rPr>
              <a:t>تطوير السياسات المتعلقة بالبيانات البحثية وتطبيقها</a:t>
            </a:r>
            <a:endParaRPr lang="en-US" sz="5400" kern="0" dirty="0" smtClean="0">
              <a:solidFill>
                <a:schemeClr val="bg1"/>
              </a:solidFill>
            </a:endParaRPr>
          </a:p>
          <a:p>
            <a:r>
              <a:rPr lang="en-GB" sz="5400" kern="0" dirty="0" smtClean="0">
                <a:solidFill>
                  <a:schemeClr val="bg1"/>
                </a:solidFill>
              </a:rPr>
              <a:t>Developing  </a:t>
            </a:r>
            <a:r>
              <a:rPr lang="en-GB" sz="5400" kern="0" dirty="0">
                <a:solidFill>
                  <a:schemeClr val="bg1"/>
                </a:solidFill>
              </a:rPr>
              <a:t>and Implementing a Research Data Policy</a:t>
            </a:r>
            <a:endParaRPr lang="ar-SA" sz="5400" kern="0" dirty="0">
              <a:solidFill>
                <a:schemeClr val="bg1"/>
              </a:solidFill>
            </a:endParaRPr>
          </a:p>
          <a:p>
            <a:endParaRPr lang="en-GB" sz="5400" kern="0" dirty="0">
              <a:solidFill>
                <a:schemeClr val="bg1"/>
              </a:solidFill>
            </a:endParaRPr>
          </a:p>
        </p:txBody>
      </p:sp>
    </p:spTree>
    <p:extLst>
      <p:ext uri="{BB962C8B-B14F-4D97-AF65-F5344CB8AC3E}">
        <p14:creationId xmlns:p14="http://schemas.microsoft.com/office/powerpoint/2010/main" val="1484729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bwMode="auto">
          <a:xfrm>
            <a:off x="215106" y="1593056"/>
            <a:ext cx="8713787" cy="367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eaLnBrk="1" hangingPunct="1">
              <a:lnSpc>
                <a:spcPct val="105000"/>
              </a:lnSpc>
              <a:spcBef>
                <a:spcPct val="5000"/>
              </a:spcBef>
              <a:buFont typeface="Arial" charset="0"/>
              <a:buNone/>
            </a:pPr>
            <a:endParaRPr lang="en-GB" altLang="en-US" sz="300" b="1" u="sng" dirty="0"/>
          </a:p>
          <a:p>
            <a:pPr algn="just" eaLnBrk="1" hangingPunct="1">
              <a:lnSpc>
                <a:spcPct val="105000"/>
              </a:lnSpc>
              <a:spcBef>
                <a:spcPct val="5000"/>
              </a:spcBef>
              <a:buFont typeface="Arial" charset="0"/>
              <a:buNone/>
            </a:pPr>
            <a:endParaRPr lang="en-GB" altLang="en-US" sz="100" b="1" u="sng" dirty="0"/>
          </a:p>
          <a:p>
            <a:pPr marL="342900" indent="-228600" algn="r" rtl="1" eaLnBrk="1" hangingPunct="1">
              <a:lnSpc>
                <a:spcPct val="105000"/>
              </a:lnSpc>
              <a:spcBef>
                <a:spcPct val="5000"/>
              </a:spcBef>
              <a:buFont typeface="Wingdings" panose="05000000000000000000" pitchFamily="2" charset="2"/>
              <a:buChar char="§"/>
            </a:pPr>
            <a:endParaRPr lang="ar-SA" altLang="en-US" sz="3200" b="1" u="sng" dirty="0"/>
          </a:p>
          <a:p>
            <a:pPr marL="342900" indent="-228600" algn="r" rtl="1">
              <a:lnSpc>
                <a:spcPct val="105000"/>
              </a:lnSpc>
              <a:spcBef>
                <a:spcPct val="5000"/>
              </a:spcBef>
              <a:buFont typeface="Wingdings" panose="05000000000000000000" pitchFamily="2" charset="2"/>
              <a:buChar char="§"/>
            </a:pPr>
            <a:r>
              <a:rPr lang="ar-SA" altLang="en-US" sz="3200" dirty="0" smtClean="0"/>
              <a:t>«</a:t>
            </a:r>
            <a:r>
              <a:rPr lang="ar-EG" altLang="en-US" sz="3200" dirty="0" smtClean="0"/>
              <a:t>الإدارة </a:t>
            </a:r>
            <a:r>
              <a:rPr lang="ar-EG" altLang="en-US" sz="3200" dirty="0"/>
              <a:t>الفعالة</a:t>
            </a:r>
            <a:r>
              <a:rPr lang="ar-SA" altLang="en-US" sz="3200" dirty="0"/>
              <a:t> للبيانات</a:t>
            </a:r>
            <a:r>
              <a:rPr lang="ar-EG" altLang="en-US" sz="3200" dirty="0"/>
              <a:t> وتقييم</a:t>
            </a:r>
            <a:r>
              <a:rPr lang="ar-SA" altLang="en-US" sz="3200" dirty="0"/>
              <a:t>ها</a:t>
            </a:r>
            <a:r>
              <a:rPr lang="ar-EG" altLang="en-US" sz="3200" dirty="0"/>
              <a:t> على مدى دورة حياة الاهتمامات العلمية </a:t>
            </a:r>
            <a:r>
              <a:rPr lang="ar-SA" altLang="en-US" sz="3200" dirty="0" smtClean="0"/>
              <a:t>والأكاديمية</a:t>
            </a:r>
            <a:r>
              <a:rPr lang="ar-SA" altLang="en-US" sz="3200" dirty="0" smtClean="0"/>
              <a:t>».</a:t>
            </a:r>
            <a:endParaRPr lang="ar-SA" altLang="en-US" sz="3200" dirty="0" smtClean="0"/>
          </a:p>
          <a:p>
            <a:pPr marL="342900" indent="-228600" algn="r" rtl="1">
              <a:lnSpc>
                <a:spcPct val="105000"/>
              </a:lnSpc>
              <a:spcBef>
                <a:spcPct val="5000"/>
              </a:spcBef>
              <a:buFont typeface="Wingdings" panose="05000000000000000000" pitchFamily="2" charset="2"/>
              <a:buChar char="§"/>
            </a:pPr>
            <a:endParaRPr lang="ar-SA" altLang="en-US" sz="3200" dirty="0" smtClean="0"/>
          </a:p>
          <a:p>
            <a:pPr marL="342900" indent="-228600" algn="r" rtl="1">
              <a:lnSpc>
                <a:spcPct val="105000"/>
              </a:lnSpc>
              <a:spcBef>
                <a:spcPct val="5000"/>
              </a:spcBef>
              <a:buFont typeface="Wingdings" panose="05000000000000000000" pitchFamily="2" charset="2"/>
              <a:buChar char="§"/>
            </a:pPr>
            <a:r>
              <a:rPr lang="ar-SA" altLang="en-US" sz="3200" dirty="0" smtClean="0"/>
              <a:t>تعد البيانات مهمة لكونها تعتبر قاعدة الأدلة للاستنتاجات </a:t>
            </a:r>
            <a:r>
              <a:rPr lang="ar-SA" altLang="en-US" sz="3200" dirty="0" smtClean="0"/>
              <a:t>العلمية.</a:t>
            </a:r>
            <a:endParaRPr lang="en-GB" altLang="en-US" sz="3200" dirty="0"/>
          </a:p>
          <a:p>
            <a:pPr marL="342900" indent="-228600" algn="r" rtl="1" eaLnBrk="1" hangingPunct="1">
              <a:lnSpc>
                <a:spcPct val="105000"/>
              </a:lnSpc>
              <a:spcBef>
                <a:spcPct val="5000"/>
              </a:spcBef>
              <a:buFont typeface="Wingdings" panose="05000000000000000000" pitchFamily="2" charset="2"/>
              <a:buChar char="§"/>
            </a:pPr>
            <a:endParaRPr lang="ar-SA" altLang="en-US" sz="3200" b="1" u="sng" dirty="0" smtClean="0"/>
          </a:p>
          <a:p>
            <a:pPr marL="342900" indent="-228600" algn="r" rtl="1" eaLnBrk="1" hangingPunct="1">
              <a:lnSpc>
                <a:spcPct val="105000"/>
              </a:lnSpc>
              <a:spcBef>
                <a:spcPct val="5000"/>
              </a:spcBef>
              <a:buFont typeface="Wingdings" panose="05000000000000000000" pitchFamily="2" charset="2"/>
              <a:buChar char="§"/>
            </a:pPr>
            <a:r>
              <a:rPr lang="ar-SA" altLang="en-US" sz="3200" dirty="0" smtClean="0"/>
              <a:t>تعتبر إدارة البيانات من الممارسات السليمة للبحث </a:t>
            </a:r>
            <a:r>
              <a:rPr lang="ar-SA" altLang="en-US" sz="3200" dirty="0" smtClean="0"/>
              <a:t>العلمي. </a:t>
            </a:r>
            <a:endParaRPr lang="en-GB" altLang="en-US" sz="3200" dirty="0"/>
          </a:p>
          <a:p>
            <a:pPr algn="just" eaLnBrk="1" hangingPunct="1">
              <a:lnSpc>
                <a:spcPct val="105000"/>
              </a:lnSpc>
              <a:spcBef>
                <a:spcPct val="5000"/>
              </a:spcBef>
              <a:buFont typeface="Arial" charset="0"/>
              <a:buNone/>
            </a:pPr>
            <a:endParaRPr lang="en-GB" altLang="en-US" sz="2000" dirty="0"/>
          </a:p>
          <a:p>
            <a:pPr algn="just" eaLnBrk="1" hangingPunct="1">
              <a:lnSpc>
                <a:spcPct val="100000"/>
              </a:lnSpc>
              <a:spcBef>
                <a:spcPct val="0"/>
              </a:spcBef>
              <a:buFont typeface="Arial" charset="0"/>
              <a:buNone/>
            </a:pPr>
            <a:endParaRPr lang="en-GB" altLang="en-US" sz="1000" dirty="0"/>
          </a:p>
        </p:txBody>
      </p:sp>
      <p:sp>
        <p:nvSpPr>
          <p:cNvPr id="15363" name="Rectangle 3"/>
          <p:cNvSpPr>
            <a:spLocks noChangeArrowheads="1"/>
          </p:cNvSpPr>
          <p:nvPr/>
        </p:nvSpPr>
        <p:spPr bwMode="auto">
          <a:xfrm>
            <a:off x="762000" y="381000"/>
            <a:ext cx="8229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justLow" rtl="1" eaLnBrk="1" hangingPunct="1">
              <a:lnSpc>
                <a:spcPct val="85000"/>
              </a:lnSpc>
              <a:buClr>
                <a:srgbClr val="FC6204"/>
              </a:buClr>
              <a:buSzPct val="100000"/>
              <a:buFont typeface="Arial" charset="0"/>
              <a:buNone/>
            </a:pPr>
            <a:r>
              <a:rPr lang="ar-SA" altLang="en-US" sz="3200" dirty="0" smtClean="0">
                <a:solidFill>
                  <a:schemeClr val="tx1"/>
                </a:solidFill>
                <a:latin typeface="Arial" charset="0"/>
                <a:cs typeface="Arial" charset="0"/>
              </a:rPr>
              <a:t>يجب أن تكون واضحاً بخصوص أي من الأنشطة سيتم تضمينها في سياسة </a:t>
            </a:r>
            <a:r>
              <a:rPr lang="ar-SA" altLang="en-US" sz="3200" dirty="0" smtClean="0">
                <a:solidFill>
                  <a:schemeClr val="tx1"/>
                </a:solidFill>
                <a:latin typeface="Arial" charset="0"/>
                <a:cs typeface="Arial" charset="0"/>
              </a:rPr>
              <a:t>المؤسسة:</a:t>
            </a:r>
            <a:endParaRPr lang="ar-SA" altLang="en-US" sz="3200" dirty="0" smtClean="0">
              <a:solidFill>
                <a:schemeClr val="tx1"/>
              </a:solidFill>
              <a:latin typeface="Arial" charset="0"/>
              <a:cs typeface="Arial" charset="0"/>
            </a:endParaRPr>
          </a:p>
          <a:p>
            <a:pPr algn="justLow" rtl="1" eaLnBrk="1" hangingPunct="1">
              <a:lnSpc>
                <a:spcPct val="85000"/>
              </a:lnSpc>
              <a:buClr>
                <a:srgbClr val="FC6204"/>
              </a:buClr>
              <a:buSzPct val="100000"/>
              <a:buFont typeface="Arial" charset="0"/>
              <a:buNone/>
            </a:pPr>
            <a:r>
              <a:rPr lang="en-US" altLang="en-US" sz="3200" dirty="0" smtClean="0">
                <a:solidFill>
                  <a:schemeClr val="tx1"/>
                </a:solidFill>
                <a:latin typeface="Arial" charset="0"/>
                <a:cs typeface="Arial" charset="0"/>
              </a:rPr>
              <a:t> </a:t>
            </a:r>
            <a:endParaRPr lang="ar-SA" altLang="en-US" sz="3200" dirty="0" smtClean="0">
              <a:solidFill>
                <a:schemeClr val="tx1"/>
              </a:solidFill>
              <a:latin typeface="Arial" charset="0"/>
              <a:cs typeface="Arial" charset="0"/>
            </a:endParaRPr>
          </a:p>
        </p:txBody>
      </p:sp>
    </p:spTree>
    <p:extLst>
      <p:ext uri="{BB962C8B-B14F-4D97-AF65-F5344CB8AC3E}">
        <p14:creationId xmlns:p14="http://schemas.microsoft.com/office/powerpoint/2010/main" val="247495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2400" y="228600"/>
            <a:ext cx="8783637" cy="93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Low" rtl="1">
              <a:lnSpc>
                <a:spcPct val="85000"/>
              </a:lnSpc>
              <a:buClr>
                <a:srgbClr val="FC6204"/>
              </a:buClr>
              <a:buSzPct val="100000"/>
              <a:buFont typeface="Arial" charset="0"/>
              <a:buNone/>
            </a:pPr>
            <a:r>
              <a:rPr lang="ar-SA" altLang="en-US" sz="3200" dirty="0">
                <a:latin typeface="Arial" charset="0"/>
                <a:ea typeface="DejaVu Sans Condensed" pitchFamily="34" charset="0"/>
                <a:cs typeface="Arial" charset="0"/>
              </a:rPr>
              <a:t>يجب تحديد ماهية البيانات البحثية وتعريفها إذ أن نطاقها واسع ويشمل العديد من الأمور وذلك عند إدراجها في سياسة المؤسسة</a:t>
            </a:r>
          </a:p>
          <a:p>
            <a:pPr algn="justLow" rtl="1">
              <a:lnSpc>
                <a:spcPct val="85000"/>
              </a:lnSpc>
              <a:buClr>
                <a:srgbClr val="FC6204"/>
              </a:buClr>
              <a:buSzPct val="100000"/>
              <a:buFont typeface="Arial" charset="0"/>
              <a:buNone/>
            </a:pPr>
            <a:endParaRPr lang="en-GB" altLang="en-US" sz="3200" dirty="0">
              <a:latin typeface="Arial" charset="0"/>
              <a:ea typeface="DejaVu Sans Condensed" pitchFamily="34" charset="0"/>
              <a:cs typeface="Arial" charset="0"/>
            </a:endParaRPr>
          </a:p>
        </p:txBody>
      </p:sp>
      <p:sp>
        <p:nvSpPr>
          <p:cNvPr id="5" name="Rectangle 3"/>
          <p:cNvSpPr txBox="1">
            <a:spLocks noChangeArrowheads="1"/>
          </p:cNvSpPr>
          <p:nvPr/>
        </p:nvSpPr>
        <p:spPr>
          <a:xfrm>
            <a:off x="323850" y="1700808"/>
            <a:ext cx="8597900" cy="4392613"/>
          </a:xfrm>
          <a:prstGeom prst="rect">
            <a:avLst/>
          </a:prstGeom>
        </p:spPr>
        <p:txBody>
          <a:bodyPr/>
          <a:lstStyle/>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نماذج وتصورات. </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قاعدة بيانات. </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البيانات </a:t>
            </a:r>
            <a:r>
              <a:rPr lang="ar-SA" b="1" kern="0" dirty="0" smtClean="0">
                <a:solidFill>
                  <a:srgbClr val="000000"/>
                </a:solidFill>
              </a:rPr>
              <a:t>الأولية (حُصل عليها من خلال الأدوات</a:t>
            </a:r>
            <a:r>
              <a:rPr lang="ar-SA" b="1" kern="0" dirty="0" smtClean="0">
                <a:solidFill>
                  <a:srgbClr val="000000"/>
                </a:solidFill>
              </a:rPr>
              <a:t>).</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البيانات </a:t>
            </a:r>
            <a:r>
              <a:rPr lang="ar-SA" b="1" kern="0" dirty="0" smtClean="0">
                <a:solidFill>
                  <a:srgbClr val="000000"/>
                </a:solidFill>
              </a:rPr>
              <a:t>المنقحة (مجهولة المصدر</a:t>
            </a:r>
            <a:r>
              <a:rPr lang="ar-SA" b="1" kern="0" dirty="0" smtClean="0">
                <a:solidFill>
                  <a:srgbClr val="000000"/>
                </a:solidFill>
              </a:rPr>
              <a:t>).</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مدونات</a:t>
            </a:r>
            <a:r>
              <a:rPr lang="ar-SA" b="1" kern="0" dirty="0" smtClean="0">
                <a:solidFill>
                  <a:srgbClr val="000000"/>
                </a:solidFill>
              </a:rPr>
              <a:t>، </a:t>
            </a:r>
            <a:r>
              <a:rPr lang="ar-SA" b="1" kern="0" dirty="0" smtClean="0">
                <a:solidFill>
                  <a:srgbClr val="000000"/>
                </a:solidFill>
              </a:rPr>
              <a:t>تغريدات. </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صور. </a:t>
            </a:r>
            <a:endParaRPr lang="en-GB" b="1" kern="0" dirty="0">
              <a:solidFill>
                <a:srgbClr val="000000"/>
              </a:solidFill>
            </a:endParaRPr>
          </a:p>
          <a:p>
            <a:pPr marL="331788" indent="-331788" algn="just" rtl="1" eaLnBrk="0" hangingPunct="0">
              <a:lnSpc>
                <a:spcPct val="110000"/>
              </a:lnSpc>
              <a:spcBef>
                <a:spcPts val="700"/>
              </a:spcBef>
              <a:buClr>
                <a:schemeClr val="tx1"/>
              </a:buClr>
              <a:buSzPct val="100000"/>
              <a:buFont typeface="Wingdings" panose="05000000000000000000" pitchFamily="2" charset="2"/>
              <a:buChar char="§"/>
              <a:defRPr/>
            </a:pPr>
            <a:r>
              <a:rPr lang="ar-SA" b="1" kern="0" dirty="0" smtClean="0">
                <a:solidFill>
                  <a:srgbClr val="000000"/>
                </a:solidFill>
              </a:rPr>
              <a:t>ملفات صوتية. </a:t>
            </a:r>
            <a:endParaRPr lang="en-GB" b="1" kern="0" dirty="0">
              <a:solidFill>
                <a:srgbClr val="000000"/>
              </a:solidFill>
            </a:endParaRPr>
          </a:p>
          <a:p>
            <a:pPr marL="331788" indent="-331788" algn="just" eaLnBrk="0" hangingPunct="0">
              <a:lnSpc>
                <a:spcPct val="110000"/>
              </a:lnSpc>
              <a:spcBef>
                <a:spcPts val="700"/>
              </a:spcBef>
              <a:buClr>
                <a:srgbClr val="FF6600"/>
              </a:buClr>
              <a:buSzPct val="100000"/>
              <a:buFont typeface="Arial" pitchFamily="34" charset="0"/>
              <a:buChar char="•"/>
              <a:defRPr/>
            </a:pPr>
            <a:endParaRPr lang="en-GB" kern="0" dirty="0">
              <a:solidFill>
                <a:srgbClr val="000000"/>
              </a:solidFill>
              <a:latin typeface="+mn-lt"/>
              <a:ea typeface="+mn-ea"/>
              <a:cs typeface="+mn-cs"/>
            </a:endParaRPr>
          </a:p>
          <a:p>
            <a:pPr algn="ctr" rtl="1" eaLnBrk="0" hangingPunct="0">
              <a:lnSpc>
                <a:spcPct val="110000"/>
              </a:lnSpc>
              <a:spcBef>
                <a:spcPts val="700"/>
              </a:spcBef>
              <a:buClr>
                <a:srgbClr val="FF6600"/>
              </a:buClr>
              <a:buSzPct val="100000"/>
              <a:defRPr/>
            </a:pPr>
            <a:r>
              <a:rPr lang="ar-SA" sz="2800" u="sng" kern="0" dirty="0">
                <a:solidFill>
                  <a:srgbClr val="000000"/>
                </a:solidFill>
              </a:rPr>
              <a:t>أو أي شيء </a:t>
            </a:r>
            <a:r>
              <a:rPr lang="ar-SA" sz="2800" u="sng" kern="0" dirty="0">
                <a:solidFill>
                  <a:srgbClr val="000000"/>
                </a:solidFill>
              </a:rPr>
              <a:t>ينتجه</a:t>
            </a:r>
            <a:r>
              <a:rPr lang="ar-SA" sz="2800" u="sng" kern="0" dirty="0">
                <a:solidFill>
                  <a:srgbClr val="000000"/>
                </a:solidFill>
              </a:rPr>
              <a:t> الباحثون</a:t>
            </a:r>
            <a:endParaRPr lang="en-GB" sz="2800" u="sng" kern="0" dirty="0">
              <a:solidFill>
                <a:srgbClr val="000000"/>
              </a:solidFill>
            </a:endParaRPr>
          </a:p>
          <a:p>
            <a:pPr marL="331788" indent="-331788" algn="just" eaLnBrk="0" hangingPunct="0">
              <a:lnSpc>
                <a:spcPct val="85000"/>
              </a:lnSpc>
              <a:spcBef>
                <a:spcPts val="700"/>
              </a:spcBef>
              <a:buClr>
                <a:srgbClr val="FF6600"/>
              </a:buClr>
              <a:buSzPct val="100000"/>
              <a:buFont typeface="Arial" pitchFamily="34" charset="0"/>
              <a:buChar char="•"/>
              <a:defRPr/>
            </a:pPr>
            <a:endParaRPr lang="en-GB" kern="0" dirty="0">
              <a:solidFill>
                <a:srgbClr val="000000"/>
              </a:solidFill>
              <a:latin typeface="+mn-lt"/>
              <a:ea typeface="+mn-ea"/>
              <a:cs typeface="+mn-cs"/>
            </a:endParaRPr>
          </a:p>
        </p:txBody>
      </p:sp>
    </p:spTree>
    <p:extLst>
      <p:ext uri="{BB962C8B-B14F-4D97-AF65-F5344CB8AC3E}">
        <p14:creationId xmlns:p14="http://schemas.microsoft.com/office/powerpoint/2010/main" val="2897209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1913" y="753897"/>
            <a:ext cx="8839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ar-SA" altLang="en-US" sz="3600" dirty="0" smtClean="0"/>
              <a:t>سياسات الجهات المانحة الخاصة بالبيانات</a:t>
            </a:r>
            <a:br>
              <a:rPr lang="ar-SA" altLang="en-US" sz="3600" dirty="0" smtClean="0"/>
            </a:br>
            <a:r>
              <a:rPr lang="en-GB" altLang="en-US" sz="3600" dirty="0"/>
              <a:t>Funders’ data policies</a:t>
            </a:r>
            <a:r>
              <a:rPr lang="ar-SA" altLang="en-US" sz="3600" dirty="0"/>
              <a:t/>
            </a:r>
            <a:br>
              <a:rPr lang="ar-SA" altLang="en-US" sz="3600" dirty="0"/>
            </a:br>
            <a:endParaRPr lang="en-GB" altLang="en-US" sz="3600" dirty="0"/>
          </a:p>
        </p:txBody>
      </p:sp>
      <p:sp>
        <p:nvSpPr>
          <p:cNvPr id="9219" name="Rectangle 4"/>
          <p:cNvSpPr>
            <a:spLocks noChangeArrowheads="1"/>
          </p:cNvSpPr>
          <p:nvPr/>
        </p:nvSpPr>
        <p:spPr bwMode="auto">
          <a:xfrm>
            <a:off x="165100" y="6092825"/>
            <a:ext cx="8978900" cy="307975"/>
          </a:xfrm>
          <a:prstGeom prst="rect">
            <a:avLst/>
          </a:prstGeom>
          <a:noFill/>
          <a:ln w="9525">
            <a:noFill/>
            <a:miter lim="800000"/>
            <a:headEnd/>
            <a:tailEnd/>
          </a:ln>
        </p:spPr>
        <p:txBody>
          <a:bodyPr>
            <a:spAutoFit/>
          </a:bodyPr>
          <a:lstStyle/>
          <a:p>
            <a:pPr algn="ctr">
              <a:spcBef>
                <a:spcPct val="20000"/>
              </a:spcBef>
              <a:buClr>
                <a:schemeClr val="bg1"/>
              </a:buClr>
              <a:defRPr/>
            </a:pPr>
            <a:r>
              <a:rPr lang="en-GB" sz="1400" u="sng" dirty="0">
                <a:solidFill>
                  <a:srgbClr val="0000CC"/>
                </a:solidFill>
                <a:latin typeface="+mj-lt"/>
                <a:ea typeface="DejaVu Sans Condensed"/>
                <a:cs typeface="DejaVu Sans Condensed"/>
              </a:rPr>
              <a:t>http://</a:t>
            </a:r>
            <a:r>
              <a:rPr lang="en-GB" sz="1400" u="sng" dirty="0" err="1">
                <a:solidFill>
                  <a:srgbClr val="0000CC"/>
                </a:solidFill>
                <a:latin typeface="+mj-lt"/>
                <a:ea typeface="DejaVu Sans Condensed"/>
                <a:cs typeface="DejaVu Sans Condensed"/>
              </a:rPr>
              <a:t>www.dcc.ac.uk</a:t>
            </a:r>
            <a:r>
              <a:rPr lang="en-GB" sz="1400" u="sng" dirty="0">
                <a:solidFill>
                  <a:srgbClr val="0000CC"/>
                </a:solidFill>
                <a:latin typeface="+mj-lt"/>
                <a:ea typeface="DejaVu Sans Condensed"/>
                <a:cs typeface="DejaVu Sans Condensed"/>
              </a:rPr>
              <a:t>/resources/policy-and-legal/overview-funders-data-policies</a:t>
            </a:r>
            <a:r>
              <a:rPr lang="en-GB" sz="1400" dirty="0">
                <a:latin typeface="+mj-lt"/>
                <a:ea typeface="DejaVu Sans Condensed"/>
                <a:cs typeface="DejaVu Sans Condensed"/>
              </a:rPr>
              <a:t> </a:t>
            </a:r>
            <a:endParaRPr lang="en-GB" sz="1400" u="sng" dirty="0">
              <a:solidFill>
                <a:srgbClr val="0000CC"/>
              </a:solidFill>
              <a:latin typeface="+mj-lt"/>
              <a:ea typeface="DejaVu Sans Condensed"/>
              <a:cs typeface="DejaVu Sans Condensed"/>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4675"/>
            <a:ext cx="8172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Oval 6"/>
          <p:cNvSpPr>
            <a:spLocks noChangeArrowheads="1"/>
          </p:cNvSpPr>
          <p:nvPr/>
        </p:nvSpPr>
        <p:spPr bwMode="auto">
          <a:xfrm>
            <a:off x="2209800" y="1453119"/>
            <a:ext cx="2909888" cy="4383088"/>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endParaRPr lang="en-US" altLang="en-US" b="1"/>
          </a:p>
        </p:txBody>
      </p:sp>
    </p:spTree>
    <p:extLst>
      <p:ext uri="{BB962C8B-B14F-4D97-AF65-F5344CB8AC3E}">
        <p14:creationId xmlns:p14="http://schemas.microsoft.com/office/powerpoint/2010/main" val="588607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3983754"/>
            <a:ext cx="17811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152400" y="159126"/>
            <a:ext cx="8518525" cy="107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p>
            <a:pPr algn="ctr" defTabSz="685800">
              <a:lnSpc>
                <a:spcPct val="90000"/>
              </a:lnSpc>
              <a:spcBef>
                <a:spcPct val="0"/>
              </a:spcBef>
            </a:pPr>
            <a:r>
              <a:rPr lang="ar-SA" altLang="en-US" sz="3600" dirty="0" smtClean="0">
                <a:latin typeface="+mj-lt"/>
                <a:ea typeface="+mj-ea"/>
                <a:cs typeface="+mj-cs"/>
              </a:rPr>
              <a:t>لا </a:t>
            </a:r>
            <a:r>
              <a:rPr lang="ar-SA" altLang="en-US" sz="3600" dirty="0">
                <a:latin typeface="+mj-lt"/>
                <a:ea typeface="+mj-ea"/>
                <a:cs typeface="+mj-cs"/>
              </a:rPr>
              <a:t>يوجد عواقب فقط وإنما مكافآت أيضاً</a:t>
            </a:r>
          </a:p>
          <a:p>
            <a:pPr algn="ctr" defTabSz="685800">
              <a:lnSpc>
                <a:spcPct val="90000"/>
              </a:lnSpc>
              <a:spcBef>
                <a:spcPct val="0"/>
              </a:spcBef>
            </a:pPr>
            <a:endParaRPr lang="en-GB" altLang="en-US" sz="3600" dirty="0">
              <a:latin typeface="+mj-lt"/>
              <a:ea typeface="+mj-ea"/>
              <a:cs typeface="+mj-cs"/>
            </a:endParaRPr>
          </a:p>
        </p:txBody>
      </p:sp>
      <p:sp>
        <p:nvSpPr>
          <p:cNvPr id="23557" name="Text Box 5"/>
          <p:cNvSpPr txBox="1">
            <a:spLocks noChangeArrowheads="1"/>
          </p:cNvSpPr>
          <p:nvPr/>
        </p:nvSpPr>
        <p:spPr bwMode="auto">
          <a:xfrm>
            <a:off x="1202077" y="1685981"/>
            <a:ext cx="3024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spcBef>
                <a:spcPct val="50000"/>
              </a:spcBef>
              <a:defRPr sz="2000" b="1">
                <a:latin typeface="Arial" charset="0"/>
                <a:ea typeface="DejaVu Sans Condensed" pitchFamily="34" charset="0"/>
                <a:cs typeface="Times New Roman" pitchFamily="18"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r>
              <a:rPr lang="ar-SA" b="0" dirty="0"/>
              <a:t>الوقاية من فقدان البيانات</a:t>
            </a:r>
            <a:endParaRPr lang="en-GB" b="0" dirty="0"/>
          </a:p>
        </p:txBody>
      </p:sp>
      <p:sp>
        <p:nvSpPr>
          <p:cNvPr id="18437" name="Text Box 11"/>
          <p:cNvSpPr txBox="1">
            <a:spLocks noChangeArrowheads="1"/>
          </p:cNvSpPr>
          <p:nvPr/>
        </p:nvSpPr>
        <p:spPr bwMode="auto">
          <a:xfrm>
            <a:off x="3692864" y="5588955"/>
            <a:ext cx="5400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spcBef>
                <a:spcPct val="50000"/>
              </a:spcBef>
            </a:pPr>
            <a:r>
              <a:rPr lang="ar-SA" altLang="en-US" sz="2000" dirty="0" smtClean="0">
                <a:solidFill>
                  <a:schemeClr val="tx1"/>
                </a:solidFill>
                <a:latin typeface="Arial" charset="0"/>
                <a:cs typeface="Times New Roman" pitchFamily="18" charset="0"/>
              </a:rPr>
              <a:t>إجراء </a:t>
            </a:r>
            <a:r>
              <a:rPr lang="ar-SA" altLang="en-US" sz="2000" dirty="0" smtClean="0">
                <a:solidFill>
                  <a:schemeClr val="tx1"/>
                </a:solidFill>
                <a:latin typeface="Arial" charset="0"/>
                <a:cs typeface="Times New Roman" pitchFamily="18" charset="0"/>
              </a:rPr>
              <a:t>بحوث بشكل أسهل </a:t>
            </a:r>
            <a:endParaRPr lang="en-GB" altLang="en-US" sz="2000" dirty="0">
              <a:solidFill>
                <a:schemeClr val="tx1"/>
              </a:solidFill>
              <a:latin typeface="Arial Unicode MS" pitchFamily="34" charset="-128"/>
              <a:cs typeface="Times New Roman" pitchFamily="18" charset="0"/>
            </a:endParaRPr>
          </a:p>
        </p:txBody>
      </p:sp>
      <p:pic>
        <p:nvPicPr>
          <p:cNvPr id="18438" name="Picture 7" descr="DataCite_header_final1_1.png"/>
          <p:cNvPicPr>
            <a:picLocks noChangeAspect="1"/>
          </p:cNvPicPr>
          <p:nvPr/>
        </p:nvPicPr>
        <p:blipFill>
          <a:blip r:embed="rId4">
            <a:extLst>
              <a:ext uri="{28A0092B-C50C-407E-A947-70E740481C1C}">
                <a14:useLocalDpi xmlns:a14="http://schemas.microsoft.com/office/drawing/2010/main" val="0"/>
              </a:ext>
            </a:extLst>
          </a:blip>
          <a:srcRect r="69894"/>
          <a:stretch>
            <a:fillRect/>
          </a:stretch>
        </p:blipFill>
        <p:spPr bwMode="auto">
          <a:xfrm>
            <a:off x="1183027" y="3220961"/>
            <a:ext cx="152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images (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1893" y="3526792"/>
            <a:ext cx="22907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8"/>
          <p:cNvSpPr txBox="1">
            <a:spLocks noChangeArrowheads="1"/>
          </p:cNvSpPr>
          <p:nvPr/>
        </p:nvSpPr>
        <p:spPr bwMode="auto">
          <a:xfrm>
            <a:off x="6393202" y="3429000"/>
            <a:ext cx="370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spcBef>
                <a:spcPct val="50000"/>
              </a:spcBef>
              <a:defRPr sz="2000" b="1">
                <a:latin typeface="Arial" charset="0"/>
                <a:ea typeface="DejaVu Sans Condensed" pitchFamily="34" charset="0"/>
                <a:cs typeface="Times New Roman" pitchFamily="18"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r>
              <a:rPr lang="ar-SA" b="0" dirty="0"/>
              <a:t>التمكن من إثبات صحة النتائج  </a:t>
            </a:r>
            <a:endParaRPr lang="en-GB" b="0" dirty="0"/>
          </a:p>
        </p:txBody>
      </p:sp>
      <p:pic>
        <p:nvPicPr>
          <p:cNvPr id="18441" name="Picture 2" descr="http://farm4.staticflickr.com/3038/3091261141_7c76d2d97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499" y="1014528"/>
            <a:ext cx="2700337" cy="196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0005" y="4686906"/>
            <a:ext cx="3671888" cy="1384995"/>
          </a:xfrm>
          <a:prstGeom prst="rect">
            <a:avLst/>
          </a:prstGeom>
          <a:noFill/>
          <a:ln w="9525">
            <a:noFill/>
            <a:miter lim="800000"/>
            <a:headEnd/>
            <a:tailEnd/>
          </a:ln>
        </p:spPr>
        <p:txBody>
          <a:bodyPr>
            <a:spAutoFit/>
          </a:bodyPr>
          <a:lstStyle/>
          <a:p>
            <a:pPr>
              <a:defRPr/>
            </a:pPr>
            <a:endParaRPr lang="ar-SA" sz="1200" dirty="0">
              <a:solidFill>
                <a:schemeClr val="tx1">
                  <a:lumMod val="75000"/>
                  <a:lumOff val="25000"/>
                </a:schemeClr>
              </a:solidFill>
              <a:cs typeface="Times New Roman" pitchFamily="18" charset="0"/>
            </a:endParaRPr>
          </a:p>
          <a:p>
            <a:pPr>
              <a:defRPr/>
            </a:pPr>
            <a:r>
              <a:rPr lang="ar-SA" b="1" dirty="0">
                <a:cs typeface="Times New Roman" pitchFamily="18" charset="0"/>
              </a:rPr>
              <a:t>الحصول على نسبة </a:t>
            </a:r>
            <a:r>
              <a:rPr lang="ar-SA" b="1" dirty="0">
                <a:cs typeface="Times New Roman" pitchFamily="18" charset="0"/>
              </a:rPr>
              <a:t>اقتباس</a:t>
            </a:r>
            <a:r>
              <a:rPr lang="ar-SA" b="1" dirty="0">
                <a:cs typeface="Times New Roman" pitchFamily="18" charset="0"/>
              </a:rPr>
              <a:t> أعلى (9-30</a:t>
            </a:r>
            <a:r>
              <a:rPr lang="ar-SA" b="1" dirty="0" smtClean="0">
                <a:cs typeface="Times New Roman" pitchFamily="18" charset="0"/>
              </a:rPr>
              <a:t>%)</a:t>
            </a:r>
            <a:r>
              <a:rPr lang="en-GB" dirty="0">
                <a:solidFill>
                  <a:schemeClr val="tx1">
                    <a:lumMod val="75000"/>
                    <a:lumOff val="25000"/>
                  </a:schemeClr>
                </a:solidFill>
                <a:cs typeface="Times New Roman" pitchFamily="18" charset="0"/>
              </a:rPr>
              <a:t> (</a:t>
            </a:r>
            <a:r>
              <a:rPr lang="en-GB" dirty="0" err="1">
                <a:solidFill>
                  <a:schemeClr val="tx1">
                    <a:lumMod val="75000"/>
                    <a:lumOff val="25000"/>
                  </a:schemeClr>
                </a:solidFill>
              </a:rPr>
              <a:t>Piwowar</a:t>
            </a:r>
            <a:r>
              <a:rPr lang="en-GB" dirty="0">
                <a:solidFill>
                  <a:schemeClr val="tx1">
                    <a:lumMod val="75000"/>
                    <a:lumOff val="25000"/>
                  </a:schemeClr>
                </a:solidFill>
              </a:rPr>
              <a:t> H. and Vision T.J 2013 </a:t>
            </a:r>
            <a:r>
              <a:rPr lang="en-GB" dirty="0">
                <a:solidFill>
                  <a:schemeClr val="tx1">
                    <a:lumMod val="75000"/>
                    <a:lumOff val="25000"/>
                  </a:schemeClr>
                </a:solidFill>
                <a:cs typeface="Times New Roman" pitchFamily="18" charset="0"/>
              </a:rPr>
              <a:t>, </a:t>
            </a:r>
            <a:r>
              <a:rPr lang="en-GB" u="sng" dirty="0">
                <a:solidFill>
                  <a:schemeClr val="tx1">
                    <a:lumMod val="75000"/>
                    <a:lumOff val="25000"/>
                  </a:schemeClr>
                </a:solidFill>
                <a:hlinkClick r:id="rId7"/>
              </a:rPr>
              <a:t>https://peerj.com/preprints/1.pdf</a:t>
            </a:r>
            <a:r>
              <a:rPr lang="en-GB" dirty="0">
                <a:solidFill>
                  <a:schemeClr val="tx1">
                    <a:lumMod val="75000"/>
                    <a:lumOff val="25000"/>
                  </a:schemeClr>
                </a:solidFill>
                <a:cs typeface="Times New Roman" pitchFamily="18" charset="0"/>
              </a:rPr>
              <a:t>)</a:t>
            </a:r>
            <a:endParaRPr lang="ar-SA" dirty="0">
              <a:solidFill>
                <a:schemeClr val="tx1">
                  <a:lumMod val="75000"/>
                  <a:lumOff val="25000"/>
                </a:schemeClr>
              </a:solidFill>
              <a:cs typeface="Times New Roman" pitchFamily="18" charset="0"/>
            </a:endParaRPr>
          </a:p>
          <a:p>
            <a:pPr>
              <a:defRPr/>
            </a:pPr>
            <a:endParaRPr lang="en-GB" b="1" dirty="0">
              <a:cs typeface="Times New Roman" pitchFamily="18" charset="0"/>
            </a:endParaRPr>
          </a:p>
        </p:txBody>
      </p:sp>
    </p:spTree>
    <p:extLst>
      <p:ext uri="{BB962C8B-B14F-4D97-AF65-F5344CB8AC3E}">
        <p14:creationId xmlns:p14="http://schemas.microsoft.com/office/powerpoint/2010/main" val="2498705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76200" y="381000"/>
            <a:ext cx="8893175"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ar-SA" altLang="en-US" sz="3600" dirty="0" smtClean="0"/>
              <a:t/>
            </a:r>
            <a:br>
              <a:rPr lang="ar-SA" altLang="en-US" sz="3600" dirty="0" smtClean="0"/>
            </a:br>
            <a:r>
              <a:rPr lang="ar-SA" altLang="en-US" sz="3600" dirty="0" smtClean="0"/>
              <a:t>خدمة البيانات البحثية وعناصرها</a:t>
            </a:r>
            <a:br>
              <a:rPr lang="ar-SA" altLang="en-US" sz="3600" dirty="0" smtClean="0"/>
            </a:br>
            <a:r>
              <a:rPr lang="ar-SA" altLang="en-US" sz="3600" dirty="0" smtClean="0"/>
              <a:t> </a:t>
            </a:r>
            <a:endParaRPr lang="en-US" altLang="en-US" sz="2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16741"/>
            <a:ext cx="6343650" cy="5105400"/>
          </a:xfrm>
          <a:prstGeom prst="rect">
            <a:avLst/>
          </a:prstGeom>
        </p:spPr>
      </p:pic>
    </p:spTree>
    <p:extLst>
      <p:ext uri="{BB962C8B-B14F-4D97-AF65-F5344CB8AC3E}">
        <p14:creationId xmlns:p14="http://schemas.microsoft.com/office/powerpoint/2010/main" val="263987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474663" y="318521"/>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rtl="1" eaLnBrk="1" hangingPunct="1"/>
            <a:r>
              <a:rPr lang="ar-SA" altLang="en-US" sz="3600" dirty="0" smtClean="0"/>
              <a:t>أمثلة </a:t>
            </a:r>
            <a:r>
              <a:rPr lang="ar-SA" altLang="en-US" sz="3600" dirty="0" smtClean="0"/>
              <a:t>على سياسات البيانات البحثية</a:t>
            </a:r>
            <a:endParaRPr lang="en-US" altLang="en-US" sz="3600" dirty="0"/>
          </a:p>
        </p:txBody>
      </p:sp>
      <p:sp>
        <p:nvSpPr>
          <p:cNvPr id="4" name="Rectangle 3"/>
          <p:cNvSpPr/>
          <p:nvPr/>
        </p:nvSpPr>
        <p:spPr>
          <a:xfrm>
            <a:off x="395288" y="5805488"/>
            <a:ext cx="8280400" cy="396875"/>
          </a:xfrm>
          <a:prstGeom prst="rect">
            <a:avLst/>
          </a:prstGeom>
        </p:spPr>
        <p:txBody>
          <a:bodyPr>
            <a:spAutoFit/>
          </a:bodyPr>
          <a:lstStyle/>
          <a:p>
            <a:pPr algn="ctr">
              <a:defRPr/>
            </a:pPr>
            <a:r>
              <a:rPr lang="en-GB" sz="2000" dirty="0">
                <a:solidFill>
                  <a:schemeClr val="tx1"/>
                </a:solidFill>
                <a:latin typeface="+mn-lt"/>
                <a:hlinkClick r:id="rId3"/>
              </a:rPr>
              <a:t>www.dcc.ac.uk/resources/policy-and-legal/institutional-data-policies</a:t>
            </a:r>
            <a:r>
              <a:rPr lang="en-GB" sz="2000" dirty="0">
                <a:solidFill>
                  <a:schemeClr val="tx1"/>
                </a:solidFill>
                <a:latin typeface="+mn-lt"/>
              </a:rPr>
              <a:t> </a:t>
            </a:r>
          </a:p>
        </p:txBody>
      </p:sp>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15" y="1617663"/>
            <a:ext cx="23907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221042" y="2456696"/>
            <a:ext cx="3671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r" rtl="1" eaLnBrk="1" hangingPunct="1"/>
            <a:r>
              <a:rPr lang="ar-SA" altLang="en-US" sz="2000" dirty="0" smtClean="0">
                <a:solidFill>
                  <a:srgbClr val="000000"/>
                </a:solidFill>
                <a:latin typeface="Arial" charset="0"/>
                <a:sym typeface="Wingdings" pitchFamily="2" charset="2"/>
              </a:rPr>
              <a:t>«</a:t>
            </a:r>
            <a:r>
              <a:rPr lang="ar-SA" altLang="en-US" sz="2000" dirty="0" smtClean="0">
                <a:solidFill>
                  <a:srgbClr val="000000"/>
                </a:solidFill>
                <a:latin typeface="Arial" charset="0"/>
                <a:sym typeface="Wingdings" pitchFamily="2" charset="2"/>
              </a:rPr>
              <a:t>بيان الالتزام» بنية تحتية - سياسة</a:t>
            </a:r>
            <a:endParaRPr lang="en-GB" altLang="en-US" sz="2000" dirty="0"/>
          </a:p>
        </p:txBody>
      </p:sp>
      <p:pic>
        <p:nvPicPr>
          <p:cNvPr id="2048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764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9"/>
          <p:cNvSpPr txBox="1">
            <a:spLocks noChangeArrowheads="1"/>
          </p:cNvSpPr>
          <p:nvPr/>
        </p:nvSpPr>
        <p:spPr bwMode="auto">
          <a:xfrm>
            <a:off x="3059113" y="3644900"/>
            <a:ext cx="2879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ar-SA" altLang="en-US" sz="2000" dirty="0" smtClean="0">
                <a:solidFill>
                  <a:srgbClr val="000000"/>
                </a:solidFill>
                <a:latin typeface="Arial" charset="0"/>
              </a:rPr>
              <a:t>«</a:t>
            </a:r>
            <a:r>
              <a:rPr lang="ar-SA" altLang="en-US" sz="2000" dirty="0" smtClean="0">
                <a:solidFill>
                  <a:srgbClr val="000000"/>
                </a:solidFill>
                <a:latin typeface="Arial" charset="0"/>
              </a:rPr>
              <a:t>الوصايا العشر»</a:t>
            </a:r>
          </a:p>
          <a:p>
            <a:pPr algn="ctr" rtl="1" eaLnBrk="1" hangingPunct="1"/>
            <a:r>
              <a:rPr lang="ar-SA" altLang="en-US" sz="2000" dirty="0" smtClean="0">
                <a:solidFill>
                  <a:srgbClr val="000000"/>
                </a:solidFill>
                <a:latin typeface="Arial" charset="0"/>
              </a:rPr>
              <a:t>وعود وطموحات مشتركة</a:t>
            </a:r>
            <a:endParaRPr lang="en-GB" altLang="en-US" sz="2000" dirty="0">
              <a:solidFill>
                <a:srgbClr val="000000"/>
              </a:solidFill>
              <a:latin typeface="Arial" charset="0"/>
            </a:endParaRPr>
          </a:p>
        </p:txBody>
      </p:sp>
      <p:pic>
        <p:nvPicPr>
          <p:cNvPr id="20488" name="Picture 11" descr="Cap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789363"/>
            <a:ext cx="31321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2"/>
          <p:cNvSpPr txBox="1">
            <a:spLocks noChangeArrowheads="1"/>
          </p:cNvSpPr>
          <p:nvPr/>
        </p:nvSpPr>
        <p:spPr bwMode="auto">
          <a:xfrm>
            <a:off x="-434181" y="4878388"/>
            <a:ext cx="3313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2000">
                <a:solidFill>
                  <a:srgbClr val="000000"/>
                </a:solidFill>
                <a:latin typeface="Arial"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r" rtl="1"/>
            <a:r>
              <a:rPr lang="ar-SA" altLang="en-US" dirty="0"/>
              <a:t>مرجعية </a:t>
            </a:r>
            <a:r>
              <a:rPr lang="en-US" altLang="en-US" dirty="0"/>
              <a:t>RCUK Code</a:t>
            </a:r>
            <a:r>
              <a:rPr lang="ar-SA" altLang="en-US" dirty="0"/>
              <a:t>+ إجراءات ودعم </a:t>
            </a:r>
            <a:endParaRPr lang="en-GB" altLang="en-US" dirty="0"/>
          </a:p>
        </p:txBody>
      </p:sp>
      <p:pic>
        <p:nvPicPr>
          <p:cNvPr id="20490" name="Picture 14" descr="Captu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775392"/>
            <a:ext cx="31686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5"/>
          <p:cNvSpPr txBox="1">
            <a:spLocks noChangeArrowheads="1"/>
          </p:cNvSpPr>
          <p:nvPr/>
        </p:nvSpPr>
        <p:spPr bwMode="auto">
          <a:xfrm>
            <a:off x="5867400" y="2521404"/>
            <a:ext cx="327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ar-SA" altLang="en-US" sz="2000" dirty="0" smtClean="0">
                <a:solidFill>
                  <a:srgbClr val="000000"/>
                </a:solidFill>
                <a:latin typeface="Arial" charset="0"/>
              </a:rPr>
              <a:t>تتبع </a:t>
            </a:r>
            <a:r>
              <a:rPr lang="ar-SA" altLang="en-US" sz="2000" dirty="0" smtClean="0">
                <a:solidFill>
                  <a:srgbClr val="000000"/>
                </a:solidFill>
                <a:latin typeface="Arial" charset="0"/>
              </a:rPr>
              <a:t>أسلوب الامتثال القانوني،</a:t>
            </a:r>
          </a:p>
          <a:p>
            <a:pPr algn="ctr" rtl="1" eaLnBrk="1" hangingPunct="1"/>
            <a:r>
              <a:rPr lang="ar-SA" altLang="en-US" sz="2000" dirty="0" smtClean="0">
                <a:solidFill>
                  <a:srgbClr val="000000"/>
                </a:solidFill>
                <a:latin typeface="Arial" charset="0"/>
              </a:rPr>
              <a:t>تحتوي على دليل مفيد ويمكن استخدامه كملحق</a:t>
            </a:r>
          </a:p>
          <a:p>
            <a:pPr algn="ctr" eaLnBrk="1" hangingPunct="1"/>
            <a:endParaRPr lang="en-GB" altLang="en-US" sz="2000" dirty="0">
              <a:solidFill>
                <a:srgbClr val="000000"/>
              </a:solidFill>
              <a:latin typeface="Arial" charset="0"/>
            </a:endParaRPr>
          </a:p>
        </p:txBody>
      </p:sp>
      <p:pic>
        <p:nvPicPr>
          <p:cNvPr id="20492" name="Picture 17"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365625"/>
            <a:ext cx="1352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18"/>
          <p:cNvSpPr txBox="1">
            <a:spLocks noChangeArrowheads="1"/>
          </p:cNvSpPr>
          <p:nvPr/>
        </p:nvSpPr>
        <p:spPr bwMode="auto">
          <a:xfrm>
            <a:off x="7467600" y="4437063"/>
            <a:ext cx="167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rtl="1" eaLnBrk="1" hangingPunct="1"/>
            <a:r>
              <a:rPr lang="ar-SA" altLang="en-US" sz="2000" dirty="0" smtClean="0">
                <a:solidFill>
                  <a:srgbClr val="000000"/>
                </a:solidFill>
                <a:latin typeface="Arial" charset="0"/>
              </a:rPr>
              <a:t>مبني </a:t>
            </a:r>
            <a:r>
              <a:rPr lang="ar-SA" altLang="en-US" sz="2000" dirty="0" smtClean="0">
                <a:solidFill>
                  <a:srgbClr val="000000"/>
                </a:solidFill>
                <a:latin typeface="Arial" charset="0"/>
              </a:rPr>
              <a:t>على</a:t>
            </a:r>
            <a:r>
              <a:rPr lang="en-US" altLang="en-US" sz="2000" dirty="0" err="1" smtClean="0">
                <a:solidFill>
                  <a:srgbClr val="000000"/>
                </a:solidFill>
                <a:latin typeface="Arial" charset="0"/>
              </a:rPr>
              <a:t>Edin</a:t>
            </a:r>
            <a:r>
              <a:rPr lang="en-US" altLang="en-US" sz="2000" dirty="0" smtClean="0">
                <a:solidFill>
                  <a:srgbClr val="000000"/>
                </a:solidFill>
                <a:latin typeface="Arial" charset="0"/>
              </a:rPr>
              <a:t> </a:t>
            </a:r>
            <a:r>
              <a:rPr lang="ar-SA" altLang="en-US" sz="2000" dirty="0" smtClean="0">
                <a:solidFill>
                  <a:srgbClr val="000000"/>
                </a:solidFill>
                <a:latin typeface="Arial" charset="0"/>
              </a:rPr>
              <a:t>مع بعض من الإضافات </a:t>
            </a:r>
            <a:endParaRPr lang="en-GB" altLang="en-US" sz="2000" dirty="0">
              <a:solidFill>
                <a:srgbClr val="000000"/>
              </a:solidFill>
              <a:latin typeface="Arial" charset="0"/>
            </a:endParaRPr>
          </a:p>
        </p:txBody>
      </p:sp>
    </p:spTree>
    <p:extLst>
      <p:ext uri="{BB962C8B-B14F-4D97-AF65-F5344CB8AC3E}">
        <p14:creationId xmlns:p14="http://schemas.microsoft.com/office/powerpoint/2010/main" val="3380644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Roadmap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64801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0" y="5943600"/>
            <a:ext cx="4563441" cy="400110"/>
          </a:xfrm>
          <a:prstGeom prst="rect">
            <a:avLst/>
          </a:prstGeom>
          <a:noFill/>
        </p:spPr>
        <p:txBody>
          <a:bodyPr wrap="square">
            <a:spAutoFit/>
          </a:bodyPr>
          <a:lstStyle/>
          <a:p>
            <a:pPr>
              <a:defRPr/>
            </a:pPr>
            <a:r>
              <a:rPr lang="en-US" sz="1000" dirty="0">
                <a:latin typeface="+mn-lt"/>
                <a:hlinkClick r:id="rId4"/>
              </a:rPr>
              <a:t>http://</a:t>
            </a:r>
            <a:r>
              <a:rPr lang="en-US" sz="1000" dirty="0" err="1">
                <a:latin typeface="+mn-lt"/>
                <a:hlinkClick r:id="rId4"/>
              </a:rPr>
              <a:t>www.dcc.ac.uk</a:t>
            </a:r>
            <a:r>
              <a:rPr lang="en-US" sz="1000" dirty="0">
                <a:latin typeface="+mn-lt"/>
                <a:hlinkClick r:id="rId4"/>
              </a:rPr>
              <a:t>/resources/policy-and-legal/</a:t>
            </a:r>
            <a:r>
              <a:rPr lang="en-US" sz="1000" dirty="0" err="1">
                <a:latin typeface="+mn-lt"/>
                <a:hlinkClick r:id="rId4"/>
              </a:rPr>
              <a:t>epsrc</a:t>
            </a:r>
            <a:r>
              <a:rPr lang="en-US" sz="1000" dirty="0">
                <a:latin typeface="+mn-lt"/>
                <a:hlinkClick r:id="rId4"/>
              </a:rPr>
              <a:t>-institutional-roadmaps</a:t>
            </a:r>
            <a:r>
              <a:rPr lang="en-US" sz="1000" dirty="0">
                <a:latin typeface="+mn-lt"/>
              </a:rPr>
              <a:t> </a:t>
            </a:r>
          </a:p>
          <a:p>
            <a:pPr>
              <a:defRPr/>
            </a:pPr>
            <a:endParaRPr lang="en-GB" sz="1000" dirty="0">
              <a:latin typeface="+mn-lt"/>
            </a:endParaRPr>
          </a:p>
        </p:txBody>
      </p:sp>
      <p:sp>
        <p:nvSpPr>
          <p:cNvPr id="9" name="TextBox 8"/>
          <p:cNvSpPr txBox="1"/>
          <p:nvPr/>
        </p:nvSpPr>
        <p:spPr>
          <a:xfrm>
            <a:off x="685800" y="838200"/>
            <a:ext cx="7695095" cy="861774"/>
          </a:xfrm>
          <a:prstGeom prst="rect">
            <a:avLst/>
          </a:prstGeom>
          <a:noFill/>
        </p:spPr>
        <p:txBody>
          <a:bodyPr wrap="square">
            <a:spAutoFit/>
          </a:bodyPr>
          <a:lstStyle/>
          <a:p>
            <a:pPr algn="ctr">
              <a:defRPr/>
            </a:pPr>
            <a:r>
              <a:rPr lang="ar-SA" sz="3200" dirty="0" smtClean="0"/>
              <a:t>خريطة الطريق الخاصة بالمؤسسة</a:t>
            </a:r>
            <a:r>
              <a:rPr lang="ar-SA" sz="2400" dirty="0" smtClean="0">
                <a:solidFill>
                  <a:srgbClr val="FF9900"/>
                </a:solidFill>
              </a:rPr>
              <a:t> </a:t>
            </a:r>
          </a:p>
          <a:p>
            <a:pPr algn="ctr">
              <a:defRPr/>
            </a:pPr>
            <a:endParaRPr lang="en-GB" dirty="0">
              <a:solidFill>
                <a:srgbClr val="FF9900"/>
              </a:solidFill>
            </a:endParaRPr>
          </a:p>
        </p:txBody>
      </p:sp>
    </p:spTree>
    <p:extLst>
      <p:ext uri="{BB962C8B-B14F-4D97-AF65-F5344CB8AC3E}">
        <p14:creationId xmlns:p14="http://schemas.microsoft.com/office/powerpoint/2010/main" val="71979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95400"/>
            <a:ext cx="86772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547813" y="6092825"/>
            <a:ext cx="5805487" cy="339725"/>
          </a:xfrm>
          <a:prstGeom prst="rect">
            <a:avLst/>
          </a:prstGeom>
          <a:noFill/>
        </p:spPr>
        <p:txBody>
          <a:bodyPr wrap="none">
            <a:spAutoFit/>
          </a:bodyPr>
          <a:lstStyle/>
          <a:p>
            <a:pPr>
              <a:defRPr/>
            </a:pPr>
            <a:r>
              <a:rPr lang="en-GB" sz="1600" b="1" dirty="0">
                <a:solidFill>
                  <a:schemeClr val="tx1"/>
                </a:solidFill>
                <a:latin typeface="+mj-lt"/>
                <a:ea typeface="DejaVu Sans Condensed"/>
                <a:cs typeface="DejaVu Sans Condensed"/>
              </a:rPr>
              <a:t>http://</a:t>
            </a:r>
            <a:r>
              <a:rPr lang="en-GB" sz="1600" b="1" dirty="0" err="1">
                <a:solidFill>
                  <a:schemeClr val="tx1"/>
                </a:solidFill>
                <a:latin typeface="+mj-lt"/>
                <a:ea typeface="DejaVu Sans Condensed"/>
                <a:cs typeface="DejaVu Sans Condensed"/>
              </a:rPr>
              <a:t>www.gla.ac.uk</a:t>
            </a:r>
            <a:r>
              <a:rPr lang="en-GB" sz="1600" b="1" dirty="0">
                <a:solidFill>
                  <a:schemeClr val="tx1"/>
                </a:solidFill>
                <a:latin typeface="+mj-lt"/>
                <a:ea typeface="DejaVu Sans Condensed"/>
                <a:cs typeface="DejaVu Sans Condensed"/>
              </a:rPr>
              <a:t>/services/</a:t>
            </a:r>
            <a:r>
              <a:rPr lang="en-GB" sz="1600" b="1" dirty="0" err="1">
                <a:solidFill>
                  <a:schemeClr val="tx1"/>
                </a:solidFill>
                <a:latin typeface="+mj-lt"/>
                <a:ea typeface="DejaVu Sans Condensed"/>
                <a:cs typeface="DejaVu Sans Condensed"/>
              </a:rPr>
              <a:t>datamanagement</a:t>
            </a:r>
            <a:r>
              <a:rPr lang="en-GB" sz="1600" b="1" dirty="0">
                <a:solidFill>
                  <a:schemeClr val="tx1"/>
                </a:solidFill>
                <a:latin typeface="+mj-lt"/>
                <a:ea typeface="DejaVu Sans Condensed"/>
                <a:cs typeface="DejaVu Sans Condensed"/>
              </a:rPr>
              <a:t>/</a:t>
            </a:r>
            <a:r>
              <a:rPr lang="en-GB" sz="1600" b="1" dirty="0" err="1">
                <a:solidFill>
                  <a:schemeClr val="tx1"/>
                </a:solidFill>
                <a:latin typeface="+mj-lt"/>
                <a:ea typeface="DejaVu Sans Condensed"/>
                <a:cs typeface="DejaVu Sans Condensed"/>
              </a:rPr>
              <a:t>rdm</a:t>
            </a:r>
            <a:r>
              <a:rPr lang="en-GB" sz="1600" b="1" dirty="0">
                <a:solidFill>
                  <a:schemeClr val="tx1"/>
                </a:solidFill>
                <a:latin typeface="+mj-lt"/>
                <a:ea typeface="DejaVu Sans Condensed"/>
                <a:cs typeface="DejaVu Sans Condensed"/>
              </a:rPr>
              <a:t>-at-</a:t>
            </a:r>
            <a:r>
              <a:rPr lang="en-GB" sz="1600" b="1" dirty="0" err="1">
                <a:solidFill>
                  <a:schemeClr val="tx1"/>
                </a:solidFill>
                <a:latin typeface="+mj-lt"/>
                <a:ea typeface="DejaVu Sans Condensed"/>
                <a:cs typeface="DejaVu Sans Condensed"/>
              </a:rPr>
              <a:t>gu</a:t>
            </a:r>
            <a:endParaRPr lang="en-GB" sz="1600" b="1" dirty="0">
              <a:solidFill>
                <a:schemeClr val="tx1"/>
              </a:solidFill>
              <a:latin typeface="+mj-lt"/>
              <a:ea typeface="DejaVu Sans Condensed"/>
              <a:cs typeface="DejaVu Sans Condensed"/>
            </a:endParaRPr>
          </a:p>
        </p:txBody>
      </p:sp>
      <p:sp>
        <p:nvSpPr>
          <p:cNvPr id="2" name="TextBox 1"/>
          <p:cNvSpPr txBox="1"/>
          <p:nvPr/>
        </p:nvSpPr>
        <p:spPr>
          <a:xfrm>
            <a:off x="2341892" y="381000"/>
            <a:ext cx="4495141" cy="800219"/>
          </a:xfrm>
          <a:prstGeom prst="rect">
            <a:avLst/>
          </a:prstGeom>
          <a:noFill/>
        </p:spPr>
        <p:txBody>
          <a:bodyPr wrap="none" rtlCol="0">
            <a:spAutoFit/>
          </a:bodyPr>
          <a:lstStyle/>
          <a:p>
            <a:pPr algn="ctr" rtl="1"/>
            <a:r>
              <a:rPr lang="ar-SA" sz="2800" dirty="0" smtClean="0"/>
              <a:t>سياسة البيانات البحثية لجامعة جلاسكو</a:t>
            </a:r>
          </a:p>
          <a:p>
            <a:pPr algn="ctr" rtl="1"/>
            <a:r>
              <a:rPr lang="en-GB" dirty="0" smtClean="0">
                <a:solidFill>
                  <a:schemeClr val="tx1"/>
                </a:solidFill>
                <a:latin typeface="+mn-lt"/>
              </a:rPr>
              <a:t> </a:t>
            </a:r>
            <a:endParaRPr lang="en-GB" dirty="0">
              <a:solidFill>
                <a:schemeClr val="tx1"/>
              </a:solidFill>
              <a:latin typeface="+mn-lt"/>
            </a:endParaRPr>
          </a:p>
        </p:txBody>
      </p:sp>
    </p:spTree>
    <p:extLst>
      <p:ext uri="{BB962C8B-B14F-4D97-AF65-F5344CB8AC3E}">
        <p14:creationId xmlns:p14="http://schemas.microsoft.com/office/powerpoint/2010/main" val="2413203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0201"/>
            <a:ext cx="8153400" cy="152399"/>
          </a:xfrm>
        </p:spPr>
        <p:txBody>
          <a:bodyPr>
            <a:normAutofit fontScale="90000"/>
          </a:bodyPr>
          <a:lstStyle/>
          <a:p>
            <a:pPr algn="ctr" rtl="1"/>
            <a:r>
              <a:rPr lang="ar-SA" dirty="0" smtClean="0">
                <a:solidFill>
                  <a:srgbClr val="002060"/>
                </a:solidFill>
                <a:latin typeface="Book Antiqua" panose="02040602050305030304" pitchFamily="18" charset="0"/>
              </a:rPr>
              <a:t>الأهداف </a:t>
            </a:r>
            <a:r>
              <a:rPr lang="ar-SA" dirty="0" smtClean="0">
                <a:solidFill>
                  <a:srgbClr val="002060"/>
                </a:solidFill>
                <a:latin typeface="Book Antiqua" panose="02040602050305030304" pitchFamily="18" charset="0"/>
              </a:rPr>
              <a:t>التعليمية</a:t>
            </a:r>
            <a:r>
              <a:rPr lang="en-US" dirty="0" smtClean="0">
                <a:solidFill>
                  <a:srgbClr val="002060"/>
                </a:solidFill>
                <a:latin typeface="Book Antiqua" panose="02040602050305030304" pitchFamily="18" charset="0"/>
              </a:rPr>
              <a:t/>
            </a:r>
            <a:br>
              <a:rPr lang="en-US" dirty="0" smtClean="0">
                <a:solidFill>
                  <a:srgbClr val="002060"/>
                </a:solidFill>
                <a:latin typeface="Book Antiqua" panose="02040602050305030304" pitchFamily="18" charset="0"/>
              </a:rPr>
            </a:br>
            <a:r>
              <a:rPr lang="ar-SA" dirty="0">
                <a:solidFill>
                  <a:srgbClr val="002060"/>
                </a:solidFill>
                <a:latin typeface="Book Antiqua" panose="02040602050305030304" pitchFamily="18" charset="0"/>
              </a:rPr>
              <a:t/>
            </a:r>
            <a:br>
              <a:rPr lang="ar-SA" dirty="0">
                <a:solidFill>
                  <a:srgbClr val="002060"/>
                </a:solidFill>
                <a:latin typeface="Book Antiqua" panose="02040602050305030304" pitchFamily="18" charset="0"/>
              </a:rPr>
            </a:br>
            <a:endParaRPr lang="bs-Latn-BA" dirty="0">
              <a:solidFill>
                <a:srgbClr val="002060"/>
              </a:solidFill>
              <a:latin typeface="Book Antiqua" panose="02040602050305030304" pitchFamily="18" charset="0"/>
            </a:endParaRPr>
          </a:p>
        </p:txBody>
      </p:sp>
      <p:sp>
        <p:nvSpPr>
          <p:cNvPr id="10" name="Content Placeholder 9"/>
          <p:cNvSpPr>
            <a:spLocks noGrp="1"/>
          </p:cNvSpPr>
          <p:nvPr>
            <p:ph idx="1"/>
          </p:nvPr>
        </p:nvSpPr>
        <p:spPr>
          <a:xfrm>
            <a:off x="228600" y="1643062"/>
            <a:ext cx="8662987" cy="3962400"/>
          </a:xfrm>
        </p:spPr>
        <p:txBody>
          <a:bodyPr>
            <a:noAutofit/>
          </a:bodyPr>
          <a:lstStyle/>
          <a:p>
            <a:pPr marL="285750" indent="-228600" algn="r" rtl="1">
              <a:buFont typeface="Wingdings" panose="05000000000000000000" pitchFamily="2" charset="2"/>
              <a:buChar char="§"/>
              <a:tabLst>
                <a:tab pos="285750" algn="l"/>
              </a:tabLst>
            </a:pPr>
            <a:r>
              <a:rPr lang="ar-SA" sz="2800" dirty="0" smtClean="0"/>
              <a:t>من خلال هذا العرض التقديمي سيتمكن المشاركون من تحديد السياسات المطلوب تطويرها في مؤسساتهم لدعم إدارة مخرجات البحث العلمي.   </a:t>
            </a:r>
            <a:endParaRPr lang="en-GB" sz="2800" dirty="0"/>
          </a:p>
          <a:p>
            <a:pPr marL="0" indent="0" algn="r">
              <a:buNone/>
            </a:pPr>
            <a:endParaRPr lang="ar-SA" sz="2800" dirty="0" smtClean="0"/>
          </a:p>
          <a:p>
            <a:pPr marL="0" indent="0" algn="r">
              <a:buNone/>
            </a:pPr>
            <a:r>
              <a:rPr lang="ar-SA" sz="2800" dirty="0" smtClean="0"/>
              <a:t>كما </a:t>
            </a:r>
            <a:r>
              <a:rPr lang="ar-SA" sz="2800" dirty="0" smtClean="0"/>
              <a:t>سيتمكن المشاركون </a:t>
            </a:r>
            <a:r>
              <a:rPr lang="ar-SA" sz="2800" dirty="0" smtClean="0"/>
              <a:t>من:</a:t>
            </a:r>
          </a:p>
          <a:p>
            <a:pPr marL="342900" indent="-285750" algn="r" rtl="1">
              <a:buFont typeface="Wingdings" panose="05000000000000000000" pitchFamily="2" charset="2"/>
              <a:buChar char="§"/>
            </a:pPr>
            <a:r>
              <a:rPr lang="ar-SA" sz="2800" dirty="0" smtClean="0"/>
              <a:t>مراجعة </a:t>
            </a:r>
            <a:r>
              <a:rPr lang="ar-SA" sz="2800" dirty="0" smtClean="0"/>
              <a:t>و</a:t>
            </a:r>
            <a:r>
              <a:rPr lang="ar-EG" sz="2800" dirty="0" smtClean="0"/>
              <a:t>تدقيق </a:t>
            </a:r>
            <a:r>
              <a:rPr lang="ar-EG" sz="2800" dirty="0"/>
              <a:t>السياسات التي </a:t>
            </a:r>
            <a:r>
              <a:rPr lang="ar-SA" sz="2800" dirty="0" smtClean="0"/>
              <a:t>تتبعها مؤسساتهم و تحديد التعديلات اللازمة </a:t>
            </a:r>
            <a:r>
              <a:rPr lang="ar-EG" sz="2800" dirty="0" smtClean="0"/>
              <a:t>أو</a:t>
            </a:r>
            <a:r>
              <a:rPr lang="ar-SA" sz="2800" dirty="0"/>
              <a:t> </a:t>
            </a:r>
            <a:r>
              <a:rPr lang="ar-SA" sz="2800" dirty="0" smtClean="0"/>
              <a:t>وضع سياسات جديدة لدعم إدارة مخرجات البحث </a:t>
            </a:r>
            <a:r>
              <a:rPr lang="ar-SA" sz="2800" dirty="0" smtClean="0"/>
              <a:t>العلمي.</a:t>
            </a:r>
          </a:p>
          <a:p>
            <a:pPr marL="342900" indent="-285750" algn="r" rtl="1">
              <a:buFont typeface="Wingdings" panose="05000000000000000000" pitchFamily="2" charset="2"/>
              <a:buChar char="§"/>
            </a:pPr>
            <a:endParaRPr lang="ar-SA" sz="2800" dirty="0"/>
          </a:p>
          <a:p>
            <a:pPr marL="342900" indent="-285750" algn="r" rtl="1">
              <a:buFont typeface="Wingdings" panose="05000000000000000000" pitchFamily="2" charset="2"/>
              <a:buChar char="§"/>
            </a:pPr>
            <a:r>
              <a:rPr lang="ar-SA" sz="2800" dirty="0" smtClean="0"/>
              <a:t>التعرف على الآثار العملية الناتجة من تطبيق السياسات الداعمة والتأكد من الالتزام </a:t>
            </a:r>
            <a:r>
              <a:rPr lang="ar-SA" sz="2800" dirty="0" smtClean="0"/>
              <a:t>بها.</a:t>
            </a:r>
            <a:endParaRPr lang="ar-SA" sz="2800" dirty="0" smtClean="0"/>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18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4729"/>
            <a:ext cx="91646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0" y="253732"/>
            <a:ext cx="5039518" cy="830997"/>
          </a:xfrm>
          <a:prstGeom prst="rect">
            <a:avLst/>
          </a:prstGeom>
          <a:noFill/>
        </p:spPr>
        <p:txBody>
          <a:bodyPr wrap="square" rtlCol="0">
            <a:spAutoFit/>
          </a:bodyPr>
          <a:lstStyle/>
          <a:p>
            <a:pPr algn="ctr"/>
            <a:r>
              <a:rPr lang="ar-SA" sz="2800" dirty="0" smtClean="0"/>
              <a:t>سياسة </a:t>
            </a:r>
            <a:r>
              <a:rPr lang="ar-SA" sz="2800" dirty="0"/>
              <a:t>البيانات البحثية لجامعة </a:t>
            </a:r>
            <a:r>
              <a:rPr lang="ar-SA" sz="2800" dirty="0" err="1"/>
              <a:t>جلاسكو</a:t>
            </a:r>
            <a:r>
              <a:rPr lang="en-GB" sz="2800" dirty="0"/>
              <a:t> </a:t>
            </a:r>
          </a:p>
          <a:p>
            <a:r>
              <a:rPr lang="en-GB" sz="2000" dirty="0" smtClean="0">
                <a:solidFill>
                  <a:schemeClr val="tx1"/>
                </a:solidFill>
                <a:latin typeface="+mn-lt"/>
              </a:rPr>
              <a:t> </a:t>
            </a:r>
            <a:endParaRPr lang="en-GB" sz="2000" dirty="0">
              <a:solidFill>
                <a:schemeClr val="tx1"/>
              </a:solidFill>
              <a:latin typeface="+mn-lt"/>
            </a:endParaRPr>
          </a:p>
        </p:txBody>
      </p:sp>
    </p:spTree>
    <p:extLst>
      <p:ext uri="{BB962C8B-B14F-4D97-AF65-F5344CB8AC3E}">
        <p14:creationId xmlns:p14="http://schemas.microsoft.com/office/powerpoint/2010/main" val="1235267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409700" y="938212"/>
            <a:ext cx="6096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ar-SA" altLang="en-US" sz="3200" dirty="0" smtClean="0"/>
              <a:t>التخطيط لإدارة </a:t>
            </a:r>
            <a:r>
              <a:rPr lang="ar-SA" altLang="en-US" sz="3200" dirty="0" smtClean="0"/>
              <a:t>البيانات</a:t>
            </a:r>
            <a:endParaRPr lang="en-GB" altLang="en-US" sz="1800" dirty="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324600" cy="43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52400" y="943616"/>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rtl="1"/>
            <a:r>
              <a:rPr lang="ar-SA" altLang="en-US" sz="3600" dirty="0" smtClean="0"/>
              <a:t>مرحلة البحث </a:t>
            </a:r>
            <a:r>
              <a:rPr lang="ar-SA" altLang="en-US" sz="3600" dirty="0" smtClean="0"/>
              <a:t>الفعلية</a:t>
            </a:r>
            <a:r>
              <a:rPr lang="en-US" altLang="en-US" sz="3600" dirty="0" smtClean="0"/>
              <a:t> </a:t>
            </a:r>
            <a:r>
              <a:rPr lang="ar-SA" altLang="en-US" sz="3600" dirty="0" smtClean="0"/>
              <a:t>- </a:t>
            </a:r>
            <a:r>
              <a:rPr lang="ar-SA" altLang="en-US" sz="3600" dirty="0" smtClean="0"/>
              <a:t>صندوق إيداع </a:t>
            </a:r>
            <a:r>
              <a:rPr lang="ar-SA" altLang="en-US" sz="3600" dirty="0" smtClean="0"/>
              <a:t>أكاديمي</a:t>
            </a:r>
            <a:r>
              <a:rPr lang="ar-SA" altLang="en-US" sz="3100" dirty="0"/>
              <a:t/>
            </a:r>
            <a:br>
              <a:rPr lang="ar-SA" altLang="en-US" sz="3100" dirty="0"/>
            </a:br>
            <a:endParaRPr lang="en-GB" altLang="en-US" sz="3100" dirty="0"/>
          </a:p>
        </p:txBody>
      </p:sp>
      <p:pic>
        <p:nvPicPr>
          <p:cNvPr id="25604" name="Picture 2" descr="DataFlow - easy storage and sharing for research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50" y="3951263"/>
            <a:ext cx="2574889" cy="169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24902" y="5390914"/>
            <a:ext cx="3455987" cy="681037"/>
          </a:xfrm>
          <a:prstGeom prst="rect">
            <a:avLst/>
          </a:prstGeom>
          <a:noFill/>
          <a:ln w="9525">
            <a:noFill/>
            <a:miter lim="800000"/>
            <a:headEnd/>
            <a:tailEnd/>
          </a:ln>
        </p:spPr>
        <p:txBody>
          <a:bodyPr/>
          <a:lstStyle/>
          <a:p>
            <a:pPr marL="342900" indent="-342900" defTabSz="914400" eaLnBrk="0" hangingPunct="0">
              <a:spcBef>
                <a:spcPct val="20000"/>
              </a:spcBef>
              <a:defRPr/>
            </a:pPr>
            <a:r>
              <a:rPr lang="en-GB" kern="0" dirty="0">
                <a:solidFill>
                  <a:schemeClr val="tx1"/>
                </a:solidFill>
                <a:latin typeface="+mn-lt"/>
                <a:ea typeface="DejaVu Sans Condensed"/>
                <a:cs typeface="+mn-cs"/>
                <a:hlinkClick r:id="rId4"/>
              </a:rPr>
              <a:t>www.dataflow.ox.ac.uk</a:t>
            </a:r>
            <a:r>
              <a:rPr lang="en-GB" kern="0" dirty="0">
                <a:solidFill>
                  <a:schemeClr val="tx1"/>
                </a:solidFill>
                <a:latin typeface="+mn-lt"/>
                <a:ea typeface="DejaVu Sans Condensed"/>
                <a:cs typeface="+mn-cs"/>
              </a:rPr>
              <a:t> </a:t>
            </a:r>
          </a:p>
        </p:txBody>
      </p:sp>
      <p:pic>
        <p:nvPicPr>
          <p:cNvPr id="25606" name="Picture 6" descr="Captu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4825" y="3434790"/>
            <a:ext cx="2570491" cy="85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4547241" y="4297112"/>
            <a:ext cx="4320158" cy="936377"/>
          </a:xfrm>
          <a:prstGeom prst="rect">
            <a:avLst/>
          </a:prstGeom>
          <a:noFill/>
          <a:ln w="9525">
            <a:noFill/>
            <a:miter lim="800000"/>
            <a:headEnd/>
            <a:tailEnd/>
          </a:ln>
        </p:spPr>
        <p:txBody>
          <a:bodyPr/>
          <a:lstStyle/>
          <a:p>
            <a:pPr marL="342900" indent="-342900" algn="ctr" defTabSz="914400" eaLnBrk="0" hangingPunct="0">
              <a:spcBef>
                <a:spcPct val="20000"/>
              </a:spcBef>
              <a:defRPr/>
            </a:pPr>
            <a:r>
              <a:rPr lang="en-GB" kern="0" dirty="0">
                <a:solidFill>
                  <a:schemeClr val="tx1"/>
                </a:solidFill>
                <a:latin typeface="+mn-lt"/>
                <a:ea typeface="DejaVu Sans Condensed"/>
                <a:cs typeface="+mn-cs"/>
              </a:rPr>
              <a:t>Piloted at Lincoln &amp; Edinburgh</a:t>
            </a:r>
          </a:p>
          <a:p>
            <a:pPr marL="342900" indent="-342900" algn="ctr" defTabSz="914400" eaLnBrk="0" hangingPunct="0">
              <a:spcBef>
                <a:spcPct val="20000"/>
              </a:spcBef>
              <a:defRPr/>
            </a:pPr>
            <a:r>
              <a:rPr lang="en-GB" sz="1600" kern="0" dirty="0">
                <a:solidFill>
                  <a:schemeClr val="tx1"/>
                </a:solidFill>
                <a:latin typeface="+mn-lt"/>
                <a:ea typeface="DejaVu Sans Condensed"/>
                <a:cs typeface="+mn-cs"/>
                <a:hlinkClick r:id="rId6"/>
              </a:rPr>
              <a:t>http://tiny.cc/owncloud-pilot</a:t>
            </a:r>
            <a:r>
              <a:rPr lang="en-GB" sz="1600" kern="0" dirty="0">
                <a:solidFill>
                  <a:schemeClr val="tx1"/>
                </a:solidFill>
                <a:latin typeface="+mn-lt"/>
                <a:ea typeface="DejaVu Sans Condensed"/>
                <a:cs typeface="+mn-cs"/>
              </a:rPr>
              <a:t> </a:t>
            </a:r>
          </a:p>
        </p:txBody>
      </p:sp>
      <p:pic>
        <p:nvPicPr>
          <p:cNvPr id="2050" name="Picture 2" descr="http://libraryblogs.is.ed.ac.uk/jiscdatavault/files/2015/09/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935" y="2046976"/>
            <a:ext cx="2381250" cy="904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2960897"/>
            <a:ext cx="4572000" cy="338554"/>
          </a:xfrm>
          <a:prstGeom prst="rect">
            <a:avLst/>
          </a:prstGeom>
        </p:spPr>
        <p:txBody>
          <a:bodyPr>
            <a:spAutoFit/>
          </a:bodyPr>
          <a:lstStyle/>
          <a:p>
            <a:r>
              <a:rPr lang="en-GB" sz="1600" dirty="0">
                <a:solidFill>
                  <a:schemeClr val="tx1"/>
                </a:solidFill>
                <a:latin typeface="+mn-lt"/>
                <a:hlinkClick r:id="rId8"/>
              </a:rPr>
              <a:t>http://</a:t>
            </a:r>
            <a:r>
              <a:rPr lang="en-GB" sz="1600" dirty="0" err="1">
                <a:solidFill>
                  <a:schemeClr val="tx1"/>
                </a:solidFill>
                <a:latin typeface="+mn-lt"/>
                <a:hlinkClick r:id="rId8"/>
              </a:rPr>
              <a:t>libraryblogs.is.ed.ac.uk</a:t>
            </a:r>
            <a:r>
              <a:rPr lang="en-GB" sz="1600" dirty="0">
                <a:solidFill>
                  <a:schemeClr val="tx1"/>
                </a:solidFill>
                <a:latin typeface="+mn-lt"/>
                <a:hlinkClick r:id="rId8"/>
              </a:rPr>
              <a:t>/</a:t>
            </a:r>
            <a:r>
              <a:rPr lang="en-GB" sz="1600" dirty="0" err="1">
                <a:solidFill>
                  <a:schemeClr val="tx1"/>
                </a:solidFill>
                <a:latin typeface="+mn-lt"/>
                <a:hlinkClick r:id="rId8"/>
              </a:rPr>
              <a:t>jiscdatavault</a:t>
            </a:r>
            <a:r>
              <a:rPr lang="en-GB" sz="1600" dirty="0">
                <a:solidFill>
                  <a:schemeClr val="tx1"/>
                </a:solidFill>
                <a:latin typeface="+mn-lt"/>
                <a:hlinkClick r:id="rId8"/>
              </a:rPr>
              <a:t>/</a:t>
            </a:r>
            <a:r>
              <a:rPr lang="en-GB" sz="1600" dirty="0">
                <a:solidFill>
                  <a:schemeClr val="tx1"/>
                </a:solidFill>
                <a:latin typeface="+mn-lt"/>
              </a:rPr>
              <a:t> </a:t>
            </a:r>
          </a:p>
        </p:txBody>
      </p:sp>
      <p:sp>
        <p:nvSpPr>
          <p:cNvPr id="2" name="CasellaDiTesto 1"/>
          <p:cNvSpPr txBox="1"/>
          <p:nvPr/>
        </p:nvSpPr>
        <p:spPr>
          <a:xfrm>
            <a:off x="4760255" y="1963236"/>
            <a:ext cx="3799630" cy="923330"/>
          </a:xfrm>
          <a:prstGeom prst="rect">
            <a:avLst/>
          </a:prstGeom>
          <a:noFill/>
          <a:ln>
            <a:solidFill>
              <a:schemeClr val="tx1"/>
            </a:solidFill>
          </a:ln>
        </p:spPr>
        <p:txBody>
          <a:bodyPr wrap="none" rtlCol="0">
            <a:spAutoFit/>
          </a:bodyPr>
          <a:lstStyle/>
          <a:p>
            <a:pPr algn="ctr"/>
            <a:r>
              <a:rPr lang="it-IT" dirty="0" smtClean="0"/>
              <a:t>Lab notebooks </a:t>
            </a:r>
            <a:r>
              <a:rPr lang="ar-SA" dirty="0" smtClean="0"/>
              <a:t>سجل أولي للملاحظات البحثية </a:t>
            </a:r>
            <a:endParaRPr lang="it-IT" dirty="0" smtClean="0"/>
          </a:p>
          <a:p>
            <a:pPr algn="ctr"/>
            <a:endParaRPr lang="it-IT" dirty="0"/>
          </a:p>
          <a:p>
            <a:pPr algn="ctr"/>
            <a:r>
              <a:rPr lang="it-IT" dirty="0" smtClean="0"/>
              <a:t>Workflows (Taverna)</a:t>
            </a:r>
            <a:r>
              <a:rPr lang="ar-SA" dirty="0" smtClean="0"/>
              <a:t>سير العمل </a:t>
            </a:r>
            <a:endParaRPr lang="it-IT" dirty="0"/>
          </a:p>
        </p:txBody>
      </p:sp>
    </p:spTree>
    <p:extLst>
      <p:ext uri="{BB962C8B-B14F-4D97-AF65-F5344CB8AC3E}">
        <p14:creationId xmlns:p14="http://schemas.microsoft.com/office/powerpoint/2010/main" val="359667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250825" y="1628800"/>
            <a:ext cx="8496300" cy="40811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685800" rtl="1">
              <a:lnSpc>
                <a:spcPct val="90000"/>
              </a:lnSpc>
              <a:spcBef>
                <a:spcPct val="0"/>
              </a:spcBef>
              <a:buNone/>
              <a:defRPr sz="3600">
                <a:latin typeface="+mj-lt"/>
                <a:ea typeface="+mj-ea"/>
                <a:cs typeface="+mj-cs"/>
              </a:defRPr>
            </a:lvl1pPr>
          </a:lstStyle>
          <a:p>
            <a:r>
              <a:rPr lang="ar-SA" altLang="en-US" dirty="0"/>
              <a:t>أسئلة رئيسية</a:t>
            </a:r>
            <a:endParaRPr lang="en-GB" altLang="en-US" dirty="0"/>
          </a:p>
          <a:p>
            <a:pPr marL="571500" indent="-571500" algn="r">
              <a:buFont typeface="Wingdings" panose="05000000000000000000" pitchFamily="2" charset="2"/>
              <a:buChar char="§"/>
            </a:pPr>
            <a:r>
              <a:rPr lang="ar-SA" altLang="en-US" dirty="0"/>
              <a:t>ما هي البيانات التي يجب حفظها؟ (للتحقق من صحتها، الخ</a:t>
            </a:r>
            <a:r>
              <a:rPr lang="ar-SA" altLang="en-US" dirty="0" smtClean="0"/>
              <a:t>)</a:t>
            </a:r>
            <a:r>
              <a:rPr lang="en-US" altLang="en-US" dirty="0" smtClean="0"/>
              <a:t>.</a:t>
            </a:r>
            <a:endParaRPr lang="en-GB" altLang="en-US" dirty="0"/>
          </a:p>
          <a:p>
            <a:pPr marL="571500" indent="-571500" algn="r">
              <a:buFont typeface="Wingdings" panose="05000000000000000000" pitchFamily="2" charset="2"/>
              <a:buChar char="§"/>
            </a:pPr>
            <a:r>
              <a:rPr lang="ar-SA" altLang="en-US" dirty="0"/>
              <a:t>ما هي البيانات التي لا يجب حفظها؟ (بيانات شخصية، الخ</a:t>
            </a:r>
            <a:r>
              <a:rPr lang="ar-SA" altLang="en-US" dirty="0" smtClean="0"/>
              <a:t>)</a:t>
            </a:r>
            <a:r>
              <a:rPr lang="en-US" altLang="en-US" dirty="0" smtClean="0"/>
              <a:t>.</a:t>
            </a:r>
            <a:endParaRPr lang="en-GB" altLang="en-US" dirty="0"/>
          </a:p>
          <a:p>
            <a:pPr marL="571500" indent="-571500" algn="r">
              <a:buFont typeface="Wingdings" panose="05000000000000000000" pitchFamily="2" charset="2"/>
              <a:buChar char="§"/>
            </a:pPr>
            <a:r>
              <a:rPr lang="ar-SA" altLang="en-US" dirty="0"/>
              <a:t>هل من المجدي الاحتفاظ بالبيانات ؟ التكاليف </a:t>
            </a:r>
            <a:r>
              <a:rPr lang="ar-SA" altLang="en-US" dirty="0" smtClean="0"/>
              <a:t>والفوائد</a:t>
            </a:r>
            <a:r>
              <a:rPr lang="en-US" altLang="en-US" dirty="0" smtClean="0"/>
              <a:t>.</a:t>
            </a:r>
            <a:endParaRPr lang="en-GB" altLang="en-US" dirty="0"/>
          </a:p>
          <a:p>
            <a:pPr marL="571500" indent="-571500" algn="r">
              <a:buFont typeface="Wingdings" panose="05000000000000000000" pitchFamily="2" charset="2"/>
              <a:buChar char="§"/>
            </a:pPr>
            <a:r>
              <a:rPr lang="ar-SA" altLang="en-US" dirty="0"/>
              <a:t>أين ستحفظ البيانات؟</a:t>
            </a:r>
            <a:endParaRPr lang="en-GB" altLang="en-US" dirty="0"/>
          </a:p>
          <a:p>
            <a:pPr marL="571500" indent="-571500" algn="r">
              <a:buFont typeface="Wingdings" panose="05000000000000000000" pitchFamily="2" charset="2"/>
              <a:buChar char="§"/>
            </a:pPr>
            <a:r>
              <a:rPr lang="ar-SA" altLang="en-US" dirty="0"/>
              <a:t>من سيتكبد بالتكاليف؟</a:t>
            </a:r>
            <a:endParaRPr lang="en-GB" altLang="en-US" dirty="0"/>
          </a:p>
        </p:txBody>
      </p:sp>
      <p:sp>
        <p:nvSpPr>
          <p:cNvPr id="26627" name="Rectangle 2"/>
          <p:cNvSpPr txBox="1">
            <a:spLocks noChangeArrowheads="1"/>
          </p:cNvSpPr>
          <p:nvPr/>
        </p:nvSpPr>
        <p:spPr bwMode="auto">
          <a:xfrm>
            <a:off x="517525" y="-228600"/>
            <a:ext cx="8229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ctr" defTabSz="685800" rtl="1">
              <a:lnSpc>
                <a:spcPct val="90000"/>
              </a:lnSpc>
              <a:spcBef>
                <a:spcPct val="0"/>
              </a:spcBef>
              <a:buNone/>
              <a:defRPr sz="3600">
                <a:latin typeface="+mj-lt"/>
                <a:ea typeface="+mj-ea"/>
                <a:cs typeface="+mj-cs"/>
              </a:defRPr>
            </a:lvl1pPr>
          </a:lstStyle>
          <a:p>
            <a:endParaRPr lang="ar-SA" altLang="en-US" dirty="0"/>
          </a:p>
          <a:p>
            <a:r>
              <a:rPr lang="ar-SA" altLang="en-US" dirty="0"/>
              <a:t>اختيار البيانات </a:t>
            </a:r>
            <a:r>
              <a:rPr lang="ar-SA" altLang="en-US" dirty="0"/>
              <a:t>التي</a:t>
            </a:r>
            <a:r>
              <a:rPr lang="ar-SA" altLang="en-US" dirty="0"/>
              <a:t> تود حفظها</a:t>
            </a:r>
          </a:p>
        </p:txBody>
      </p:sp>
    </p:spTree>
    <p:extLst>
      <p:ext uri="{BB962C8B-B14F-4D97-AF65-F5344CB8AC3E}">
        <p14:creationId xmlns:p14="http://schemas.microsoft.com/office/powerpoint/2010/main" val="3101275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562600" y="3357561"/>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1200" dirty="0">
                <a:latin typeface="Calibri" pitchFamily="34" charset="0"/>
                <a:hlinkClick r:id="rId3"/>
              </a:rPr>
              <a:t>http://www.dcc.ac.uk/resources/how-guides</a:t>
            </a:r>
            <a:r>
              <a:rPr lang="en-GB" altLang="en-US" sz="1200" dirty="0">
                <a:latin typeface="Calibri" pitchFamily="34" charset="0"/>
              </a:rPr>
              <a:t> </a:t>
            </a:r>
          </a:p>
        </p:txBody>
      </p:sp>
      <p:pic>
        <p:nvPicPr>
          <p:cNvPr id="276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692150"/>
            <a:ext cx="4873625" cy="2606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20" y="3357562"/>
            <a:ext cx="5313724"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Rectangle 4"/>
          <p:cNvSpPr>
            <a:spLocks noChangeArrowheads="1"/>
          </p:cNvSpPr>
          <p:nvPr/>
        </p:nvSpPr>
        <p:spPr bwMode="auto">
          <a:xfrm>
            <a:off x="395288" y="6237288"/>
            <a:ext cx="806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sz="1400">
                <a:latin typeface="Calibri" pitchFamily="34" charset="0"/>
                <a:hlinkClick r:id="rId6"/>
              </a:rPr>
              <a:t>http://www.nerc.ac.uk/research/sites/data/documents/data-value-checklist.pdf</a:t>
            </a:r>
            <a:r>
              <a:rPr lang="en-GB" altLang="en-US" sz="1400">
                <a:latin typeface="Calibri" pitchFamily="34" charset="0"/>
              </a:rPr>
              <a:t> </a:t>
            </a:r>
          </a:p>
        </p:txBody>
      </p:sp>
      <p:sp>
        <p:nvSpPr>
          <p:cNvPr id="2" name="CasellaDiTesto 1"/>
          <p:cNvSpPr txBox="1"/>
          <p:nvPr/>
        </p:nvSpPr>
        <p:spPr>
          <a:xfrm>
            <a:off x="762000" y="496073"/>
            <a:ext cx="2286000" cy="1200329"/>
          </a:xfrm>
          <a:prstGeom prst="rect">
            <a:avLst/>
          </a:prstGeom>
          <a:noFill/>
        </p:spPr>
        <p:txBody>
          <a:bodyPr wrap="square" rtlCol="0">
            <a:spAutoFit/>
          </a:bodyPr>
          <a:lstStyle/>
          <a:p>
            <a:pPr algn="ctr"/>
            <a:r>
              <a:rPr lang="ar-SA" sz="2400" b="1" dirty="0" smtClean="0"/>
              <a:t>اختيار </a:t>
            </a:r>
            <a:r>
              <a:rPr lang="ar-SA" sz="2400" b="1" dirty="0" smtClean="0"/>
              <a:t>وتقييم فعال على مدى دورة الحياة الكاملة للبيانات</a:t>
            </a:r>
            <a:endParaRPr lang="it-IT" sz="2400" b="1" dirty="0"/>
          </a:p>
        </p:txBody>
      </p:sp>
    </p:spTree>
    <p:extLst>
      <p:ext uri="{BB962C8B-B14F-4D97-AF65-F5344CB8AC3E}">
        <p14:creationId xmlns:p14="http://schemas.microsoft.com/office/powerpoint/2010/main" val="303783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248089" y="548680"/>
            <a:ext cx="8374062"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ar-SA" altLang="en-US" sz="3600" dirty="0" smtClean="0"/>
              <a:t>الأرشفة-مستودعات </a:t>
            </a:r>
            <a:r>
              <a:rPr lang="ar-SA" altLang="en-US" sz="3600" dirty="0" smtClean="0"/>
              <a:t>البيانات </a:t>
            </a:r>
            <a:r>
              <a:rPr lang="ar-SA" altLang="en-US" sz="3600" dirty="0" smtClean="0"/>
              <a:t>المؤسسية</a:t>
            </a:r>
            <a:r>
              <a:rPr lang="ar-SA" altLang="en-US" sz="3100" dirty="0"/>
              <a:t/>
            </a:r>
            <a:br>
              <a:rPr lang="ar-SA" altLang="en-US" sz="3100" dirty="0"/>
            </a:br>
            <a:endParaRPr lang="en-US" altLang="en-US" sz="3100" dirty="0"/>
          </a:p>
        </p:txBody>
      </p:sp>
      <p:sp>
        <p:nvSpPr>
          <p:cNvPr id="28675" name="Rectangle 3"/>
          <p:cNvSpPr>
            <a:spLocks noGrp="1" noChangeArrowheads="1"/>
          </p:cNvSpPr>
          <p:nvPr>
            <p:ph type="body" idx="4294967295"/>
          </p:nvPr>
        </p:nvSpPr>
        <p:spPr bwMode="auto">
          <a:xfrm>
            <a:off x="2916238" y="2060575"/>
            <a:ext cx="3168650"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a:buNone/>
            </a:pPr>
            <a:r>
              <a:rPr lang="ar-SA" altLang="en-US" sz="2800" dirty="0" smtClean="0"/>
              <a:t>ليس </a:t>
            </a:r>
            <a:r>
              <a:rPr lang="ar-SA" altLang="en-US" sz="2800" dirty="0"/>
              <a:t>الهدف منها استبدال مجموع</a:t>
            </a:r>
            <a:r>
              <a:rPr lang="ar-SA" altLang="en-US" sz="2800" dirty="0"/>
              <a:t>ة</a:t>
            </a:r>
            <a:r>
              <a:rPr lang="ar-SA" altLang="en-US" sz="2800" dirty="0"/>
              <a:t> البيانات المحلية </a:t>
            </a:r>
            <a:r>
              <a:rPr lang="ar-SA" altLang="en-US" sz="2800" dirty="0"/>
              <a:t>الوطنية</a:t>
            </a:r>
            <a:r>
              <a:rPr lang="ar-SA" altLang="en-US" sz="2800" dirty="0"/>
              <a:t> الموجودة مسبقاً أو غيرها</a:t>
            </a:r>
            <a:endParaRPr lang="en-GB" altLang="en-US" sz="2800" dirty="0"/>
          </a:p>
          <a:p>
            <a:pPr algn="ctr" eaLnBrk="1" hangingPunct="1">
              <a:buFontTx/>
              <a:buNone/>
            </a:pPr>
            <a:endParaRPr lang="ar-SA" altLang="en-US" sz="2800" dirty="0"/>
          </a:p>
          <a:p>
            <a:pPr algn="ctr" eaLnBrk="1" hangingPunct="1">
              <a:buFontTx/>
              <a:buNone/>
            </a:pPr>
            <a:r>
              <a:rPr lang="ar-SA" altLang="en-US" sz="2800" dirty="0" smtClean="0"/>
              <a:t>يجب أن نقر بأننا بحاجة إلى العمل ضمن بيئة مختلطة </a:t>
            </a:r>
            <a:endParaRPr lang="en-US" altLang="en-US" sz="2800" dirty="0"/>
          </a:p>
        </p:txBody>
      </p:sp>
      <p:grpSp>
        <p:nvGrpSpPr>
          <p:cNvPr id="28676" name="Group 12"/>
          <p:cNvGrpSpPr>
            <a:grpSpLocks/>
          </p:cNvGrpSpPr>
          <p:nvPr/>
        </p:nvGrpSpPr>
        <p:grpSpPr bwMode="auto">
          <a:xfrm>
            <a:off x="0" y="2205038"/>
            <a:ext cx="3024188" cy="1449387"/>
            <a:chOff x="251520" y="1556792"/>
            <a:chExt cx="3024336" cy="1449452"/>
          </a:xfrm>
        </p:grpSpPr>
        <p:pic>
          <p:nvPicPr>
            <p:cNvPr id="286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8144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2961" y="2636340"/>
              <a:ext cx="2952895" cy="369904"/>
            </a:xfrm>
            <a:prstGeom prst="rect">
              <a:avLst/>
            </a:prstGeom>
            <a:noFill/>
          </p:spPr>
          <p:txBody>
            <a:bodyPr>
              <a:spAutoFit/>
            </a:bodyPr>
            <a:lstStyle/>
            <a:p>
              <a:pPr>
                <a:defRPr/>
              </a:pPr>
              <a:r>
                <a:rPr lang="en-GB" sz="1800" dirty="0">
                  <a:solidFill>
                    <a:schemeClr val="tx1"/>
                  </a:solidFill>
                  <a:latin typeface="+mn-lt"/>
                  <a:hlinkClick r:id="rId4"/>
                </a:rPr>
                <a:t>http://datashare.is.ed.ac.uk</a:t>
              </a:r>
              <a:endParaRPr lang="en-GB" sz="1800" dirty="0">
                <a:solidFill>
                  <a:schemeClr val="tx1"/>
                </a:solidFill>
                <a:latin typeface="+mn-lt"/>
              </a:endParaRPr>
            </a:p>
          </p:txBody>
        </p:sp>
      </p:grpSp>
      <p:grpSp>
        <p:nvGrpSpPr>
          <p:cNvPr id="28677" name="Group 11"/>
          <p:cNvGrpSpPr>
            <a:grpSpLocks/>
          </p:cNvGrpSpPr>
          <p:nvPr/>
        </p:nvGrpSpPr>
        <p:grpSpPr bwMode="auto">
          <a:xfrm>
            <a:off x="395288" y="4365625"/>
            <a:ext cx="2952750" cy="1301750"/>
            <a:chOff x="323528" y="3212976"/>
            <a:chExt cx="2952328" cy="1302260"/>
          </a:xfrm>
        </p:grpSpPr>
        <p:pic>
          <p:nvPicPr>
            <p:cNvPr id="286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190609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4148380"/>
              <a:ext cx="2952328" cy="366856"/>
            </a:xfrm>
            <a:prstGeom prst="rect">
              <a:avLst/>
            </a:prstGeom>
            <a:noFill/>
          </p:spPr>
          <p:txBody>
            <a:bodyPr>
              <a:spAutoFit/>
            </a:bodyPr>
            <a:lstStyle/>
            <a:p>
              <a:pPr>
                <a:defRPr/>
              </a:pPr>
              <a:r>
                <a:rPr lang="en-GB" sz="1800" dirty="0">
                  <a:solidFill>
                    <a:schemeClr val="tx1"/>
                  </a:solidFill>
                  <a:latin typeface="+mn-lt"/>
                  <a:hlinkClick r:id="rId6"/>
                </a:rPr>
                <a:t>www.dspace.cam.ac.uk</a:t>
              </a:r>
              <a:r>
                <a:rPr lang="en-GB" sz="1800" i="1" dirty="0"/>
                <a:t>/</a:t>
              </a:r>
              <a:endParaRPr lang="en-GB" sz="1800" dirty="0">
                <a:solidFill>
                  <a:schemeClr val="tx1"/>
                </a:solidFill>
                <a:latin typeface="+mn-lt"/>
              </a:endParaRPr>
            </a:p>
          </p:txBody>
        </p:sp>
      </p:grpSp>
      <p:grpSp>
        <p:nvGrpSpPr>
          <p:cNvPr id="28678" name="Group 13"/>
          <p:cNvGrpSpPr>
            <a:grpSpLocks/>
          </p:cNvGrpSpPr>
          <p:nvPr/>
        </p:nvGrpSpPr>
        <p:grpSpPr bwMode="auto">
          <a:xfrm>
            <a:off x="5508625" y="4581525"/>
            <a:ext cx="4067175" cy="1347788"/>
            <a:chOff x="5220072" y="5013176"/>
            <a:chExt cx="4067944" cy="1348583"/>
          </a:xfrm>
        </p:grpSpPr>
        <p:sp>
          <p:nvSpPr>
            <p:cNvPr id="9" name="Rectangle 8"/>
            <p:cNvSpPr/>
            <p:nvPr/>
          </p:nvSpPr>
          <p:spPr>
            <a:xfrm>
              <a:off x="5220072" y="5948766"/>
              <a:ext cx="4067944" cy="412993"/>
            </a:xfrm>
            <a:prstGeom prst="rect">
              <a:avLst/>
            </a:prstGeom>
          </p:spPr>
          <p:txBody>
            <a:bodyPr>
              <a:spAutoFit/>
            </a:bodyPr>
            <a:lstStyle/>
            <a:p>
              <a:pPr lvl="1">
                <a:lnSpc>
                  <a:spcPct val="75000"/>
                </a:lnSpc>
                <a:defRPr/>
              </a:pPr>
              <a:r>
                <a:rPr lang="en-US" sz="1800" dirty="0">
                  <a:solidFill>
                    <a:schemeClr val="tx1"/>
                  </a:solidFill>
                  <a:latin typeface="+mn-lt"/>
                  <a:hlinkClick r:id="rId7"/>
                </a:rPr>
                <a:t>https://databank.ora.ox.ac.uk</a:t>
              </a:r>
              <a:r>
                <a:rPr lang="en-US" sz="2800" dirty="0"/>
                <a:t> </a:t>
              </a:r>
            </a:p>
          </p:txBody>
        </p:sp>
        <p:pic>
          <p:nvPicPr>
            <p:cNvPr id="28683" name="Picture 10"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13176"/>
              <a:ext cx="2372056" cy="7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16"/>
          <p:cNvGrpSpPr>
            <a:grpSpLocks/>
          </p:cNvGrpSpPr>
          <p:nvPr/>
        </p:nvGrpSpPr>
        <p:grpSpPr bwMode="auto">
          <a:xfrm>
            <a:off x="6156325" y="2349500"/>
            <a:ext cx="2987675" cy="1577975"/>
            <a:chOff x="6156176" y="2564904"/>
            <a:chExt cx="2987824" cy="1577673"/>
          </a:xfrm>
        </p:grpSpPr>
        <p:sp>
          <p:nvSpPr>
            <p:cNvPr id="28680" name="Rectangle 14"/>
            <p:cNvSpPr>
              <a:spLocks noChangeArrowheads="1"/>
            </p:cNvSpPr>
            <p:nvPr/>
          </p:nvSpPr>
          <p:spPr bwMode="auto">
            <a:xfrm>
              <a:off x="6156176" y="3501350"/>
              <a:ext cx="2987824" cy="6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rtl="1" eaLnBrk="1" hangingPunct="1"/>
              <a:r>
                <a:rPr lang="en-GB" altLang="en-US" sz="1800" dirty="0">
                  <a:solidFill>
                    <a:schemeClr val="tx1"/>
                  </a:solidFill>
                  <a:latin typeface="Arial" charset="0"/>
                </a:rPr>
                <a:t>Essex-RDR </a:t>
              </a:r>
              <a:r>
                <a:rPr lang="en-GB" altLang="en-US" sz="1800" dirty="0" smtClean="0">
                  <a:solidFill>
                    <a:schemeClr val="tx1"/>
                  </a:solidFill>
                  <a:latin typeface="Arial" charset="0"/>
                </a:rPr>
                <a:t> </a:t>
              </a:r>
              <a:r>
                <a:rPr lang="ar-SA" altLang="en-US" sz="1800" dirty="0" smtClean="0">
                  <a:solidFill>
                    <a:schemeClr val="tx1"/>
                  </a:solidFill>
                  <a:latin typeface="Arial" charset="0"/>
                </a:rPr>
                <a:t>و</a:t>
              </a:r>
              <a:r>
                <a:rPr lang="en-GB" altLang="en-US" sz="1800" dirty="0" smtClean="0">
                  <a:solidFill>
                    <a:schemeClr val="tx1"/>
                  </a:solidFill>
                  <a:latin typeface="Arial" charset="0"/>
                </a:rPr>
                <a:t>  </a:t>
              </a:r>
              <a:endParaRPr lang="en-GB" altLang="en-US" sz="1800" dirty="0">
                <a:solidFill>
                  <a:schemeClr val="tx1"/>
                </a:solidFill>
                <a:latin typeface="Arial" charset="0"/>
              </a:endParaRPr>
            </a:p>
            <a:p>
              <a:pPr algn="ctr" rtl="1" eaLnBrk="1" hangingPunct="1"/>
              <a:r>
                <a:rPr lang="ar-SA" altLang="en-US" sz="1800" dirty="0" smtClean="0">
                  <a:solidFill>
                    <a:schemeClr val="tx1"/>
                  </a:solidFill>
                  <a:latin typeface="Arial" charset="0"/>
                </a:rPr>
                <a:t> </a:t>
              </a:r>
              <a:r>
                <a:rPr lang="en-US" altLang="en-US" sz="1800" dirty="0" smtClean="0">
                  <a:solidFill>
                    <a:schemeClr val="tx1"/>
                  </a:solidFill>
                  <a:latin typeface="Arial" charset="0"/>
                </a:rPr>
                <a:t> </a:t>
              </a:r>
              <a:r>
                <a:rPr lang="en-GB" altLang="en-US" sz="1800" dirty="0" smtClean="0">
                  <a:solidFill>
                    <a:schemeClr val="tx1"/>
                  </a:solidFill>
                  <a:latin typeface="Arial" charset="0"/>
                </a:rPr>
                <a:t>Southampton</a:t>
              </a:r>
              <a:r>
                <a:rPr lang="ar-SA" altLang="en-US" sz="1800" dirty="0" smtClean="0">
                  <a:solidFill>
                    <a:schemeClr val="tx1"/>
                  </a:solidFill>
                  <a:latin typeface="Arial" charset="0"/>
                </a:rPr>
                <a:t> في </a:t>
              </a:r>
              <a:r>
                <a:rPr lang="en-US" altLang="en-US" sz="1800" dirty="0" err="1" smtClean="0">
                  <a:solidFill>
                    <a:schemeClr val="tx1"/>
                  </a:solidFill>
                  <a:latin typeface="Arial" charset="0"/>
                </a:rPr>
                <a:t>DataPool</a:t>
              </a:r>
              <a:endParaRPr lang="en-GB" altLang="en-US" sz="1800" dirty="0">
                <a:solidFill>
                  <a:schemeClr val="tx1"/>
                </a:solidFill>
                <a:latin typeface="Arial" charset="0"/>
              </a:endParaRPr>
            </a:p>
          </p:txBody>
        </p:sp>
        <p:pic>
          <p:nvPicPr>
            <p:cNvPr id="28681" name="Picture 15"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564904"/>
              <a:ext cx="15841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2683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17287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idx="4294967295"/>
          </p:nvPr>
        </p:nvSpPr>
        <p:spPr bwMode="auto">
          <a:xfrm>
            <a:off x="216995" y="548680"/>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ar-SA" altLang="en-US" sz="3600" dirty="0" smtClean="0"/>
              <a:t>الأرشفة- المراكز الخارجية للبيانات</a:t>
            </a:r>
            <a:r>
              <a:rPr lang="ar-SA" altLang="en-US" sz="3200" dirty="0" smtClean="0"/>
              <a:t/>
            </a:r>
            <a:br>
              <a:rPr lang="ar-SA" altLang="en-US" sz="3200" dirty="0" smtClean="0"/>
            </a:br>
            <a:r>
              <a:rPr lang="ar-SA" altLang="en-US" sz="2700" dirty="0"/>
              <a:t/>
            </a:r>
            <a:br>
              <a:rPr lang="ar-SA" altLang="en-US" sz="2700" dirty="0"/>
            </a:br>
            <a:endParaRPr lang="en-US" altLang="en-US" sz="2700" dirty="0"/>
          </a:p>
        </p:txBody>
      </p:sp>
      <p:sp>
        <p:nvSpPr>
          <p:cNvPr id="29700" name="Rectangle 3"/>
          <p:cNvSpPr>
            <a:spLocks noGrp="1" noChangeArrowheads="1"/>
          </p:cNvSpPr>
          <p:nvPr>
            <p:ph type="body" idx="4294967295"/>
          </p:nvPr>
        </p:nvSpPr>
        <p:spPr bwMode="auto">
          <a:xfrm>
            <a:off x="231775" y="1760735"/>
            <a:ext cx="3887788"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75000"/>
              </a:lnSpc>
              <a:buFontTx/>
              <a:buNone/>
            </a:pPr>
            <a:r>
              <a:rPr lang="ar-SA" altLang="en-US" b="1" dirty="0" smtClean="0"/>
              <a:t>مراكز </a:t>
            </a:r>
            <a:r>
              <a:rPr lang="ar-SA" altLang="en-US" b="1" dirty="0" smtClean="0"/>
              <a:t>البيانات للجهات الممولة للأبحاث</a:t>
            </a:r>
            <a:endParaRPr lang="en-US" altLang="en-US" b="1" dirty="0"/>
          </a:p>
        </p:txBody>
      </p:sp>
      <p:pic>
        <p:nvPicPr>
          <p:cNvPr id="29701" name="Picture 4"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36838"/>
            <a:ext cx="16557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995613"/>
            <a:ext cx="2505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5850731" y="1593056"/>
            <a:ext cx="4140200" cy="935037"/>
          </a:xfrm>
          <a:prstGeom prst="rect">
            <a:avLst/>
          </a:prstGeom>
          <a:noFill/>
          <a:ln>
            <a:miter lim="800000"/>
            <a:headEnd/>
            <a:tailEnd/>
          </a:ln>
        </p:spPr>
        <p:txBody>
          <a:bodyPr/>
          <a:lstStyle/>
          <a:p>
            <a:pPr marL="731838" lvl="1" indent="-274638" eaLnBrk="0" hangingPunct="0">
              <a:lnSpc>
                <a:spcPct val="75000"/>
              </a:lnSpc>
              <a:spcBef>
                <a:spcPts val="600"/>
              </a:spcBef>
              <a:buClr>
                <a:srgbClr val="FF6600"/>
              </a:buClr>
              <a:buSzPct val="100000"/>
              <a:buFont typeface="Arial" charset="0"/>
              <a:buNone/>
              <a:defRPr/>
            </a:pPr>
            <a:r>
              <a:rPr lang="ar-SA" b="1" kern="0" dirty="0" smtClean="0">
                <a:ea typeface="DejaVu Sans Condensed"/>
              </a:rPr>
              <a:t>قواعد </a:t>
            </a:r>
            <a:r>
              <a:rPr lang="ar-SA" b="1" kern="0" dirty="0" smtClean="0">
                <a:ea typeface="DejaVu Sans Condensed"/>
              </a:rPr>
              <a:t>بيانات منظمة </a:t>
            </a:r>
          </a:p>
          <a:p>
            <a:pPr marL="731838" lvl="1" indent="-274638" eaLnBrk="0" hangingPunct="0">
              <a:lnSpc>
                <a:spcPct val="75000"/>
              </a:lnSpc>
              <a:spcBef>
                <a:spcPts val="600"/>
              </a:spcBef>
              <a:buClr>
                <a:srgbClr val="FF6600"/>
              </a:buClr>
              <a:buSzPct val="100000"/>
              <a:buFont typeface="Arial" charset="0"/>
              <a:buNone/>
              <a:defRPr/>
            </a:pPr>
            <a:endParaRPr lang="en-US" b="1" kern="0" dirty="0">
              <a:solidFill>
                <a:srgbClr val="FF9900"/>
              </a:solidFill>
              <a:latin typeface="+mn-lt"/>
              <a:ea typeface="DejaVu Sans Condensed"/>
              <a:cs typeface="+mn-cs"/>
            </a:endParaRPr>
          </a:p>
        </p:txBody>
      </p:sp>
      <p:sp>
        <p:nvSpPr>
          <p:cNvPr id="11" name="Rectangle 3"/>
          <p:cNvSpPr txBox="1">
            <a:spLocks noChangeArrowheads="1"/>
          </p:cNvSpPr>
          <p:nvPr/>
        </p:nvSpPr>
        <p:spPr bwMode="auto">
          <a:xfrm>
            <a:off x="0" y="4292600"/>
            <a:ext cx="4211638" cy="935038"/>
          </a:xfrm>
          <a:prstGeom prst="rect">
            <a:avLst/>
          </a:prstGeom>
          <a:noFill/>
          <a:ln>
            <a:miter lim="800000"/>
            <a:headEnd/>
            <a:tailEnd/>
          </a:ln>
        </p:spPr>
        <p:txBody>
          <a:bodyPr/>
          <a:lstStyle/>
          <a:p>
            <a:pPr marL="274638" indent="-274638" algn="ctr" eaLnBrk="0" hangingPunct="0">
              <a:lnSpc>
                <a:spcPct val="75000"/>
              </a:lnSpc>
              <a:spcBef>
                <a:spcPts val="600"/>
              </a:spcBef>
              <a:buClr>
                <a:srgbClr val="FF6600"/>
              </a:buClr>
              <a:buSzPct val="100000"/>
              <a:buFont typeface="Arial" charset="0"/>
              <a:buNone/>
              <a:defRPr/>
            </a:pPr>
            <a:r>
              <a:rPr lang="ar-EG" b="1" kern="0" dirty="0" smtClean="0">
                <a:ea typeface="DejaVu Sans Condensed"/>
              </a:rPr>
              <a:t>مبادرات </a:t>
            </a:r>
            <a:r>
              <a:rPr lang="ar-EG" b="1" kern="0" dirty="0" smtClean="0">
                <a:ea typeface="DejaVu Sans Condensed"/>
              </a:rPr>
              <a:t>مجتمعية</a:t>
            </a:r>
            <a:r>
              <a:rPr lang="ar-SA" b="1" kern="0" dirty="0" smtClean="0">
                <a:ea typeface="DejaVu Sans Condensed"/>
              </a:rPr>
              <a:t> وتخصصية</a:t>
            </a:r>
            <a:endParaRPr lang="en-US" b="1" kern="0" dirty="0">
              <a:ea typeface="DejaVu Sans Condensed"/>
            </a:endParaRPr>
          </a:p>
        </p:txBody>
      </p:sp>
      <p:pic>
        <p:nvPicPr>
          <p:cNvPr id="29705" name="Picture 12" descr="Captu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492375"/>
            <a:ext cx="16557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3" descr="Captur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2060575"/>
            <a:ext cx="22796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5"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084763"/>
            <a:ext cx="20875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7"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868863"/>
            <a:ext cx="159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5" descr="ZENOD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8538" y="5661025"/>
            <a:ext cx="1943100" cy="6397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10" name="Picture 16" descr="re3dat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5373688"/>
            <a:ext cx="23352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623097" y="3429000"/>
            <a:ext cx="2393604" cy="369332"/>
          </a:xfrm>
          <a:prstGeom prst="rect">
            <a:avLst/>
          </a:prstGeom>
          <a:noFill/>
        </p:spPr>
        <p:txBody>
          <a:bodyPr wrap="none">
            <a:spAutoFit/>
          </a:bodyPr>
          <a:lstStyle/>
          <a:p>
            <a:pPr algn="ctr">
              <a:defRPr/>
            </a:pPr>
            <a:r>
              <a:rPr lang="ar-SA" b="1" dirty="0" smtClean="0">
                <a:latin typeface="+mn-lt"/>
              </a:rPr>
              <a:t>سجلات </a:t>
            </a:r>
            <a:r>
              <a:rPr lang="ar-SA" b="1" dirty="0" smtClean="0">
                <a:latin typeface="+mn-lt"/>
              </a:rPr>
              <a:t>مراكز البيانات الدولية</a:t>
            </a:r>
            <a:endParaRPr lang="en-GB" b="1" dirty="0">
              <a:latin typeface="+mn-lt"/>
            </a:endParaRPr>
          </a:p>
        </p:txBody>
      </p:sp>
      <p:pic>
        <p:nvPicPr>
          <p:cNvPr id="29712" name="Picture 19" descr="databib.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4508500"/>
            <a:ext cx="2095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643438" y="3213100"/>
            <a:ext cx="4321175" cy="31686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250825" y="1700213"/>
            <a:ext cx="4321175" cy="230505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4673918" y="1509117"/>
            <a:ext cx="4140200" cy="14398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250825" y="4149725"/>
            <a:ext cx="4033838" cy="22399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08742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323850" y="620688"/>
            <a:ext cx="822960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ar-SA" altLang="en-US" sz="3600" dirty="0" smtClean="0"/>
              <a:t>فهرسة البيانات ( البحث عن البيانات)</a:t>
            </a:r>
            <a:br>
              <a:rPr lang="ar-SA" altLang="en-US" sz="3600" dirty="0" smtClean="0"/>
            </a:br>
            <a:r>
              <a:rPr lang="ar-SA" altLang="en-US" sz="3600" dirty="0"/>
              <a:t/>
            </a:r>
            <a:br>
              <a:rPr lang="ar-SA" altLang="en-US" sz="3600" dirty="0"/>
            </a:br>
            <a:endParaRPr lang="en-US" altLang="en-US" sz="3600" dirty="0"/>
          </a:p>
        </p:txBody>
      </p:sp>
      <p:pic>
        <p:nvPicPr>
          <p:cNvPr id="30725" name="Picture 5"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9351" y="1691532"/>
            <a:ext cx="5059114" cy="15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144587" y="2164122"/>
            <a:ext cx="6588125" cy="576263"/>
          </a:xfrm>
          <a:prstGeom prst="rect">
            <a:avLst/>
          </a:prstGeom>
          <a:noFill/>
          <a:ln>
            <a:miter lim="800000"/>
            <a:headEnd/>
            <a:tailEnd/>
          </a:ln>
        </p:spPr>
        <p:txBody>
          <a:bodyPr/>
          <a:lstStyle/>
          <a:p>
            <a:pPr marL="331788" indent="-331788" eaLnBrk="0" hangingPunct="0">
              <a:lnSpc>
                <a:spcPct val="75000"/>
              </a:lnSpc>
              <a:spcBef>
                <a:spcPts val="700"/>
              </a:spcBef>
              <a:buClr>
                <a:srgbClr val="FF6600"/>
              </a:buClr>
              <a:buSzPct val="100000"/>
              <a:buFont typeface="Arial" charset="0"/>
              <a:buNone/>
              <a:defRPr/>
            </a:pPr>
            <a:r>
              <a:rPr lang="en-US" kern="0" dirty="0">
                <a:solidFill>
                  <a:srgbClr val="000000"/>
                </a:solidFill>
                <a:latin typeface="+mn-lt"/>
                <a:ea typeface="DejaVu Sans Condensed"/>
                <a:cs typeface="+mn-cs"/>
              </a:rPr>
              <a:t>JISC </a:t>
            </a:r>
            <a:r>
              <a:rPr lang="ar-SA" kern="0" dirty="0" smtClean="0">
                <a:solidFill>
                  <a:srgbClr val="000000"/>
                </a:solidFill>
                <a:latin typeface="+mn-lt"/>
                <a:ea typeface="DejaVu Sans Condensed"/>
                <a:cs typeface="+mn-cs"/>
              </a:rPr>
              <a:t>و</a:t>
            </a:r>
            <a:r>
              <a:rPr lang="en-US" kern="0" dirty="0" smtClean="0">
                <a:solidFill>
                  <a:srgbClr val="000000"/>
                </a:solidFill>
                <a:latin typeface="+mn-lt"/>
                <a:ea typeface="DejaVu Sans Condensed"/>
                <a:cs typeface="+mn-cs"/>
              </a:rPr>
              <a:t> </a:t>
            </a:r>
            <a:r>
              <a:rPr lang="en-US" kern="0" dirty="0">
                <a:solidFill>
                  <a:srgbClr val="000000"/>
                </a:solidFill>
                <a:latin typeface="+mn-lt"/>
                <a:ea typeface="DejaVu Sans Condensed"/>
                <a:cs typeface="+mn-cs"/>
              </a:rPr>
              <a:t>DCC </a:t>
            </a:r>
            <a:r>
              <a:rPr lang="ar-SA" kern="0" dirty="0" smtClean="0">
                <a:solidFill>
                  <a:srgbClr val="000000"/>
                </a:solidFill>
                <a:latin typeface="+mn-lt"/>
                <a:ea typeface="DejaVu Sans Condensed"/>
                <a:cs typeface="+mn-cs"/>
              </a:rPr>
              <a:t>تخطيط</a:t>
            </a:r>
            <a:endParaRPr lang="en-US" kern="0" dirty="0">
              <a:solidFill>
                <a:srgbClr val="000000"/>
              </a:solidFill>
              <a:latin typeface="+mn-lt"/>
              <a:ea typeface="DejaVu Sans Condensed"/>
              <a:cs typeface="+mn-cs"/>
            </a:endParaRPr>
          </a:p>
          <a:p>
            <a:pPr marL="331788" indent="-331788" eaLnBrk="0" hangingPunct="0">
              <a:lnSpc>
                <a:spcPct val="75000"/>
              </a:lnSpc>
              <a:spcBef>
                <a:spcPts val="700"/>
              </a:spcBef>
              <a:buClr>
                <a:srgbClr val="FF6600"/>
              </a:buClr>
              <a:buSzPct val="100000"/>
              <a:buFont typeface="Arial" charset="0"/>
              <a:buNone/>
              <a:defRPr/>
            </a:pPr>
            <a:r>
              <a:rPr lang="ar-SA" kern="0" dirty="0" smtClean="0">
                <a:solidFill>
                  <a:srgbClr val="000000"/>
                </a:solidFill>
                <a:latin typeface="+mn-lt"/>
                <a:ea typeface="DejaVu Sans Condensed"/>
                <a:cs typeface="+mn-cs"/>
              </a:rPr>
              <a:t>تنسيق وطني</a:t>
            </a:r>
            <a:endParaRPr lang="en-US" kern="0" dirty="0">
              <a:solidFill>
                <a:srgbClr val="000000"/>
              </a:solidFill>
              <a:latin typeface="+mn-lt"/>
              <a:ea typeface="DejaVu Sans Condensed"/>
              <a:cs typeface="+mn-cs"/>
            </a:endParaRPr>
          </a:p>
        </p:txBody>
      </p:sp>
      <p:pic>
        <p:nvPicPr>
          <p:cNvPr id="307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47" y="3352800"/>
            <a:ext cx="4176464" cy="321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341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71437" y="762000"/>
            <a:ext cx="8785225" cy="4978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rtl="1"/>
            <a:r>
              <a:rPr lang="ar-SA" altLang="en-US" sz="3600" dirty="0" smtClean="0"/>
              <a:t>فهرس</a:t>
            </a:r>
            <a:r>
              <a:rPr lang="en-US" altLang="en-US" sz="3600" dirty="0" smtClean="0"/>
              <a:t> </a:t>
            </a:r>
            <a:r>
              <a:rPr lang="en-US" altLang="en-US" sz="3600" dirty="0" smtClean="0"/>
              <a:t>GU </a:t>
            </a:r>
            <a:r>
              <a:rPr lang="ar-SA" altLang="en-US" sz="3600" dirty="0" smtClean="0"/>
              <a:t>للبيانات </a:t>
            </a:r>
            <a:r>
              <a:rPr lang="ar-SA" altLang="en-US" sz="3600" dirty="0" smtClean="0"/>
              <a:t>البحثية </a:t>
            </a:r>
            <a:r>
              <a:rPr lang="en-US" altLang="en-US" sz="3600" dirty="0" smtClean="0"/>
              <a:t> </a:t>
            </a:r>
            <a:r>
              <a:rPr lang="ar-SA" altLang="en-US" sz="3600" dirty="0" smtClean="0"/>
              <a:t/>
            </a:r>
            <a:br>
              <a:rPr lang="ar-SA" altLang="en-US" sz="3600" dirty="0" smtClean="0"/>
            </a:br>
            <a:r>
              <a:rPr lang="ar-SA" altLang="en-US" sz="3600" dirty="0"/>
              <a:t/>
            </a:r>
            <a:br>
              <a:rPr lang="ar-SA" altLang="en-US" sz="3600" dirty="0"/>
            </a:br>
            <a:endParaRPr lang="en-US" altLang="en-US" sz="3600" dirty="0"/>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9" y="1828800"/>
            <a:ext cx="78486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310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990600" y="152400"/>
            <a:ext cx="7567970" cy="756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ar-SA" altLang="en-US" sz="3600" dirty="0" smtClean="0"/>
              <a:t>توجيه </a:t>
            </a:r>
            <a:r>
              <a:rPr lang="ar-SA" altLang="en-US" sz="3600" dirty="0" smtClean="0"/>
              <a:t>وتدريب</a:t>
            </a:r>
            <a:r>
              <a:rPr lang="ar-SA" altLang="en-US" sz="2200" dirty="0"/>
              <a:t/>
            </a:r>
            <a:br>
              <a:rPr lang="ar-SA" altLang="en-US" sz="2200" dirty="0"/>
            </a:br>
            <a:endParaRPr lang="en-US" alt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5" y="1054850"/>
            <a:ext cx="4905675" cy="3370716"/>
          </a:xfrm>
          <a:prstGeom prst="rect">
            <a:avLst/>
          </a:prstGeom>
        </p:spPr>
      </p:pic>
      <p:sp>
        <p:nvSpPr>
          <p:cNvPr id="5" name="Rectangle 4"/>
          <p:cNvSpPr/>
          <p:nvPr/>
        </p:nvSpPr>
        <p:spPr>
          <a:xfrm>
            <a:off x="1077497" y="4571696"/>
            <a:ext cx="3164649" cy="338554"/>
          </a:xfrm>
          <a:prstGeom prst="rect">
            <a:avLst/>
          </a:prstGeom>
        </p:spPr>
        <p:txBody>
          <a:bodyPr wrap="none">
            <a:spAutoFit/>
          </a:bodyPr>
          <a:lstStyle/>
          <a:p>
            <a:r>
              <a:rPr lang="en-GB" sz="1600" dirty="0">
                <a:solidFill>
                  <a:schemeClr val="tx1"/>
                </a:solidFill>
                <a:latin typeface="+mn-lt"/>
              </a:rPr>
              <a:t>http://</a:t>
            </a:r>
            <a:r>
              <a:rPr lang="en-GB" sz="1600" dirty="0" err="1">
                <a:solidFill>
                  <a:schemeClr val="tx1"/>
                </a:solidFill>
                <a:latin typeface="+mn-lt"/>
              </a:rPr>
              <a:t>datalib.edina.ac.uk</a:t>
            </a:r>
            <a:r>
              <a:rPr lang="en-GB" sz="1600" dirty="0">
                <a:solidFill>
                  <a:schemeClr val="tx1"/>
                </a:solidFill>
                <a:latin typeface="+mn-lt"/>
              </a:rPr>
              <a:t>/mantra/</a:t>
            </a:r>
          </a:p>
        </p:txBody>
      </p:sp>
      <p:sp>
        <p:nvSpPr>
          <p:cNvPr id="13" name="Rectangle 12"/>
          <p:cNvSpPr/>
          <p:nvPr/>
        </p:nvSpPr>
        <p:spPr>
          <a:xfrm>
            <a:off x="5259397" y="6029507"/>
            <a:ext cx="3299173" cy="338554"/>
          </a:xfrm>
          <a:prstGeom prst="rect">
            <a:avLst/>
          </a:prstGeom>
        </p:spPr>
        <p:txBody>
          <a:bodyPr wrap="none">
            <a:spAutoFit/>
          </a:bodyPr>
          <a:lstStyle/>
          <a:p>
            <a:r>
              <a:rPr lang="en-GB" sz="1600" dirty="0">
                <a:solidFill>
                  <a:schemeClr val="tx1"/>
                </a:solidFill>
                <a:latin typeface="+mn-lt"/>
              </a:rPr>
              <a:t>https://</a:t>
            </a:r>
            <a:r>
              <a:rPr lang="en-GB" sz="1600" dirty="0" err="1">
                <a:solidFill>
                  <a:schemeClr val="tx1"/>
                </a:solidFill>
                <a:latin typeface="+mn-lt"/>
              </a:rPr>
              <a:t>www.fosteropenscience.eu</a:t>
            </a:r>
            <a:r>
              <a:rPr lang="en-GB" sz="1600" dirty="0">
                <a:solidFill>
                  <a:schemeClr val="tx1"/>
                </a:solidFill>
                <a:latin typeface="+mn-lt"/>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981200"/>
            <a:ext cx="4055821" cy="3782015"/>
          </a:xfrm>
          <a:prstGeom prst="rect">
            <a:avLst/>
          </a:prstGeom>
        </p:spPr>
      </p:pic>
    </p:spTree>
    <p:extLst>
      <p:ext uri="{BB962C8B-B14F-4D97-AF65-F5344CB8AC3E}">
        <p14:creationId xmlns:p14="http://schemas.microsoft.com/office/powerpoint/2010/main" val="2052030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52400"/>
          </a:xfrm>
        </p:spPr>
        <p:txBody>
          <a:bodyPr>
            <a:normAutofit fontScale="90000"/>
          </a:bodyPr>
          <a:lstStyle/>
          <a:p>
            <a:pPr algn="ctr"/>
            <a:r>
              <a:rPr lang="ar-SA" dirty="0" smtClean="0">
                <a:solidFill>
                  <a:srgbClr val="002060"/>
                </a:solidFill>
                <a:latin typeface="Book Antiqua" panose="02040602050305030304" pitchFamily="18" charset="0"/>
              </a:rPr>
              <a:t>تسلسل العرض التقديمي  </a:t>
            </a:r>
            <a:br>
              <a:rPr lang="ar-SA" dirty="0" smtClean="0">
                <a:solidFill>
                  <a:srgbClr val="002060"/>
                </a:solidFill>
                <a:latin typeface="Book Antiqua" panose="02040602050305030304" pitchFamily="18" charset="0"/>
              </a:rPr>
            </a:br>
            <a:r>
              <a:rPr lang="en-US" dirty="0" smtClean="0">
                <a:solidFill>
                  <a:srgbClr val="002060"/>
                </a:solidFill>
                <a:latin typeface="Book Antiqua" panose="02040602050305030304" pitchFamily="18" charset="0"/>
              </a:rPr>
              <a:t> </a:t>
            </a:r>
            <a:r>
              <a:rPr lang="en-GB" dirty="0">
                <a:solidFill>
                  <a:srgbClr val="002060"/>
                </a:solidFill>
                <a:latin typeface="Book Antiqua" panose="02040602050305030304" pitchFamily="18" charset="0"/>
              </a:rPr>
              <a:t>Structure of session</a:t>
            </a:r>
            <a:r>
              <a:rPr lang="ar-SA" dirty="0">
                <a:solidFill>
                  <a:srgbClr val="002060"/>
                </a:solidFill>
                <a:latin typeface="Book Antiqua" panose="02040602050305030304" pitchFamily="18" charset="0"/>
              </a:rPr>
              <a:t/>
            </a:r>
            <a:br>
              <a:rPr lang="ar-SA" dirty="0">
                <a:solidFill>
                  <a:srgbClr val="002060"/>
                </a:solidFill>
                <a:latin typeface="Book Antiqua" panose="02040602050305030304" pitchFamily="18" charset="0"/>
              </a:rPr>
            </a:br>
            <a:r>
              <a:rPr lang="en-US" dirty="0" smtClean="0">
                <a:solidFill>
                  <a:srgbClr val="002060"/>
                </a:solidFill>
                <a:latin typeface="Book Antiqua" panose="02040602050305030304" pitchFamily="18" charset="0"/>
              </a:rPr>
              <a:t>  </a:t>
            </a:r>
            <a:endParaRPr lang="bs-Latn-BA"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304800" y="2133600"/>
            <a:ext cx="8267700" cy="4275972"/>
          </a:xfrm>
        </p:spPr>
        <p:txBody>
          <a:bodyPr/>
          <a:lstStyle/>
          <a:p>
            <a:pPr marL="342900" indent="-285750" algn="r" rtl="1">
              <a:buFont typeface="Wingdings" panose="05000000000000000000" pitchFamily="2" charset="2"/>
              <a:buChar char="§"/>
            </a:pPr>
            <a:r>
              <a:rPr lang="ar-SA" sz="2800" dirty="0" smtClean="0"/>
              <a:t>تحديد </a:t>
            </a:r>
            <a:r>
              <a:rPr lang="ar-SA" sz="2800" dirty="0"/>
              <a:t>نطاق السياسات اللازمة لدعم إدارة مخرجات البحث العلمي وتطبيقها والإشراف </a:t>
            </a:r>
            <a:r>
              <a:rPr lang="ar-SA" sz="2800" dirty="0" smtClean="0"/>
              <a:t>عليها.</a:t>
            </a:r>
            <a:endParaRPr lang="en-GB" sz="2800" dirty="0"/>
          </a:p>
          <a:p>
            <a:pPr marL="342900" indent="-285750" algn="r" rtl="1">
              <a:buFont typeface="Wingdings" panose="05000000000000000000" pitchFamily="2" charset="2"/>
              <a:buChar char="§"/>
            </a:pPr>
            <a:endParaRPr lang="ar-SA" sz="2800" dirty="0" smtClean="0"/>
          </a:p>
          <a:p>
            <a:pPr marL="342900" indent="-285750" algn="r" rtl="1">
              <a:buFont typeface="Wingdings" panose="05000000000000000000" pitchFamily="2" charset="2"/>
              <a:buChar char="§"/>
            </a:pPr>
            <a:r>
              <a:rPr lang="ar-SA" sz="2800" dirty="0" smtClean="0"/>
              <a:t>تمرين </a:t>
            </a:r>
            <a:r>
              <a:rPr lang="ar-SA" sz="2800" dirty="0"/>
              <a:t>جماعي: استعراض بعض من الأمثلة على </a:t>
            </a:r>
            <a:r>
              <a:rPr lang="ar-SA" sz="2800" dirty="0" smtClean="0"/>
              <a:t>السياسات الداعمة.</a:t>
            </a:r>
            <a:endParaRPr lang="en-GB" sz="2800" dirty="0"/>
          </a:p>
          <a:p>
            <a:pPr marL="342900" indent="-285750" algn="r" rtl="1">
              <a:buFont typeface="Wingdings" panose="05000000000000000000" pitchFamily="2" charset="2"/>
              <a:buChar char="§"/>
            </a:pPr>
            <a:endParaRPr lang="ar-SA" sz="2800" dirty="0" smtClean="0"/>
          </a:p>
          <a:p>
            <a:pPr marL="342900" indent="-285750" algn="r" rtl="1">
              <a:buFont typeface="Wingdings" panose="05000000000000000000" pitchFamily="2" charset="2"/>
              <a:buChar char="§"/>
            </a:pPr>
            <a:r>
              <a:rPr lang="ar-SA" sz="2800" dirty="0" smtClean="0"/>
              <a:t>آراء المشاركون.</a:t>
            </a:r>
            <a:endParaRPr lang="en-GB" sz="2800" dirty="0"/>
          </a:p>
          <a:p>
            <a:pPr algn="r" rtl="1"/>
            <a:endParaRPr lang="bs-Latn-B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933285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68313" y="228600"/>
            <a:ext cx="8229600" cy="1030139"/>
          </a:xfrm>
          <a:prstGeom prst="rect">
            <a:avLst/>
          </a:prstGeom>
          <a:noFill/>
          <a:ln>
            <a:miter lim="800000"/>
            <a:headEnd/>
            <a:tailEnd/>
          </a:ln>
        </p:spPr>
        <p:txBody>
          <a:bodyPr anchor="ctr"/>
          <a:lstStyle/>
          <a:p>
            <a:pPr algn="ctr" defTabSz="914400" rtl="1" fontAlgn="auto">
              <a:spcAft>
                <a:spcPts val="0"/>
              </a:spcAft>
              <a:defRPr/>
            </a:pPr>
            <a:r>
              <a:rPr lang="ar-SA" sz="3200" dirty="0" smtClean="0">
                <a:latin typeface="+mj-lt"/>
                <a:ea typeface="+mj-ea"/>
                <a:cs typeface="+mj-cs"/>
              </a:rPr>
              <a:t>يوفر </a:t>
            </a:r>
            <a:r>
              <a:rPr lang="en-US" sz="3200" dirty="0" smtClean="0">
                <a:latin typeface="+mj-lt"/>
                <a:ea typeface="+mj-ea"/>
                <a:cs typeface="+mj-cs"/>
              </a:rPr>
              <a:t>DCC</a:t>
            </a:r>
            <a:r>
              <a:rPr lang="ar-SA" sz="3200" dirty="0" smtClean="0">
                <a:latin typeface="+mj-lt"/>
                <a:ea typeface="+mj-ea"/>
                <a:cs typeface="+mj-cs"/>
              </a:rPr>
              <a:t> توجيه و أمثلة و أدوات تساعد على الامتثال </a:t>
            </a:r>
            <a:r>
              <a:rPr lang="en-GB" sz="2800" dirty="0" smtClean="0">
                <a:solidFill>
                  <a:schemeClr val="tx1"/>
                </a:solidFill>
                <a:latin typeface="+mj-lt"/>
                <a:ea typeface="+mj-ea"/>
                <a:cs typeface="+mj-cs"/>
              </a:rPr>
              <a:t> </a:t>
            </a:r>
            <a:endParaRPr lang="ar-SA" sz="2800" dirty="0" smtClean="0">
              <a:solidFill>
                <a:schemeClr val="tx1"/>
              </a:solidFill>
              <a:latin typeface="+mj-lt"/>
              <a:ea typeface="+mj-ea"/>
              <a:cs typeface="+mj-cs"/>
            </a:endParaRPr>
          </a:p>
        </p:txBody>
      </p:sp>
      <p:pic>
        <p:nvPicPr>
          <p:cNvPr id="33795" name="Picture 2" descr="DMP Online - The DCC Data Management Plann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789363"/>
            <a:ext cx="34559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Capture.PNG"/>
          <p:cNvPicPr>
            <a:picLocks noChangeAspect="1"/>
          </p:cNvPicPr>
          <p:nvPr/>
        </p:nvPicPr>
        <p:blipFill>
          <a:blip r:embed="rId4" cstate="print">
            <a:extLst>
              <a:ext uri="{28A0092B-C50C-407E-A947-70E740481C1C}">
                <a14:useLocalDpi xmlns:a14="http://schemas.microsoft.com/office/drawing/2010/main" val="0"/>
              </a:ext>
            </a:extLst>
          </a:blip>
          <a:srcRect l="1231" t="310" r="923" b="443"/>
          <a:stretch>
            <a:fillRect/>
          </a:stretch>
        </p:blipFill>
        <p:spPr bwMode="auto">
          <a:xfrm>
            <a:off x="6552547" y="1720850"/>
            <a:ext cx="2558909"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0" y="5876925"/>
            <a:ext cx="817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algn="ctr" eaLnBrk="1" hangingPunct="1"/>
            <a:r>
              <a:rPr lang="en-GB" altLang="en-US" dirty="0">
                <a:latin typeface="Arial" charset="0"/>
                <a:cs typeface="Arial" charset="0"/>
                <a:hlinkClick r:id="rId5"/>
              </a:rPr>
              <a:t>http://www.dcc.ac.uk/resources</a:t>
            </a:r>
            <a:r>
              <a:rPr lang="en-GB" altLang="en-US" dirty="0">
                <a:latin typeface="Arial" charset="0"/>
                <a:cs typeface="Arial" charset="0"/>
              </a:rPr>
              <a:t> </a:t>
            </a:r>
          </a:p>
        </p:txBody>
      </p:sp>
      <p:pic>
        <p:nvPicPr>
          <p:cNvPr id="7" name="Picture 6" descr="RDM Services Guide.jpg"/>
          <p:cNvPicPr>
            <a:picLocks noChangeAspect="1"/>
          </p:cNvPicPr>
          <p:nvPr/>
        </p:nvPicPr>
        <p:blipFill>
          <a:blip r:embed="rId6"/>
          <a:stretch>
            <a:fillRect/>
          </a:stretch>
        </p:blipFill>
        <p:spPr>
          <a:xfrm>
            <a:off x="586441" y="1828800"/>
            <a:ext cx="2292350" cy="3240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341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1"/>
            <a:ext cx="6972300" cy="1143000"/>
          </a:xfrm>
        </p:spPr>
        <p:txBody>
          <a:bodyPr/>
          <a:lstStyle/>
          <a:p>
            <a:pPr algn="ctr"/>
            <a:r>
              <a:rPr lang="ar-SA" b="1" dirty="0" smtClean="0"/>
              <a:t>ملخص</a:t>
            </a:r>
            <a:endParaRPr lang="en-GB" b="1" dirty="0"/>
          </a:p>
        </p:txBody>
      </p:sp>
      <p:sp>
        <p:nvSpPr>
          <p:cNvPr id="3" name="Content Placeholder 2"/>
          <p:cNvSpPr>
            <a:spLocks noGrp="1"/>
          </p:cNvSpPr>
          <p:nvPr>
            <p:ph idx="1"/>
          </p:nvPr>
        </p:nvSpPr>
        <p:spPr>
          <a:xfrm>
            <a:off x="533400" y="1447800"/>
            <a:ext cx="8229600" cy="4669346"/>
          </a:xfrm>
        </p:spPr>
        <p:txBody>
          <a:bodyPr>
            <a:normAutofit/>
          </a:bodyPr>
          <a:lstStyle/>
          <a:p>
            <a:pPr algn="r" rtl="1">
              <a:lnSpc>
                <a:spcPct val="170000"/>
              </a:lnSpc>
            </a:pPr>
            <a:r>
              <a:rPr lang="ar-SA" dirty="0" smtClean="0"/>
              <a:t>من </a:t>
            </a:r>
            <a:r>
              <a:rPr lang="ar-SA" dirty="0" smtClean="0"/>
              <a:t>الممكن أن تساعد السياسات على الحصول على دعم من </a:t>
            </a:r>
            <a:r>
              <a:rPr lang="ar-SA" dirty="0"/>
              <a:t>الإدارة </a:t>
            </a:r>
            <a:r>
              <a:rPr lang="ar-SA" dirty="0" smtClean="0"/>
              <a:t>العليا  (وقت، تمويل)</a:t>
            </a:r>
            <a:endParaRPr lang="en-GB" dirty="0"/>
          </a:p>
          <a:p>
            <a:pPr algn="r" rtl="1">
              <a:lnSpc>
                <a:spcPct val="170000"/>
              </a:lnSpc>
            </a:pPr>
            <a:r>
              <a:rPr lang="ar-SA" dirty="0" smtClean="0"/>
              <a:t>من </a:t>
            </a:r>
            <a:r>
              <a:rPr lang="ar-SA" dirty="0" smtClean="0"/>
              <a:t>المهم تحديد نطاق السياسات</a:t>
            </a:r>
            <a:endParaRPr lang="en-GB" dirty="0"/>
          </a:p>
          <a:p>
            <a:pPr algn="r" rtl="1">
              <a:lnSpc>
                <a:spcPct val="170000"/>
              </a:lnSpc>
            </a:pPr>
            <a:r>
              <a:rPr lang="ar-SA" dirty="0" smtClean="0"/>
              <a:t>التشاور مع</a:t>
            </a:r>
            <a:r>
              <a:rPr lang="en-US" dirty="0" smtClean="0"/>
              <a:t> </a:t>
            </a:r>
            <a:r>
              <a:rPr lang="ar-SA" dirty="0" smtClean="0"/>
              <a:t>:  </a:t>
            </a:r>
            <a:endParaRPr lang="en-GB" dirty="0" smtClean="0"/>
          </a:p>
          <a:p>
            <a:pPr lvl="1" algn="r" rtl="1">
              <a:lnSpc>
                <a:spcPct val="170000"/>
              </a:lnSpc>
            </a:pPr>
            <a:r>
              <a:rPr lang="ar-SA" dirty="0" smtClean="0"/>
              <a:t>الجهات </a:t>
            </a:r>
            <a:r>
              <a:rPr lang="ar-SA" dirty="0" smtClean="0"/>
              <a:t>المتوقع امتثالها للسياسة </a:t>
            </a:r>
            <a:endParaRPr lang="en-GB" dirty="0" smtClean="0"/>
          </a:p>
          <a:p>
            <a:pPr lvl="1" algn="r" rtl="1">
              <a:lnSpc>
                <a:spcPct val="170000"/>
              </a:lnSpc>
            </a:pPr>
            <a:r>
              <a:rPr lang="ar-SA" dirty="0" smtClean="0"/>
              <a:t>الجهات </a:t>
            </a:r>
            <a:r>
              <a:rPr lang="ar-SA" dirty="0" smtClean="0"/>
              <a:t>التي ستدعم تنفيذ السياسات والاشراف عليها</a:t>
            </a:r>
            <a:endParaRPr lang="en-GB" dirty="0" smtClean="0"/>
          </a:p>
          <a:p>
            <a:pPr algn="r" rtl="1">
              <a:lnSpc>
                <a:spcPct val="170000"/>
              </a:lnSpc>
            </a:pPr>
            <a:r>
              <a:rPr lang="ar-SA" dirty="0" smtClean="0"/>
              <a:t>حاول </a:t>
            </a:r>
            <a:r>
              <a:rPr lang="ar-SA" dirty="0" smtClean="0"/>
              <a:t>أن تأخذ بعين الاعتبار آراء الآخرين حول ما يمكن تطبيقه قبل تبني السياسات في المؤسسة ( حاول قدر الإمكان الحصول على معلومات تتعلق بالتكاليف)  </a:t>
            </a:r>
            <a:endParaRPr lang="en-GB" dirty="0"/>
          </a:p>
        </p:txBody>
      </p:sp>
    </p:spTree>
    <p:extLst>
      <p:ext uri="{BB962C8B-B14F-4D97-AF65-F5344CB8AC3E}">
        <p14:creationId xmlns:p14="http://schemas.microsoft.com/office/powerpoint/2010/main" val="1525235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267200" y="457200"/>
            <a:ext cx="3633167" cy="2232248"/>
          </a:xfrm>
          <a:prstGeom prst="rect">
            <a:avLst/>
          </a:prstGeom>
        </p:spPr>
        <p:txBody>
          <a:bodyPr>
            <a:normAutofit/>
          </a:bodyPr>
          <a:lstStyle/>
          <a:p>
            <a:pPr algn="ctr"/>
            <a:r>
              <a:rPr lang="ar-SA" altLang="en-US" sz="2400" dirty="0" smtClean="0">
                <a:solidFill>
                  <a:schemeClr val="tx1"/>
                </a:solidFill>
              </a:rPr>
              <a:t/>
            </a:r>
            <a:br>
              <a:rPr lang="ar-SA" altLang="en-US" sz="2400" dirty="0" smtClean="0">
                <a:solidFill>
                  <a:schemeClr val="tx1"/>
                </a:solidFill>
              </a:rPr>
            </a:br>
            <a:r>
              <a:rPr lang="ar-SA" altLang="en-US" sz="2400" dirty="0"/>
              <a:t/>
            </a:r>
            <a:br>
              <a:rPr lang="ar-SA" altLang="en-US" sz="2400" dirty="0"/>
            </a:br>
            <a:r>
              <a:rPr lang="ar-SA" altLang="en-US" sz="2400" dirty="0" smtClean="0"/>
              <a:t>لا تبقى الأمور كما هي</a:t>
            </a:r>
            <a:r>
              <a:rPr lang="en-GB" altLang="en-US" sz="2400" dirty="0" smtClean="0">
                <a:solidFill>
                  <a:schemeClr val="tx1"/>
                </a:solidFill>
              </a:rPr>
              <a:t> </a:t>
            </a:r>
            <a:endParaRPr lang="en-GB" altLang="en-US" sz="2400" dirty="0">
              <a:solidFill>
                <a:schemeClr val="tx1"/>
              </a:solidFill>
            </a:endParaRPr>
          </a:p>
        </p:txBody>
      </p:sp>
      <p:sp>
        <p:nvSpPr>
          <p:cNvPr id="56324" name="Rectangle 4"/>
          <p:cNvSpPr>
            <a:spLocks noChangeArrowheads="1"/>
          </p:cNvSpPr>
          <p:nvPr/>
        </p:nvSpPr>
        <p:spPr bwMode="auto">
          <a:xfrm>
            <a:off x="5580063" y="6381750"/>
            <a:ext cx="32591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GB" altLang="en-US" sz="800"/>
              <a:t>Image: http://webmaths.files.wordpress.com/2013/02/challenges.jpg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55" y="3721378"/>
            <a:ext cx="5798166" cy="2898719"/>
          </a:xfrm>
          <a:prstGeom prst="rect">
            <a:avLst/>
          </a:prstGeom>
          <a:ln>
            <a:solidFill>
              <a:schemeClr val="tx1"/>
            </a:solidFill>
          </a:ln>
        </p:spPr>
      </p:pic>
      <p:sp>
        <p:nvSpPr>
          <p:cNvPr id="7" name="Rectangle 6"/>
          <p:cNvSpPr/>
          <p:nvPr/>
        </p:nvSpPr>
        <p:spPr>
          <a:xfrm>
            <a:off x="7455431" y="6629062"/>
            <a:ext cx="1186543" cy="215444"/>
          </a:xfrm>
          <a:prstGeom prst="rect">
            <a:avLst/>
          </a:prstGeom>
        </p:spPr>
        <p:txBody>
          <a:bodyPr wrap="none">
            <a:spAutoFit/>
          </a:bodyPr>
          <a:lstStyle/>
          <a:p>
            <a:r>
              <a:rPr lang="en-GB" sz="800" dirty="0">
                <a:solidFill>
                  <a:schemeClr val="tx1"/>
                </a:solidFill>
                <a:latin typeface="+mn-lt"/>
              </a:rPr>
              <a:t>https://</a:t>
            </a:r>
            <a:r>
              <a:rPr lang="en-GB" sz="800" dirty="0" err="1">
                <a:solidFill>
                  <a:schemeClr val="tx1"/>
                </a:solidFill>
                <a:latin typeface="+mn-lt"/>
              </a:rPr>
              <a:t>www.liberal.ca</a:t>
            </a:r>
            <a:r>
              <a:rPr lang="en-GB" sz="800" dirty="0">
                <a:solidFill>
                  <a:schemeClr val="tx1"/>
                </a:solidFill>
                <a:latin typeface="+mn-lt"/>
              </a:rPr>
              <a:t>/</a:t>
            </a:r>
          </a:p>
        </p:txBody>
      </p:sp>
      <p:pic>
        <p:nvPicPr>
          <p:cNvPr id="2" name="Immagine 1"/>
          <p:cNvPicPr>
            <a:picLocks noChangeAspect="1"/>
          </p:cNvPicPr>
          <p:nvPr/>
        </p:nvPicPr>
        <p:blipFill>
          <a:blip r:embed="rId4"/>
          <a:stretch>
            <a:fillRect/>
          </a:stretch>
        </p:blipFill>
        <p:spPr>
          <a:xfrm>
            <a:off x="857255" y="0"/>
            <a:ext cx="3333745" cy="3160886"/>
          </a:xfrm>
          <a:prstGeom prst="rect">
            <a:avLst/>
          </a:prstGeom>
        </p:spPr>
      </p:pic>
      <p:sp>
        <p:nvSpPr>
          <p:cNvPr id="3" name="Rettangolo 2"/>
          <p:cNvSpPr/>
          <p:nvPr/>
        </p:nvSpPr>
        <p:spPr>
          <a:xfrm>
            <a:off x="228600" y="3293321"/>
            <a:ext cx="4572000" cy="338554"/>
          </a:xfrm>
          <a:prstGeom prst="rect">
            <a:avLst/>
          </a:prstGeom>
        </p:spPr>
        <p:txBody>
          <a:bodyPr>
            <a:spAutoFit/>
          </a:bodyPr>
          <a:lstStyle/>
          <a:p>
            <a:r>
              <a:rPr lang="it-IT" sz="800" dirty="0"/>
              <a:t>http://www.independent.co.uk/news/world/americas/donald-trump-us-president-wins-lose-popular-election-hillary-clinton-3-million-votes-russia-hacking-a7535701.html</a:t>
            </a:r>
          </a:p>
        </p:txBody>
      </p:sp>
    </p:spTree>
    <p:extLst>
      <p:ext uri="{BB962C8B-B14F-4D97-AF65-F5344CB8AC3E}">
        <p14:creationId xmlns:p14="http://schemas.microsoft.com/office/powerpoint/2010/main" val="3392354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6F15528-21DE-4FAA-801E-634DDDAF4B2B}" type="slidenum">
              <a:rPr lang="en-US" smtClean="0"/>
              <a:pPr/>
              <a:t>33</a:t>
            </a:fld>
            <a:endParaRPr lang="en-US"/>
          </a:p>
        </p:txBody>
      </p:sp>
      <p:sp>
        <p:nvSpPr>
          <p:cNvPr id="3" name="Rettangolo 2"/>
          <p:cNvSpPr/>
          <p:nvPr/>
        </p:nvSpPr>
        <p:spPr>
          <a:xfrm>
            <a:off x="457200" y="1166842"/>
            <a:ext cx="8229600" cy="4524315"/>
          </a:xfrm>
          <a:prstGeom prst="rect">
            <a:avLst/>
          </a:prstGeom>
        </p:spPr>
        <p:txBody>
          <a:bodyPr wrap="square">
            <a:spAutoFit/>
          </a:bodyPr>
          <a:lstStyle/>
          <a:p>
            <a:pPr algn="r" rtl="1"/>
            <a:r>
              <a:rPr lang="ar-SA" sz="2400" dirty="0" smtClean="0"/>
              <a:t>تمرين </a:t>
            </a:r>
            <a:r>
              <a:rPr lang="ar-SA" sz="2400" dirty="0" smtClean="0"/>
              <a:t>جماعي ( 20 دقيقة مع وقت إضافي لاستعراض آراء المشاركين) </a:t>
            </a:r>
            <a:endParaRPr lang="ar-SA" sz="2400" dirty="0" smtClean="0"/>
          </a:p>
          <a:p>
            <a:pPr algn="r" rtl="1"/>
            <a:endParaRPr lang="ar-SA" sz="2400" dirty="0"/>
          </a:p>
          <a:p>
            <a:pPr algn="r" rtl="1"/>
            <a:r>
              <a:rPr lang="ar-SA" sz="2400" dirty="0" smtClean="0"/>
              <a:t>بعد </a:t>
            </a:r>
            <a:r>
              <a:rPr lang="ar-SA" sz="2400" dirty="0" smtClean="0"/>
              <a:t>الاطلاع على الأوراق التي تم توزيعها عليكم، يرجى الإجابة على الأسئلة التالية ضمن مجموعات صغيرة (3-4 اشخاص) </a:t>
            </a:r>
            <a:endParaRPr lang="en-US" sz="2400" dirty="0" smtClean="0"/>
          </a:p>
          <a:p>
            <a:endParaRPr lang="en-US" sz="2400" dirty="0"/>
          </a:p>
          <a:p>
            <a:pPr marL="285750" indent="-285750" algn="r" rtl="1">
              <a:buFont typeface="Arial" panose="020B0604020202020204" pitchFamily="34" charset="0"/>
              <a:buChar char="•"/>
            </a:pPr>
            <a:r>
              <a:rPr lang="ar-SA" sz="2400" dirty="0" smtClean="0"/>
              <a:t>هل </a:t>
            </a:r>
            <a:r>
              <a:rPr lang="ar-SA" sz="2400" dirty="0" smtClean="0"/>
              <a:t>تتماشى السياسة مع بيئة العمل في مؤسستك؟ إذا كان الجواب لا، فلما؟</a:t>
            </a:r>
            <a:endParaRPr lang="en-US" sz="2400" dirty="0"/>
          </a:p>
          <a:p>
            <a:pPr marL="285750" indent="-285750" algn="r" rtl="1">
              <a:buFont typeface="Arial" panose="020B0604020202020204" pitchFamily="34" charset="0"/>
              <a:buChar char="•"/>
            </a:pPr>
            <a:r>
              <a:rPr lang="ar-SA" sz="2400" dirty="0" smtClean="0"/>
              <a:t>هل </a:t>
            </a:r>
            <a:r>
              <a:rPr lang="ar-SA" sz="2400" dirty="0" smtClean="0"/>
              <a:t>هناك أية سياسات يجب أخذها بعين الاعتبار عند تطوير السياسة المحلية لإدارة البيانات ومعالجتها؟</a:t>
            </a:r>
            <a:endParaRPr lang="en-US" sz="2400" dirty="0" smtClean="0"/>
          </a:p>
          <a:p>
            <a:pPr marL="285750" indent="-285750" algn="r" rtl="1">
              <a:buFont typeface="Arial" panose="020B0604020202020204" pitchFamily="34" charset="0"/>
              <a:buChar char="•"/>
            </a:pPr>
            <a:r>
              <a:rPr lang="ar-SA" sz="2400" dirty="0" smtClean="0"/>
              <a:t>بناء </a:t>
            </a:r>
            <a:r>
              <a:rPr lang="ar-SA" sz="2400" dirty="0" smtClean="0"/>
              <a:t>على طبيعة بيئة العمل الخاصة بمؤسستك، ما هي الخدمات والبنية التحتية اللازمة لتمكين الامتثال لمثل هذه السياسات؟  </a:t>
            </a:r>
            <a:endParaRPr lang="en-US" sz="2400" dirty="0" smtClean="0"/>
          </a:p>
          <a:p>
            <a:pPr marL="285750" indent="-285750" algn="r" rtl="1">
              <a:buFont typeface="Arial" panose="020B0604020202020204" pitchFamily="34" charset="0"/>
              <a:buChar char="•"/>
            </a:pPr>
            <a:r>
              <a:rPr lang="ar-SA" sz="2400" dirty="0" smtClean="0"/>
              <a:t>هل </a:t>
            </a:r>
            <a:r>
              <a:rPr lang="ar-SA" sz="2400" dirty="0" smtClean="0"/>
              <a:t>تعتقد بأنك ستواجه بعض من التحديات المتعلقة بتنفيذ هذه السياسات والاشراف عليها؟</a:t>
            </a:r>
            <a:endParaRPr lang="en-US" sz="2400" dirty="0"/>
          </a:p>
        </p:txBody>
      </p:sp>
    </p:spTree>
    <p:extLst>
      <p:ext uri="{BB962C8B-B14F-4D97-AF65-F5344CB8AC3E}">
        <p14:creationId xmlns:p14="http://schemas.microsoft.com/office/powerpoint/2010/main" val="28202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a:solidFill>
                  <a:schemeClr val="bg1"/>
                </a:solidFill>
              </a:rPr>
              <a:t>Data Management Planning</a:t>
            </a: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a:ln>
                <a:noFill/>
              </a:ln>
              <a:solidFill>
                <a:srgbClr val="FE9914"/>
              </a:solidFill>
              <a:effectLst/>
              <a:latin typeface="Arial" charset="0"/>
            </a:endParaRPr>
          </a:p>
        </p:txBody>
      </p:sp>
      <p:sp>
        <p:nvSpPr>
          <p:cNvPr id="5" name="Title 1"/>
          <p:cNvSpPr txBox="1">
            <a:spLocks/>
          </p:cNvSpPr>
          <p:nvPr/>
        </p:nvSpPr>
        <p:spPr bwMode="auto">
          <a:xfrm>
            <a:off x="457200" y="2133600"/>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ar-SA" sz="5400" kern="0" dirty="0" smtClean="0">
                <a:solidFill>
                  <a:schemeClr val="bg1"/>
                </a:solidFill>
              </a:rPr>
              <a:t>إطار </a:t>
            </a:r>
            <a:r>
              <a:rPr lang="ar-SA" sz="5400" kern="0" dirty="0" smtClean="0">
                <a:solidFill>
                  <a:schemeClr val="bg1"/>
                </a:solidFill>
              </a:rPr>
              <a:t>إدارة البيانات البحثية</a:t>
            </a:r>
            <a:endParaRPr lang="en-GB" sz="5400" kern="0" dirty="0">
              <a:solidFill>
                <a:schemeClr val="bg1"/>
              </a:solidFill>
            </a:endParaRPr>
          </a:p>
        </p:txBody>
      </p:sp>
    </p:spTree>
    <p:extLst>
      <p:ext uri="{BB962C8B-B14F-4D97-AF65-F5344CB8AC3E}">
        <p14:creationId xmlns:p14="http://schemas.microsoft.com/office/powerpoint/2010/main" val="2807790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68313" y="1905000"/>
            <a:ext cx="8229600" cy="3933825"/>
          </a:xfrm>
        </p:spPr>
        <p:txBody>
          <a:bodyPr>
            <a:normAutofit lnSpcReduction="10000"/>
          </a:bodyPr>
          <a:lstStyle/>
          <a:p>
            <a:pPr algn="ctr" eaLnBrk="1" hangingPunct="1">
              <a:buFont typeface="Arial" pitchFamily="34" charset="0"/>
              <a:buNone/>
            </a:pPr>
            <a:r>
              <a:rPr lang="en-GB" altLang="en-US" sz="2000" i="1" dirty="0"/>
              <a:t>“Publicly funded research data are </a:t>
            </a:r>
            <a:r>
              <a:rPr lang="en-GB" altLang="en-US" sz="2000" i="1" dirty="0" smtClean="0"/>
              <a:t>a public good, </a:t>
            </a:r>
            <a:r>
              <a:rPr lang="en-GB" altLang="en-US" sz="2000" i="1" dirty="0"/>
              <a:t>produced in the public interest, which should be made openly available with as few restrictions as possible in a timely and responsible manner that does not harm intellectual property.”</a:t>
            </a:r>
          </a:p>
          <a:p>
            <a:pPr algn="ctr">
              <a:buNone/>
            </a:pPr>
            <a:r>
              <a:rPr lang="ar-SA" altLang="en-US" sz="2000" dirty="0" smtClean="0"/>
              <a:t>«تُعتبر </a:t>
            </a:r>
            <a:r>
              <a:rPr lang="ar-EG" altLang="en-US" sz="2000" dirty="0" smtClean="0"/>
              <a:t>البيانات </a:t>
            </a:r>
            <a:r>
              <a:rPr lang="ar-EG" altLang="en-US" sz="2000" dirty="0"/>
              <a:t>البحثية الممولة من القطاع العام </a:t>
            </a:r>
            <a:r>
              <a:rPr lang="ar-SA" altLang="en-US" sz="2000" dirty="0" smtClean="0"/>
              <a:t>سلعة</a:t>
            </a:r>
            <a:r>
              <a:rPr lang="ar-EG" altLang="en-US" sz="2000" dirty="0" smtClean="0"/>
              <a:t> </a:t>
            </a:r>
            <a:r>
              <a:rPr lang="ar-SA" altLang="en-US" sz="2000" dirty="0" smtClean="0"/>
              <a:t>عامة</a:t>
            </a:r>
            <a:r>
              <a:rPr lang="ar-EG" altLang="en-US" sz="2000" dirty="0" smtClean="0"/>
              <a:t>،</a:t>
            </a:r>
            <a:r>
              <a:rPr lang="ar-SA" altLang="en-US" sz="2000" dirty="0" smtClean="0"/>
              <a:t> بحيث تُنتج بهدف ا</a:t>
            </a:r>
            <a:r>
              <a:rPr lang="ar-EG" altLang="en-US" sz="2000" dirty="0" smtClean="0"/>
              <a:t>لمصلحة </a:t>
            </a:r>
            <a:r>
              <a:rPr lang="ar-EG" altLang="en-US" sz="2000" dirty="0"/>
              <a:t>العامة ، </a:t>
            </a:r>
            <a:r>
              <a:rPr lang="ar-SA" altLang="en-US" sz="2000" dirty="0" smtClean="0"/>
              <a:t>و</a:t>
            </a:r>
            <a:r>
              <a:rPr lang="ar-EG" altLang="en-US" sz="2000" dirty="0" smtClean="0"/>
              <a:t>ينبغي</a:t>
            </a:r>
            <a:r>
              <a:rPr lang="ar-SA" altLang="en-US" sz="2000" dirty="0" smtClean="0"/>
              <a:t> توفيرها </a:t>
            </a:r>
            <a:r>
              <a:rPr lang="ar-EG" altLang="en-US" sz="2000" dirty="0" smtClean="0"/>
              <a:t>بشكل مفتوح</a:t>
            </a:r>
            <a:r>
              <a:rPr lang="ar-SA" altLang="en-US" sz="2000" dirty="0" smtClean="0"/>
              <a:t> للمستخدمين،</a:t>
            </a:r>
            <a:r>
              <a:rPr lang="ar-EG" altLang="en-US" sz="2000" dirty="0" smtClean="0"/>
              <a:t> </a:t>
            </a:r>
            <a:r>
              <a:rPr lang="ar-EG" altLang="en-US" sz="2000" dirty="0"/>
              <a:t>مع أقل قدر ممكن من القيود</a:t>
            </a:r>
          </a:p>
          <a:p>
            <a:pPr algn="ctr">
              <a:buNone/>
            </a:pPr>
            <a:r>
              <a:rPr lang="ar-EG" altLang="en-US" sz="2000" dirty="0"/>
              <a:t>  </a:t>
            </a:r>
            <a:r>
              <a:rPr lang="ar-SA" altLang="en-US" sz="2000" dirty="0" smtClean="0"/>
              <a:t>و</a:t>
            </a:r>
            <a:r>
              <a:rPr lang="ar-EG" altLang="en-US" sz="2000" dirty="0" smtClean="0"/>
              <a:t>في </a:t>
            </a:r>
            <a:r>
              <a:rPr lang="ar-EG" altLang="en-US" sz="2000" dirty="0"/>
              <a:t>الوقت المناسب </a:t>
            </a:r>
            <a:r>
              <a:rPr lang="ar-SA" altLang="en-US" sz="2000" dirty="0" smtClean="0"/>
              <a:t>على نحو مسؤول </a:t>
            </a:r>
            <a:r>
              <a:rPr lang="ar-EG" altLang="en-US" sz="2000" dirty="0" smtClean="0"/>
              <a:t>ل</a:t>
            </a:r>
            <a:r>
              <a:rPr lang="ar-SA" altLang="en-US" sz="2000" dirty="0" smtClean="0"/>
              <a:t>ا يتعدى على </a:t>
            </a:r>
            <a:r>
              <a:rPr lang="ar-EG" altLang="en-US" sz="2000" dirty="0" smtClean="0"/>
              <a:t>الملكية الفكرية</a:t>
            </a:r>
            <a:r>
              <a:rPr lang="ar-SA" altLang="en-US" sz="2000" dirty="0" smtClean="0"/>
              <a:t>»</a:t>
            </a:r>
          </a:p>
          <a:p>
            <a:pPr algn="r" eaLnBrk="1" hangingPunct="1">
              <a:buFont typeface="Arial" pitchFamily="34" charset="0"/>
              <a:buNone/>
            </a:pPr>
            <a:endParaRPr lang="ar-SA" altLang="en-US" sz="2000" dirty="0" smtClean="0"/>
          </a:p>
          <a:p>
            <a:pPr algn="r" rtl="1">
              <a:buNone/>
            </a:pPr>
            <a:r>
              <a:rPr lang="ar-SA" altLang="en-US" sz="2000" i="1" dirty="0"/>
              <a:t>مبادئ </a:t>
            </a:r>
            <a:r>
              <a:rPr lang="en-US" altLang="en-US" sz="2000" i="1" dirty="0"/>
              <a:t>RCUK </a:t>
            </a:r>
            <a:r>
              <a:rPr lang="ar-SA" altLang="en-US" sz="2000" i="1" dirty="0"/>
              <a:t> العامة لسياسة </a:t>
            </a:r>
            <a:r>
              <a:rPr lang="ar-SA" altLang="en-US" sz="2000" i="1" dirty="0" smtClean="0"/>
              <a:t>البيانات</a:t>
            </a:r>
          </a:p>
          <a:p>
            <a:pPr algn="r" rtl="1">
              <a:buNone/>
            </a:pPr>
            <a:endParaRPr lang="ar-SA" altLang="en-US" sz="2000" dirty="0"/>
          </a:p>
          <a:p>
            <a:pPr algn="r" eaLnBrk="1" hangingPunct="1">
              <a:buFont typeface="Arial" pitchFamily="34" charset="0"/>
              <a:buNone/>
            </a:pPr>
            <a:r>
              <a:rPr lang="en-GB" altLang="en-US" sz="2000" dirty="0" smtClean="0"/>
              <a:t>RCUK </a:t>
            </a:r>
            <a:r>
              <a:rPr lang="en-GB" altLang="en-US" sz="2000" dirty="0"/>
              <a:t>Common Principles on Data Policy</a:t>
            </a:r>
          </a:p>
          <a:p>
            <a:pPr algn="r" eaLnBrk="1" hangingPunct="1">
              <a:buFont typeface="Arial" pitchFamily="34" charset="0"/>
              <a:buNone/>
            </a:pPr>
            <a:r>
              <a:rPr lang="en-GB" altLang="en-US" sz="2000" dirty="0">
                <a:hlinkClick r:id="rId3"/>
              </a:rPr>
              <a:t>http://</a:t>
            </a:r>
            <a:r>
              <a:rPr lang="en-GB" altLang="en-US" sz="2000" dirty="0" err="1">
                <a:hlinkClick r:id="rId3"/>
              </a:rPr>
              <a:t>www.rcuk.ac.uk</a:t>
            </a:r>
            <a:r>
              <a:rPr lang="en-GB" altLang="en-US" sz="2000" dirty="0">
                <a:hlinkClick r:id="rId3"/>
              </a:rPr>
              <a:t>/research/Pages/</a:t>
            </a:r>
            <a:r>
              <a:rPr lang="en-GB" altLang="en-US" sz="2000" dirty="0" err="1">
                <a:hlinkClick r:id="rId3"/>
              </a:rPr>
              <a:t>DataPolicy.aspx</a:t>
            </a:r>
            <a:r>
              <a:rPr lang="en-GB" altLang="en-US" sz="2000" dirty="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19" y="3962400"/>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838200"/>
            <a:ext cx="6912768" cy="720197"/>
          </a:xfrm>
          <a:prstGeom prst="rect">
            <a:avLst/>
          </a:prstGeom>
        </p:spPr>
        <p:txBody>
          <a:bodyPr wrap="square">
            <a:spAutoFit/>
          </a:bodyPr>
          <a:lstStyle/>
          <a:p>
            <a:pPr lvl="0" algn="ctr">
              <a:lnSpc>
                <a:spcPct val="85000"/>
              </a:lnSpc>
              <a:buClr>
                <a:srgbClr val="FC6204"/>
              </a:buClr>
              <a:buSzPct val="100000"/>
            </a:pPr>
            <a:r>
              <a:rPr lang="ar-SA" altLang="en-US" sz="2400" kern="0" dirty="0" smtClean="0">
                <a:latin typeface="Arial"/>
              </a:rPr>
              <a:t>سياسة </a:t>
            </a:r>
            <a:r>
              <a:rPr lang="ar-SA" altLang="en-US" sz="2400" kern="0" dirty="0" smtClean="0">
                <a:latin typeface="Arial"/>
              </a:rPr>
              <a:t>الجهات المانحة</a:t>
            </a:r>
            <a:r>
              <a:rPr lang="en-GB" altLang="en-US" sz="2400" kern="0" dirty="0" smtClean="0">
                <a:latin typeface="Arial"/>
              </a:rPr>
              <a:t> </a:t>
            </a:r>
            <a:endParaRPr lang="ar-SA" altLang="en-US" sz="2400" kern="0" dirty="0" smtClean="0">
              <a:latin typeface="Arial"/>
            </a:endParaRPr>
          </a:p>
          <a:p>
            <a:pPr lvl="0" algn="ctr">
              <a:lnSpc>
                <a:spcPct val="85000"/>
              </a:lnSpc>
              <a:buClr>
                <a:srgbClr val="FC6204"/>
              </a:buClr>
              <a:buSzPct val="100000"/>
            </a:pPr>
            <a:r>
              <a:rPr lang="en-GB" altLang="en-US" sz="2400" kern="0" dirty="0">
                <a:latin typeface="Arial"/>
              </a:rPr>
              <a:t>Funders’ mandates</a:t>
            </a:r>
          </a:p>
        </p:txBody>
      </p:sp>
    </p:spTree>
    <p:extLst>
      <p:ext uri="{BB962C8B-B14F-4D97-AF65-F5344CB8AC3E}">
        <p14:creationId xmlns:p14="http://schemas.microsoft.com/office/powerpoint/2010/main" val="3392403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dirty="0"/>
              <a:t/>
            </a:r>
            <a:br>
              <a:rPr lang="en-GB" altLang="en-US" dirty="0"/>
            </a:br>
            <a:r>
              <a:rPr lang="en-GB" altLang="en-US" dirty="0"/>
              <a:t> </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791737" y="5818001"/>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a:ln>
                <a:noFill/>
              </a:ln>
              <a:solidFill>
                <a:srgbClr val="FE9914"/>
              </a:solidFill>
              <a:effectLst/>
              <a:latin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13" y="1323681"/>
            <a:ext cx="8316486" cy="4210638"/>
          </a:xfrm>
          <a:prstGeom prst="rect">
            <a:avLst/>
          </a:prstGeom>
        </p:spPr>
      </p:pic>
      <p:sp>
        <p:nvSpPr>
          <p:cNvPr id="3" name="TextBox 2"/>
          <p:cNvSpPr txBox="1"/>
          <p:nvPr/>
        </p:nvSpPr>
        <p:spPr>
          <a:xfrm>
            <a:off x="468313" y="634787"/>
            <a:ext cx="7874252" cy="584775"/>
          </a:xfrm>
          <a:prstGeom prst="rect">
            <a:avLst/>
          </a:prstGeom>
          <a:noFill/>
        </p:spPr>
        <p:txBody>
          <a:bodyPr wrap="square" rtlCol="0">
            <a:spAutoFit/>
          </a:bodyPr>
          <a:lstStyle/>
          <a:p>
            <a:pPr algn="ctr"/>
            <a:r>
              <a:rPr lang="en-GB" sz="3200" dirty="0">
                <a:solidFill>
                  <a:schemeClr val="tx1"/>
                </a:solidFill>
                <a:latin typeface="Arial" panose="020B0604020202020204" pitchFamily="34" charset="0"/>
                <a:cs typeface="Arial" panose="020B0604020202020204" pitchFamily="34" charset="0"/>
              </a:rPr>
              <a:t>DCC </a:t>
            </a:r>
            <a:r>
              <a:rPr lang="ar-SA" sz="3200" dirty="0" smtClean="0">
                <a:solidFill>
                  <a:schemeClr val="tx1"/>
                </a:solidFill>
                <a:latin typeface="Arial" panose="020B0604020202020204" pitchFamily="34" charset="0"/>
                <a:cs typeface="Arial" panose="020B0604020202020204" pitchFamily="34" charset="0"/>
              </a:rPr>
              <a:t>جدول سياسات</a:t>
            </a:r>
            <a:endParaRPr lang="en-GB" sz="3200" dirty="0">
              <a:solidFill>
                <a:schemeClr val="tx1"/>
              </a:solidFill>
              <a:latin typeface="Arial" panose="020B0604020202020204" pitchFamily="34" charset="0"/>
              <a:cs typeface="Arial" panose="020B0604020202020204" pitchFamily="34" charset="0"/>
            </a:endParaRPr>
          </a:p>
        </p:txBody>
      </p:sp>
      <p:sp>
        <p:nvSpPr>
          <p:cNvPr id="4" name="Oval 3"/>
          <p:cNvSpPr/>
          <p:nvPr/>
        </p:nvSpPr>
        <p:spPr bwMode="auto">
          <a:xfrm>
            <a:off x="1907704" y="1572791"/>
            <a:ext cx="3312368" cy="413702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5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2563759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4" y="868716"/>
            <a:ext cx="8740775" cy="865188"/>
          </a:xfrm>
        </p:spPr>
        <p:txBody>
          <a:bodyPr anchor="t">
            <a:normAutofit/>
          </a:bodyPr>
          <a:lstStyle/>
          <a:p>
            <a:pPr algn="r" rtl="1"/>
            <a:r>
              <a:rPr lang="ar-SA" altLang="en-US" dirty="0" smtClean="0"/>
              <a:t>في </a:t>
            </a:r>
            <a:r>
              <a:rPr lang="ar-SA" altLang="en-US" dirty="0"/>
              <a:t>نهاية المطاف </a:t>
            </a:r>
            <a:r>
              <a:rPr lang="ar-SA" altLang="en-US" dirty="0" smtClean="0"/>
              <a:t>تتوقع الجهات </a:t>
            </a:r>
            <a:r>
              <a:rPr lang="ar-SA" altLang="en-US" dirty="0"/>
              <a:t>المانحة </a:t>
            </a:r>
            <a:r>
              <a:rPr lang="ar-SA" altLang="en-US" dirty="0" smtClean="0"/>
              <a:t>التالي:</a:t>
            </a:r>
            <a:endParaRPr lang="en-GB" altLang="en-US" dirty="0"/>
          </a:p>
        </p:txBody>
      </p:sp>
      <p:sp>
        <p:nvSpPr>
          <p:cNvPr id="8195" name="Rectangle 3"/>
          <p:cNvSpPr>
            <a:spLocks noGrp="1" noChangeArrowheads="1"/>
          </p:cNvSpPr>
          <p:nvPr>
            <p:ph type="body" idx="1"/>
          </p:nvPr>
        </p:nvSpPr>
        <p:spPr>
          <a:xfrm>
            <a:off x="250825" y="2087564"/>
            <a:ext cx="8893175" cy="3743325"/>
          </a:xfrm>
        </p:spPr>
        <p:txBody>
          <a:bodyPr rtlCol="0">
            <a:noAutofit/>
          </a:bodyPr>
          <a:lstStyle/>
          <a:p>
            <a:pPr eaLnBrk="1" fontAlgn="auto" hangingPunct="1">
              <a:spcAft>
                <a:spcPts val="0"/>
              </a:spcAft>
              <a:defRPr/>
            </a:pPr>
            <a:r>
              <a:rPr lang="en-GB" sz="1600" dirty="0"/>
              <a:t>timely release of data</a:t>
            </a:r>
          </a:p>
          <a:p>
            <a:pPr lvl="1" eaLnBrk="1" fontAlgn="auto" hangingPunct="1">
              <a:spcAft>
                <a:spcPts val="0"/>
              </a:spcAft>
              <a:buFontTx/>
              <a:buChar char="-"/>
              <a:defRPr/>
            </a:pPr>
            <a:r>
              <a:rPr lang="en-GB" sz="1600" dirty="0"/>
              <a:t>once patents are filed or on (acceptance for) </a:t>
            </a:r>
            <a:r>
              <a:rPr lang="en-GB" sz="1600" dirty="0" smtClean="0"/>
              <a:t>publication</a:t>
            </a:r>
            <a:endParaRPr lang="en-GB" sz="1600" dirty="0"/>
          </a:p>
          <a:p>
            <a:pPr marL="342900" lvl="1" indent="0" eaLnBrk="1" fontAlgn="auto" hangingPunct="1">
              <a:spcAft>
                <a:spcPts val="0"/>
              </a:spcAft>
              <a:buNone/>
              <a:defRPr/>
            </a:pPr>
            <a:r>
              <a:rPr lang="ar-SA" sz="1600" dirty="0" smtClean="0"/>
              <a:t>نشر البيانات بالوقت المناسب</a:t>
            </a:r>
          </a:p>
          <a:p>
            <a:pPr marL="342900" lvl="1" indent="0">
              <a:buNone/>
              <a:defRPr/>
            </a:pPr>
            <a:r>
              <a:rPr lang="ar-EG" sz="1600" dirty="0"/>
              <a:t>بمجرد إيداع براءات الاختراع </a:t>
            </a:r>
            <a:r>
              <a:rPr lang="ar-EG" sz="1600" dirty="0" smtClean="0"/>
              <a:t>أو</a:t>
            </a:r>
            <a:r>
              <a:rPr lang="ar-SA" sz="1600" dirty="0" smtClean="0"/>
              <a:t>في خضم</a:t>
            </a:r>
            <a:r>
              <a:rPr lang="ar-EG" sz="1600" dirty="0" smtClean="0"/>
              <a:t> </a:t>
            </a:r>
            <a:r>
              <a:rPr lang="ar-SA" sz="1600" dirty="0" smtClean="0"/>
              <a:t>نشرها</a:t>
            </a:r>
            <a:r>
              <a:rPr lang="ar-EG" sz="1600" dirty="0" smtClean="0"/>
              <a:t> (</a:t>
            </a:r>
            <a:r>
              <a:rPr lang="ar-SA" sz="1600" dirty="0" smtClean="0"/>
              <a:t>أو </a:t>
            </a:r>
            <a:r>
              <a:rPr lang="ar-EG" sz="1600" dirty="0" smtClean="0"/>
              <a:t>قبول</a:t>
            </a:r>
            <a:r>
              <a:rPr lang="ar-SA" sz="1600" dirty="0" smtClean="0"/>
              <a:t>ها للنشر</a:t>
            </a:r>
            <a:r>
              <a:rPr lang="ar-EG" sz="1600" dirty="0" smtClean="0"/>
              <a:t>)</a:t>
            </a:r>
            <a:endParaRPr lang="en-GB" sz="1600" dirty="0"/>
          </a:p>
          <a:p>
            <a:pPr eaLnBrk="1" fontAlgn="auto" hangingPunct="1">
              <a:spcAft>
                <a:spcPts val="0"/>
              </a:spcAft>
              <a:defRPr/>
            </a:pPr>
            <a:r>
              <a:rPr lang="en-GB" sz="1600" dirty="0"/>
              <a:t>open data sharing</a:t>
            </a:r>
          </a:p>
          <a:p>
            <a:pPr lvl="1" eaLnBrk="1" fontAlgn="auto" hangingPunct="1">
              <a:spcAft>
                <a:spcPts val="0"/>
              </a:spcAft>
              <a:buFontTx/>
              <a:buChar char="-"/>
              <a:defRPr/>
            </a:pPr>
            <a:r>
              <a:rPr lang="en-GB" sz="1600" dirty="0"/>
              <a:t>minimal or no restrictions if possible</a:t>
            </a:r>
          </a:p>
          <a:p>
            <a:pPr eaLnBrk="1" fontAlgn="auto" hangingPunct="1">
              <a:spcAft>
                <a:spcPts val="0"/>
              </a:spcAft>
              <a:defRPr/>
            </a:pPr>
            <a:r>
              <a:rPr lang="ar-SA" sz="1600" dirty="0" smtClean="0"/>
              <a:t>مشاركة البيانات بشكل مفتوح</a:t>
            </a:r>
          </a:p>
          <a:p>
            <a:pPr>
              <a:defRPr/>
            </a:pPr>
            <a:r>
              <a:rPr lang="ar-EG" sz="1600" dirty="0"/>
              <a:t>الحد </a:t>
            </a:r>
            <a:r>
              <a:rPr lang="ar-EG" sz="1600" dirty="0" smtClean="0"/>
              <a:t>الأدنى</a:t>
            </a:r>
            <a:r>
              <a:rPr lang="ar-SA" sz="1600" dirty="0" smtClean="0"/>
              <a:t> من القيود</a:t>
            </a:r>
            <a:r>
              <a:rPr lang="ar-EG" sz="1600" dirty="0" smtClean="0"/>
              <a:t> </a:t>
            </a:r>
            <a:r>
              <a:rPr lang="ar-EG" sz="1600" dirty="0"/>
              <a:t>أو عدم </a:t>
            </a:r>
            <a:r>
              <a:rPr lang="ar-SA" sz="1600" dirty="0" smtClean="0"/>
              <a:t>وجودها </a:t>
            </a:r>
            <a:r>
              <a:rPr lang="ar-EG" sz="1600" dirty="0" smtClean="0"/>
              <a:t>إذا </a:t>
            </a:r>
            <a:r>
              <a:rPr lang="ar-EG" sz="1600" dirty="0"/>
              <a:t>كان ذلك ممكنا</a:t>
            </a:r>
            <a:endParaRPr lang="en-GB" sz="1600" dirty="0"/>
          </a:p>
          <a:p>
            <a:pPr eaLnBrk="1" fontAlgn="auto" hangingPunct="1">
              <a:spcAft>
                <a:spcPts val="0"/>
              </a:spcAft>
              <a:defRPr/>
            </a:pPr>
            <a:r>
              <a:rPr lang="en-GB" sz="1600" dirty="0"/>
              <a:t>preservation of data </a:t>
            </a:r>
          </a:p>
          <a:p>
            <a:pPr lvl="1" eaLnBrk="1" fontAlgn="auto" hangingPunct="1">
              <a:spcAft>
                <a:spcPts val="0"/>
              </a:spcAft>
              <a:buFontTx/>
              <a:buChar char="-"/>
              <a:defRPr/>
            </a:pPr>
            <a:r>
              <a:rPr lang="en-GB" sz="1600" dirty="0"/>
              <a:t>typically 5-10+ years if of long-term </a:t>
            </a:r>
            <a:r>
              <a:rPr lang="en-GB" sz="1600" dirty="0" smtClean="0"/>
              <a:t>value</a:t>
            </a:r>
            <a:endParaRPr lang="ar-SA" sz="1600" dirty="0" smtClean="0"/>
          </a:p>
          <a:p>
            <a:pPr lvl="1" eaLnBrk="1" fontAlgn="auto" hangingPunct="1">
              <a:spcAft>
                <a:spcPts val="0"/>
              </a:spcAft>
              <a:buFontTx/>
              <a:buChar char="-"/>
              <a:defRPr/>
            </a:pPr>
            <a:r>
              <a:rPr lang="ar-SA" sz="1600" dirty="0" smtClean="0"/>
              <a:t>حفظ البيانات</a:t>
            </a:r>
          </a:p>
          <a:p>
            <a:pPr lvl="1" eaLnBrk="1" fontAlgn="auto" hangingPunct="1">
              <a:spcAft>
                <a:spcPts val="0"/>
              </a:spcAft>
              <a:buFontTx/>
              <a:buChar char="-"/>
              <a:defRPr/>
            </a:pPr>
            <a:r>
              <a:rPr lang="ar-SA" sz="1600" dirty="0" smtClean="0"/>
              <a:t>حفظ البيانات لمدة تتراوح من 5 إلى 10 سنوات أو أكثر إذا كان محتواها ذات قيمة طويلة الاجل</a:t>
            </a:r>
          </a:p>
          <a:p>
            <a:pPr lvl="1" eaLnBrk="1" fontAlgn="auto" hangingPunct="1">
              <a:spcAft>
                <a:spcPts val="0"/>
              </a:spcAft>
              <a:buFontTx/>
              <a:buChar char="-"/>
              <a:defRPr/>
            </a:pPr>
            <a:endParaRPr lang="ar-SA" sz="1600" dirty="0"/>
          </a:p>
          <a:p>
            <a:pPr lvl="1" eaLnBrk="1" fontAlgn="auto" hangingPunct="1">
              <a:spcAft>
                <a:spcPts val="0"/>
              </a:spcAft>
              <a:buFontTx/>
              <a:buChar char="-"/>
              <a:defRPr/>
            </a:pPr>
            <a:endParaRPr lang="en-GB" sz="1600" dirty="0"/>
          </a:p>
          <a:p>
            <a:pPr lvl="1" eaLnBrk="1" fontAlgn="auto" hangingPunct="1">
              <a:spcAft>
                <a:spcPts val="0"/>
              </a:spcAft>
              <a:buFontTx/>
              <a:buNone/>
              <a:defRPr/>
            </a:pPr>
            <a:endParaRPr lang="en-GB" sz="1600" dirty="0"/>
          </a:p>
          <a:p>
            <a:pPr eaLnBrk="1" fontAlgn="auto" hangingPunct="1">
              <a:spcAft>
                <a:spcPts val="0"/>
              </a:spcAft>
              <a:buFontTx/>
              <a:buNone/>
              <a:defRPr/>
            </a:pPr>
            <a:r>
              <a:rPr lang="en-GB" sz="1600" dirty="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860823"/>
            <a:ext cx="274413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4374496" y="3438526"/>
            <a:ext cx="4389437" cy="1228028"/>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300" dirty="0"/>
          </a:p>
          <a:p>
            <a:pPr algn="ctr" rtl="1" eaLnBrk="1" hangingPunct="1">
              <a:spcBef>
                <a:spcPct val="0"/>
              </a:spcBef>
              <a:buClr>
                <a:schemeClr val="bg1"/>
              </a:buClr>
              <a:buNone/>
            </a:pPr>
            <a:r>
              <a:rPr lang="ar-SA" altLang="en-US" sz="1600" dirty="0" smtClean="0"/>
              <a:t>بإمكانك الاطلاع على </a:t>
            </a:r>
            <a:r>
              <a:rPr lang="ar-SA" altLang="en-US" sz="1600" i="1" dirty="0"/>
              <a:t>مبادئ </a:t>
            </a:r>
            <a:r>
              <a:rPr lang="en-US" altLang="en-US" sz="1600" i="1" dirty="0"/>
              <a:t>RCUK </a:t>
            </a:r>
            <a:r>
              <a:rPr lang="ar-SA" altLang="en-US" sz="1600" i="1" dirty="0"/>
              <a:t> العامة لسياسة البيانات</a:t>
            </a:r>
          </a:p>
          <a:p>
            <a:pPr algn="r" rtl="1" eaLnBrk="1" hangingPunct="1">
              <a:spcBef>
                <a:spcPct val="0"/>
              </a:spcBef>
              <a:buClr>
                <a:schemeClr val="bg1"/>
              </a:buClr>
              <a:buFont typeface="Arial" pitchFamily="34" charset="0"/>
              <a:buNone/>
            </a:pPr>
            <a:endParaRPr lang="ar-SA" altLang="en-US" sz="1600" dirty="0" smtClean="0"/>
          </a:p>
          <a:p>
            <a:pPr algn="ctr" eaLnBrk="1" hangingPunct="1">
              <a:spcBef>
                <a:spcPct val="0"/>
              </a:spcBef>
              <a:buClr>
                <a:schemeClr val="bg1"/>
              </a:buClr>
              <a:buFont typeface="Arial" pitchFamily="34" charset="0"/>
              <a:buNone/>
            </a:pPr>
            <a:r>
              <a:rPr lang="en-GB" altLang="en-US" sz="1600" dirty="0" smtClean="0"/>
              <a:t>See </a:t>
            </a:r>
            <a:r>
              <a:rPr lang="en-GB" altLang="en-US" sz="1600" dirty="0"/>
              <a:t>the RCUK Common Principles on Data Policy: </a:t>
            </a:r>
          </a:p>
          <a:p>
            <a:pPr algn="ctr" eaLnBrk="1" hangingPunct="1">
              <a:buClr>
                <a:schemeClr val="bg1"/>
              </a:buClr>
              <a:buFont typeface="Arial" pitchFamily="34" charset="0"/>
              <a:buNone/>
            </a:pPr>
            <a:r>
              <a:rPr lang="en-GB" altLang="en-US" sz="1600" dirty="0">
                <a:hlinkClick r:id="rId4"/>
              </a:rPr>
              <a:t>www.rcuk.ac.uk/research/Pages/DataPolicy.aspx</a:t>
            </a:r>
            <a:r>
              <a:rPr lang="en-GB" altLang="en-US" sz="1600" dirty="0"/>
              <a:t> </a:t>
            </a:r>
          </a:p>
          <a:p>
            <a:pPr algn="ctr" eaLnBrk="1" hangingPunct="1">
              <a:buClr>
                <a:schemeClr val="bg1"/>
              </a:buClr>
              <a:buFont typeface="Arial" pitchFamily="34" charset="0"/>
              <a:buNone/>
            </a:pPr>
            <a:endParaRPr lang="en-GB" altLang="en-US" sz="300" dirty="0"/>
          </a:p>
        </p:txBody>
      </p:sp>
    </p:spTree>
    <p:extLst>
      <p:ext uri="{BB962C8B-B14F-4D97-AF65-F5344CB8AC3E}">
        <p14:creationId xmlns:p14="http://schemas.microsoft.com/office/powerpoint/2010/main" val="3367735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94" y="916782"/>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5800" y="1920435"/>
            <a:ext cx="799147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600" i="1" dirty="0"/>
              <a:t>“</a:t>
            </a:r>
            <a:r>
              <a:rPr lang="en-GB" altLang="en-US" sz="1600" dirty="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1600" dirty="0" smtClean="0"/>
              <a:t>...</a:t>
            </a:r>
            <a:endParaRPr lang="ar-SA" altLang="en-US" sz="1600" dirty="0" smtClean="0"/>
          </a:p>
          <a:p>
            <a:pPr algn="ctr" eaLnBrk="1" hangingPunct="1">
              <a:spcBef>
                <a:spcPct val="0"/>
              </a:spcBef>
              <a:buFontTx/>
              <a:buNone/>
            </a:pPr>
            <a:r>
              <a:rPr lang="ar-SA" altLang="en-US" sz="1800" dirty="0" smtClean="0"/>
              <a:t>«ستعمل المنظمات البحثية على معالجة البيانات بشكل فعال، على مدى </a:t>
            </a:r>
            <a:r>
              <a:rPr lang="ar-SA" altLang="en-US" sz="1800" dirty="0"/>
              <a:t>دورة حياة البيانات </a:t>
            </a:r>
            <a:r>
              <a:rPr lang="ar-SA" altLang="en-US" sz="1800" dirty="0" smtClean="0"/>
              <a:t>، ووفقاً لتعريف </a:t>
            </a:r>
            <a:r>
              <a:rPr lang="ar-SA" altLang="en-US" sz="1800" dirty="0"/>
              <a:t>مركز </a:t>
            </a:r>
            <a:r>
              <a:rPr lang="ar-SA" altLang="en-US" sz="1800" dirty="0" smtClean="0"/>
              <a:t>التنظيم </a:t>
            </a:r>
            <a:r>
              <a:rPr lang="ar-SA" altLang="en-US" sz="1800" dirty="0"/>
              <a:t>الرقمي</a:t>
            </a:r>
            <a:r>
              <a:rPr lang="ar-SA" altLang="en-US" sz="1800" dirty="0" smtClean="0"/>
              <a:t> لمفهومي " معالجة </a:t>
            </a:r>
            <a:r>
              <a:rPr lang="ar-SA" altLang="en-US" sz="1800" dirty="0"/>
              <a:t>البيانات "</a:t>
            </a:r>
            <a:r>
              <a:rPr lang="ar-SA" altLang="en-US" sz="1800" dirty="0" smtClean="0"/>
              <a:t>و" </a:t>
            </a:r>
            <a:r>
              <a:rPr lang="ar-SA" altLang="en-US" sz="1800" dirty="0"/>
              <a:t>دورة حياة </a:t>
            </a:r>
            <a:r>
              <a:rPr lang="ar-SA" altLang="en-US" sz="1800" dirty="0" smtClean="0"/>
              <a:t>البيانات"، </a:t>
            </a:r>
            <a:r>
              <a:rPr lang="ar-SA" altLang="en-US" sz="1800" dirty="0"/>
              <a:t>وسيتم </a:t>
            </a:r>
            <a:r>
              <a:rPr lang="ar-SA" altLang="en-US" sz="1800" dirty="0" smtClean="0"/>
              <a:t>تحديد المسؤوليات المتعلقة بمعالجة </a:t>
            </a:r>
            <a:r>
              <a:rPr lang="ar-SA" altLang="en-US" sz="1800" dirty="0"/>
              <a:t>البيانات </a:t>
            </a:r>
            <a:r>
              <a:rPr lang="ar-SA" altLang="en-US" sz="1800" dirty="0" smtClean="0"/>
              <a:t>على </a:t>
            </a:r>
            <a:r>
              <a:rPr lang="ar-SA" altLang="en-US" sz="1800" dirty="0"/>
              <a:t>مدى دورة حياة </a:t>
            </a:r>
            <a:r>
              <a:rPr lang="ar-SA" altLang="en-US" sz="1800" dirty="0" smtClean="0"/>
              <a:t>البيانات وتحديد نطاق هذه المسؤوليات بشكل واضح.»</a:t>
            </a:r>
          </a:p>
        </p:txBody>
      </p:sp>
      <p:sp>
        <p:nvSpPr>
          <p:cNvPr id="20484" name="Rectangle 7"/>
          <p:cNvSpPr>
            <a:spLocks noChangeArrowheads="1"/>
          </p:cNvSpPr>
          <p:nvPr/>
        </p:nvSpPr>
        <p:spPr bwMode="auto">
          <a:xfrm>
            <a:off x="454554" y="5933721"/>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hlinkClick r:id="rId4"/>
              </a:rPr>
              <a:t>www.epsrc.ac.uk/about/standards/researchdata/Pages/expectations.aspx</a:t>
            </a:r>
            <a:endParaRPr lang="en-GB" altLang="en-US" sz="1800" dirty="0"/>
          </a:p>
        </p:txBody>
      </p:sp>
      <p:sp>
        <p:nvSpPr>
          <p:cNvPr id="20485" name="Rectangle 2"/>
          <p:cNvSpPr txBox="1">
            <a:spLocks noChangeArrowheads="1"/>
          </p:cNvSpPr>
          <p:nvPr/>
        </p:nvSpPr>
        <p:spPr bwMode="auto">
          <a:xfrm>
            <a:off x="533400" y="3828650"/>
            <a:ext cx="8243887" cy="1563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ar-SA" altLang="en-US" sz="3600" b="1" dirty="0" smtClean="0">
                <a:solidFill>
                  <a:srgbClr val="FF0000"/>
                </a:solidFill>
                <a:ea typeface="ＭＳ Ｐゴシック" pitchFamily="34" charset="-128"/>
              </a:rPr>
              <a:t>المسؤولية المؤسسية </a:t>
            </a:r>
            <a:endParaRPr lang="en-GB" altLang="en-US" sz="3600" b="1" dirty="0">
              <a:solidFill>
                <a:srgbClr val="FF0000"/>
              </a:solidFill>
              <a:ea typeface="ＭＳ Ｐゴシック" pitchFamily="34" charset="-128"/>
            </a:endParaRPr>
          </a:p>
        </p:txBody>
      </p:sp>
    </p:spTree>
    <p:extLst>
      <p:ext uri="{BB962C8B-B14F-4D97-AF65-F5344CB8AC3E}">
        <p14:creationId xmlns:p14="http://schemas.microsoft.com/office/powerpoint/2010/main" val="1265392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400" i="1" dirty="0" smtClean="0"/>
              <a:t>“Data sets are becoming the new instruments of science”</a:t>
            </a:r>
            <a:endParaRPr lang="ar-SA" altLang="en-US" sz="1400" i="1" dirty="0" smtClean="0"/>
          </a:p>
          <a:p>
            <a:pPr algn="ctr" rtl="1" eaLnBrk="1" hangingPunct="1">
              <a:spcBef>
                <a:spcPct val="0"/>
              </a:spcBef>
              <a:buFontTx/>
              <a:buNone/>
            </a:pPr>
            <a:r>
              <a:rPr lang="ar-SA" altLang="en-US" sz="1400" dirty="0" smtClean="0"/>
              <a:t>«</a:t>
            </a:r>
            <a:r>
              <a:rPr lang="ar-EG" altLang="en-US" sz="1400" dirty="0" smtClean="0"/>
              <a:t>أصبحت </a:t>
            </a:r>
            <a:r>
              <a:rPr lang="ar-SA" altLang="en-US" sz="1400" dirty="0" smtClean="0"/>
              <a:t>مجموعة </a:t>
            </a:r>
            <a:r>
              <a:rPr lang="ar-EG" altLang="en-US" sz="1400" dirty="0" smtClean="0"/>
              <a:t>البيانات </a:t>
            </a:r>
            <a:r>
              <a:rPr lang="ar-EG" altLang="en-US" sz="1400" dirty="0"/>
              <a:t>الأدوات الجديدة </a:t>
            </a:r>
            <a:r>
              <a:rPr lang="ar-EG" altLang="en-US" sz="1400" dirty="0" smtClean="0"/>
              <a:t>للعلوم</a:t>
            </a:r>
            <a:r>
              <a:rPr lang="ar-SA" altLang="en-US" sz="1400" dirty="0" smtClean="0"/>
              <a:t>»</a:t>
            </a:r>
            <a:endParaRPr lang="en-GB" altLang="en-US" sz="1400" dirty="0"/>
          </a:p>
          <a:p>
            <a:pPr eaLnBrk="1" hangingPunct="1">
              <a:spcBef>
                <a:spcPct val="0"/>
              </a:spcBef>
              <a:buFontTx/>
              <a:buNone/>
            </a:pPr>
            <a:endParaRPr lang="en-GB" altLang="en-US" sz="1400" i="1" dirty="0"/>
          </a:p>
          <a:p>
            <a:pPr eaLnBrk="1" hangingPunct="1">
              <a:spcBef>
                <a:spcPct val="0"/>
              </a:spcBef>
              <a:buFontTx/>
              <a:buNone/>
            </a:pPr>
            <a:r>
              <a:rPr lang="en-GB" altLang="en-US" sz="1400" dirty="0"/>
              <a:t>Dan Atkins, University of </a:t>
            </a:r>
            <a:r>
              <a:rPr lang="en-GB" altLang="en-US" sz="1400" dirty="0" smtClean="0"/>
              <a:t>Michigan</a:t>
            </a:r>
            <a:endParaRPr lang="ar-SA" altLang="en-US" sz="1400" dirty="0" smtClean="0"/>
          </a:p>
          <a:p>
            <a:pPr eaLnBrk="1" hangingPunct="1">
              <a:spcBef>
                <a:spcPct val="0"/>
              </a:spcBef>
              <a:buFontTx/>
              <a:buNone/>
            </a:pPr>
            <a:endParaRPr lang="ar-SA" altLang="en-US" sz="1400" dirty="0" smtClean="0"/>
          </a:p>
          <a:p>
            <a:pPr eaLnBrk="1" hangingPunct="1">
              <a:spcBef>
                <a:spcPct val="0"/>
              </a:spcBef>
              <a:buFontTx/>
              <a:buNone/>
            </a:pPr>
            <a:r>
              <a:rPr lang="ar-SA" altLang="en-US" sz="1400" dirty="0" smtClean="0"/>
              <a:t>دان </a:t>
            </a:r>
            <a:r>
              <a:rPr lang="ar-SA" altLang="en-US" sz="1400" dirty="0" err="1" smtClean="0"/>
              <a:t>اتكينز</a:t>
            </a:r>
            <a:r>
              <a:rPr lang="ar-SA" altLang="en-US" sz="1400" dirty="0" smtClean="0"/>
              <a:t>، جامعة </a:t>
            </a:r>
            <a:r>
              <a:rPr lang="ar-SA" altLang="en-US" sz="1400" dirty="0" err="1" smtClean="0"/>
              <a:t>ميتشغن</a:t>
            </a:r>
            <a:endParaRPr lang="ar-SA" altLang="en-US" sz="1400" dirty="0"/>
          </a:p>
        </p:txBody>
      </p:sp>
    </p:spTree>
    <p:extLst>
      <p:ext uri="{BB962C8B-B14F-4D97-AF65-F5344CB8AC3E}">
        <p14:creationId xmlns:p14="http://schemas.microsoft.com/office/powerpoint/2010/main" val="2104377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TotalTime>
  <Words>2966</Words>
  <Application>Microsoft Office PowerPoint</Application>
  <PresentationFormat>On-screen Show (4:3)</PresentationFormat>
  <Paragraphs>324</Paragraphs>
  <Slides>33</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 Unicode MS</vt:lpstr>
      <vt:lpstr>ＭＳ Ｐゴシック</vt:lpstr>
      <vt:lpstr>Arial</vt:lpstr>
      <vt:lpstr>Book Antiqua</vt:lpstr>
      <vt:lpstr>Calibri</vt:lpstr>
      <vt:lpstr>Calibri Light</vt:lpstr>
      <vt:lpstr>DejaVu Sans Condensed</vt:lpstr>
      <vt:lpstr>Times New Roman</vt:lpstr>
      <vt:lpstr>Wingdings</vt:lpstr>
      <vt:lpstr>Office Theme</vt:lpstr>
      <vt:lpstr>PowerPoint Presentation</vt:lpstr>
      <vt:lpstr>الأهداف التعليمية  </vt:lpstr>
      <vt:lpstr>تسلسل العرض التقديمي    Structure of session   </vt:lpstr>
      <vt:lpstr>Data Management Planning</vt:lpstr>
      <vt:lpstr>PowerPoint Presentation</vt:lpstr>
      <vt:lpstr>  </vt:lpstr>
      <vt:lpstr>في نهاية المطاف تتوقع الجهات المانحة التالي:</vt:lpstr>
      <vt:lpstr>PowerPoint Presentation</vt:lpstr>
      <vt:lpstr>PowerPoint Presentation</vt:lpstr>
      <vt:lpstr>PowerPoint Presentation</vt:lpstr>
      <vt:lpstr>Data Management Planning</vt:lpstr>
      <vt:lpstr>PowerPoint Presentation</vt:lpstr>
      <vt:lpstr>PowerPoint Presentation</vt:lpstr>
      <vt:lpstr>سياسات الجهات المانحة الخاصة بالبيانات Funders’ data policies </vt:lpstr>
      <vt:lpstr>PowerPoint Presentation</vt:lpstr>
      <vt:lpstr> خدمة البيانات البحثية وعناصرها  </vt:lpstr>
      <vt:lpstr>أمثلة على سياسات البيانات البحثية</vt:lpstr>
      <vt:lpstr>PowerPoint Presentation</vt:lpstr>
      <vt:lpstr>PowerPoint Presentation</vt:lpstr>
      <vt:lpstr>PowerPoint Presentation</vt:lpstr>
      <vt:lpstr>التخطيط لإدارة البيانات</vt:lpstr>
      <vt:lpstr>مرحلة البحث الفعلية - صندوق إيداع أكاديمي </vt:lpstr>
      <vt:lpstr>PowerPoint Presentation</vt:lpstr>
      <vt:lpstr>PowerPoint Presentation</vt:lpstr>
      <vt:lpstr>الأرشفة-مستودعات البيانات المؤسسية </vt:lpstr>
      <vt:lpstr>الأرشفة- المراكز الخارجية للبيانات  </vt:lpstr>
      <vt:lpstr>فهرسة البيانات ( البحث عن البيانات)  </vt:lpstr>
      <vt:lpstr>فهرس GU للبيانات البحثية    </vt:lpstr>
      <vt:lpstr>توجيه وتدريب </vt:lpstr>
      <vt:lpstr>PowerPoint Presentation</vt:lpstr>
      <vt:lpstr>ملخص</vt:lpstr>
      <vt:lpstr>  لا تبقى الأمور كما هي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lamees shalash</cp:lastModifiedBy>
  <cp:revision>155</cp:revision>
  <dcterms:created xsi:type="dcterms:W3CDTF">2006-08-16T00:00:00Z</dcterms:created>
  <dcterms:modified xsi:type="dcterms:W3CDTF">2018-05-22T11:38:59Z</dcterms:modified>
</cp:coreProperties>
</file>