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4" d="100"/>
          <a:sy n="44" d="100"/>
        </p:scale>
        <p:origin x="1459"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A245ED9F-404C-4DC3-8D3B-02C55E4790E6}" type="datetimeFigureOut">
              <a:rPr lang="ar-SA" smtClean="0"/>
              <a:pPr/>
              <a:t>17/03/1447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0648006-41BD-4C7F-BFE4-72D228C27B19}"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A245ED9F-404C-4DC3-8D3B-02C55E4790E6}" type="datetimeFigureOut">
              <a:rPr lang="ar-SA" smtClean="0"/>
              <a:pPr/>
              <a:t>17/03/1447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0648006-41BD-4C7F-BFE4-72D228C27B19}"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A245ED9F-404C-4DC3-8D3B-02C55E4790E6}" type="datetimeFigureOut">
              <a:rPr lang="ar-SA" smtClean="0"/>
              <a:pPr/>
              <a:t>17/03/1447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0648006-41BD-4C7F-BFE4-72D228C27B19}"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A245ED9F-404C-4DC3-8D3B-02C55E4790E6}" type="datetimeFigureOut">
              <a:rPr lang="ar-SA" smtClean="0"/>
              <a:pPr/>
              <a:t>17/03/1447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0648006-41BD-4C7F-BFE4-72D228C27B19}"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A245ED9F-404C-4DC3-8D3B-02C55E4790E6}" type="datetimeFigureOut">
              <a:rPr lang="ar-SA" smtClean="0"/>
              <a:pPr/>
              <a:t>17/03/1447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0648006-41BD-4C7F-BFE4-72D228C27B19}"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A245ED9F-404C-4DC3-8D3B-02C55E4790E6}" type="datetimeFigureOut">
              <a:rPr lang="ar-SA" smtClean="0"/>
              <a:pPr/>
              <a:t>17/03/1447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0648006-41BD-4C7F-BFE4-72D228C27B19}"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A245ED9F-404C-4DC3-8D3B-02C55E4790E6}" type="datetimeFigureOut">
              <a:rPr lang="ar-SA" smtClean="0"/>
              <a:pPr/>
              <a:t>17/03/1447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C0648006-41BD-4C7F-BFE4-72D228C27B19}"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A245ED9F-404C-4DC3-8D3B-02C55E4790E6}" type="datetimeFigureOut">
              <a:rPr lang="ar-SA" smtClean="0"/>
              <a:pPr/>
              <a:t>17/03/1447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C0648006-41BD-4C7F-BFE4-72D228C27B19}"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245ED9F-404C-4DC3-8D3B-02C55E4790E6}" type="datetimeFigureOut">
              <a:rPr lang="ar-SA" smtClean="0"/>
              <a:pPr/>
              <a:t>17/03/1447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C0648006-41BD-4C7F-BFE4-72D228C27B19}"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A245ED9F-404C-4DC3-8D3B-02C55E4790E6}" type="datetimeFigureOut">
              <a:rPr lang="ar-SA" smtClean="0"/>
              <a:pPr/>
              <a:t>17/03/1447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0648006-41BD-4C7F-BFE4-72D228C27B19}"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A245ED9F-404C-4DC3-8D3B-02C55E4790E6}" type="datetimeFigureOut">
              <a:rPr lang="ar-SA" smtClean="0"/>
              <a:pPr/>
              <a:t>17/03/1447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0648006-41BD-4C7F-BFE4-72D228C27B19}"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245ED9F-404C-4DC3-8D3B-02C55E4790E6}" type="datetimeFigureOut">
              <a:rPr lang="ar-SA" smtClean="0"/>
              <a:pPr/>
              <a:t>17/03/1447</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0648006-41BD-4C7F-BFE4-72D228C27B19}"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aliexpres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liexpress.com/" TargetMode="External"/><Relationship Id="rId2" Type="http://schemas.openxmlformats.org/officeDocument/2006/relationships/hyperlink" Target="http://www.alibaba.com/" TargetMode="External"/><Relationship Id="rId1" Type="http://schemas.openxmlformats.org/officeDocument/2006/relationships/slideLayout" Target="../slideLayouts/slideLayout2.xml"/><Relationship Id="rId4" Type="http://schemas.openxmlformats.org/officeDocument/2006/relationships/hyperlink" Target="http://www.amazo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a:t>تطبيقات معاصرة في عالم الانترنت</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صورة2: </a:t>
            </a:r>
            <a:r>
              <a:rPr lang="en-US" dirty="0" err="1"/>
              <a:t>IoT</a:t>
            </a:r>
            <a:endParaRPr lang="ar-SA" dirty="0"/>
          </a:p>
        </p:txBody>
      </p:sp>
      <p:pic>
        <p:nvPicPr>
          <p:cNvPr id="2051" name="Picture 3" descr="C:\Users\hp\Desktop\the-internet-of-things.jpg"/>
          <p:cNvPicPr>
            <a:picLocks noGrp="1" noChangeAspect="1" noChangeArrowheads="1"/>
          </p:cNvPicPr>
          <p:nvPr>
            <p:ph idx="1"/>
          </p:nvPr>
        </p:nvPicPr>
        <p:blipFill>
          <a:blip r:embed="rId2"/>
          <a:srcRect/>
          <a:stretch>
            <a:fillRect/>
          </a:stretch>
        </p:blipFill>
        <p:spPr bwMode="auto">
          <a:xfrm>
            <a:off x="1714500" y="1862931"/>
            <a:ext cx="5715000" cy="40005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err="1"/>
              <a:t>اسئلة</a:t>
            </a:r>
            <a:r>
              <a:rPr lang="ar-SA" dirty="0"/>
              <a:t> </a:t>
            </a:r>
            <a:r>
              <a:rPr lang="ar-SA" dirty="0" err="1"/>
              <a:t>واجابات</a:t>
            </a:r>
            <a:endParaRPr lang="ar-SA" dirty="0"/>
          </a:p>
        </p:txBody>
      </p:sp>
      <p:sp>
        <p:nvSpPr>
          <p:cNvPr id="3" name="عنصر نائب للمحتوى 2"/>
          <p:cNvSpPr>
            <a:spLocks noGrp="1"/>
          </p:cNvSpPr>
          <p:nvPr>
            <p:ph idx="1"/>
          </p:nvPr>
        </p:nvSpPr>
        <p:spPr/>
        <p:txBody>
          <a:bodyPr/>
          <a:lstStyle/>
          <a:p>
            <a:r>
              <a:rPr lang="ar-SA" dirty="0"/>
              <a:t>1. من المخاوف لدى بعض الناس التي تمنعهم من استخدام تكنولوجيا الحوسبة </a:t>
            </a:r>
            <a:r>
              <a:rPr lang="ar-SA" dirty="0" err="1"/>
              <a:t>السحابية</a:t>
            </a:r>
            <a:endParaRPr lang="ar-SA" dirty="0"/>
          </a:p>
          <a:p>
            <a:r>
              <a:rPr lang="ar-SA" dirty="0"/>
              <a:t>1. </a:t>
            </a:r>
            <a:r>
              <a:rPr lang="ar-SA" dirty="0">
                <a:solidFill>
                  <a:srgbClr val="FF0000"/>
                </a:solidFill>
              </a:rPr>
              <a:t>محاذير </a:t>
            </a:r>
            <a:r>
              <a:rPr lang="ar-SA" dirty="0" err="1">
                <a:solidFill>
                  <a:srgbClr val="FF0000"/>
                </a:solidFill>
              </a:rPr>
              <a:t>امنية</a:t>
            </a:r>
            <a:r>
              <a:rPr lang="ar-SA" dirty="0"/>
              <a:t>	2. مخاوف مالية	3. مساحة التخزين</a:t>
            </a:r>
          </a:p>
          <a:p>
            <a:r>
              <a:rPr lang="ar-SA" dirty="0"/>
              <a:t>4. كل ما ذكر</a:t>
            </a:r>
          </a:p>
          <a:p>
            <a:r>
              <a:rPr lang="ar-SA" dirty="0"/>
              <a:t>2.  موقع </a:t>
            </a:r>
            <a:r>
              <a:rPr lang="en-US" dirty="0">
                <a:hlinkClick r:id="rId2"/>
              </a:rPr>
              <a:t>www.aliexpress.com</a:t>
            </a:r>
            <a:r>
              <a:rPr lang="ar-SA" dirty="0"/>
              <a:t> يمارس التجارة الالكترونية </a:t>
            </a:r>
            <a:r>
              <a:rPr lang="ar-SA"/>
              <a:t>بشكل أساسي </a:t>
            </a:r>
            <a:r>
              <a:rPr lang="ar-SA" dirty="0"/>
              <a:t>بنمط:</a:t>
            </a:r>
          </a:p>
          <a:p>
            <a:r>
              <a:rPr lang="ar-SA" dirty="0"/>
              <a:t>1. البيع بالجملة	2. </a:t>
            </a:r>
            <a:r>
              <a:rPr lang="ar-SA" dirty="0">
                <a:solidFill>
                  <a:srgbClr val="FF0000"/>
                </a:solidFill>
              </a:rPr>
              <a:t>البيع بالتجزئة </a:t>
            </a:r>
            <a:r>
              <a:rPr lang="ar-SA" dirty="0"/>
              <a:t>3. البيع بالمزادات	4. البيع بالمقايضة</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مقدمة الدرس</a:t>
            </a:r>
          </a:p>
        </p:txBody>
      </p:sp>
      <p:sp>
        <p:nvSpPr>
          <p:cNvPr id="3" name="عنصر نائب للمحتوى 2"/>
          <p:cNvSpPr>
            <a:spLocks noGrp="1"/>
          </p:cNvSpPr>
          <p:nvPr>
            <p:ph idx="1"/>
          </p:nvPr>
        </p:nvSpPr>
        <p:spPr/>
        <p:txBody>
          <a:bodyPr>
            <a:normAutofit fontScale="85000" lnSpcReduction="10000"/>
          </a:bodyPr>
          <a:lstStyle/>
          <a:p>
            <a:r>
              <a:rPr lang="ar-SA" dirty="0" err="1"/>
              <a:t>ان</a:t>
            </a:r>
            <a:r>
              <a:rPr lang="ar-SA" dirty="0"/>
              <a:t> ثورة الانترنت والمعلومات وأنظمة الشبكات أحدثت وما زالت </a:t>
            </a:r>
            <a:r>
              <a:rPr lang="ar-SA" dirty="0" err="1"/>
              <a:t>تاثيرها</a:t>
            </a:r>
            <a:r>
              <a:rPr lang="ar-SA" dirty="0"/>
              <a:t> المباشر في نواحي الحياة المختلفة، ويهدف هذا الدرس </a:t>
            </a:r>
            <a:r>
              <a:rPr lang="ar-SA" dirty="0" err="1"/>
              <a:t>الى</a:t>
            </a:r>
            <a:r>
              <a:rPr lang="ar-SA" dirty="0"/>
              <a:t> تسليط الضوء على انعكاسات الانترنت على مظاهر الحياة المعاصرة وعلى كافة المستويات، واستكشاف </a:t>
            </a:r>
            <a:r>
              <a:rPr lang="ar-SA" dirty="0" err="1"/>
              <a:t>الافاق</a:t>
            </a:r>
            <a:r>
              <a:rPr lang="ar-SA" dirty="0"/>
              <a:t> المستقبلية للثورة الرقمية.</a:t>
            </a:r>
          </a:p>
          <a:p>
            <a:r>
              <a:rPr lang="ar-SA" dirty="0"/>
              <a:t>أهداف الدرس</a:t>
            </a:r>
          </a:p>
          <a:p>
            <a:r>
              <a:rPr lang="ar-SA" dirty="0"/>
              <a:t>1. </a:t>
            </a:r>
            <a:r>
              <a:rPr lang="ar-SA" dirty="0">
                <a:solidFill>
                  <a:srgbClr val="FF0000"/>
                </a:solidFill>
              </a:rPr>
              <a:t>التعرف على التوجهات الحديثة في عالم الانترنت</a:t>
            </a:r>
          </a:p>
          <a:p>
            <a:r>
              <a:rPr lang="ar-SA" dirty="0">
                <a:solidFill>
                  <a:srgbClr val="FF0000"/>
                </a:solidFill>
              </a:rPr>
              <a:t>2. توضح المقصود بالحوسبة </a:t>
            </a:r>
            <a:r>
              <a:rPr lang="ar-SA" dirty="0" err="1">
                <a:solidFill>
                  <a:srgbClr val="FF0000"/>
                </a:solidFill>
              </a:rPr>
              <a:t>السحابية</a:t>
            </a:r>
            <a:r>
              <a:rPr lang="ar-SA" dirty="0">
                <a:solidFill>
                  <a:srgbClr val="FF0000"/>
                </a:solidFill>
              </a:rPr>
              <a:t> مع ذكر </a:t>
            </a:r>
            <a:r>
              <a:rPr lang="ar-SA" dirty="0" err="1">
                <a:solidFill>
                  <a:srgbClr val="FF0000"/>
                </a:solidFill>
              </a:rPr>
              <a:t>امثلة</a:t>
            </a:r>
            <a:endParaRPr lang="ar-SA" dirty="0">
              <a:solidFill>
                <a:srgbClr val="FF0000"/>
              </a:solidFill>
            </a:endParaRPr>
          </a:p>
          <a:p>
            <a:r>
              <a:rPr lang="ar-SA" dirty="0">
                <a:solidFill>
                  <a:srgbClr val="FF0000"/>
                </a:solidFill>
              </a:rPr>
              <a:t>3. توضح اثر الانترنت في تطور التجارة الالكترونية والتعلم الالكتروني </a:t>
            </a:r>
            <a:r>
              <a:rPr lang="ar-SA" dirty="0" err="1">
                <a:solidFill>
                  <a:srgbClr val="FF0000"/>
                </a:solidFill>
              </a:rPr>
              <a:t>والاعمال</a:t>
            </a:r>
            <a:r>
              <a:rPr lang="ar-SA" dirty="0">
                <a:solidFill>
                  <a:srgbClr val="FF0000"/>
                </a:solidFill>
              </a:rPr>
              <a:t> المصرفية</a:t>
            </a:r>
          </a:p>
          <a:p>
            <a:r>
              <a:rPr lang="ar-SA" dirty="0">
                <a:solidFill>
                  <a:srgbClr val="FF0000"/>
                </a:solidFill>
              </a:rPr>
              <a:t>4. تذكر </a:t>
            </a:r>
            <a:r>
              <a:rPr lang="ar-SA" dirty="0" err="1">
                <a:solidFill>
                  <a:srgbClr val="FF0000"/>
                </a:solidFill>
              </a:rPr>
              <a:t>الافاق</a:t>
            </a:r>
            <a:r>
              <a:rPr lang="ar-SA" dirty="0">
                <a:solidFill>
                  <a:srgbClr val="FF0000"/>
                </a:solidFill>
              </a:rPr>
              <a:t> المستقبلية لانترنت </a:t>
            </a:r>
            <a:r>
              <a:rPr lang="ar-SA" dirty="0" err="1">
                <a:solidFill>
                  <a:srgbClr val="FF0000"/>
                </a:solidFill>
              </a:rPr>
              <a:t>الاشياء</a:t>
            </a:r>
            <a:endParaRPr lang="ar-SA" dirty="0">
              <a:solidFill>
                <a:srgbClr val="FF0000"/>
              </a:solidFill>
            </a:endParaRPr>
          </a:p>
          <a:p>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الحوسبة </a:t>
            </a:r>
            <a:r>
              <a:rPr lang="ar-SA" dirty="0" err="1"/>
              <a:t>السحابية</a:t>
            </a:r>
            <a:r>
              <a:rPr lang="ar-SA" dirty="0"/>
              <a:t> (</a:t>
            </a:r>
            <a:r>
              <a:rPr lang="en-US" dirty="0"/>
              <a:t>Cloud Computing</a:t>
            </a:r>
            <a:r>
              <a:rPr lang="ar-SA" dirty="0"/>
              <a:t>)</a:t>
            </a:r>
          </a:p>
        </p:txBody>
      </p:sp>
      <p:sp>
        <p:nvSpPr>
          <p:cNvPr id="3" name="عنصر نائب للمحتوى 2"/>
          <p:cNvSpPr>
            <a:spLocks noGrp="1"/>
          </p:cNvSpPr>
          <p:nvPr>
            <p:ph idx="1"/>
          </p:nvPr>
        </p:nvSpPr>
        <p:spPr/>
        <p:txBody>
          <a:bodyPr>
            <a:normAutofit fontScale="77500" lnSpcReduction="20000"/>
          </a:bodyPr>
          <a:lstStyle/>
          <a:p>
            <a:r>
              <a:rPr lang="ar-SA" dirty="0"/>
              <a:t>يمكن تعريف الحوسبة </a:t>
            </a:r>
            <a:r>
              <a:rPr lang="ar-SA" dirty="0" err="1"/>
              <a:t>السحابية</a:t>
            </a:r>
            <a:r>
              <a:rPr lang="ar-SA" dirty="0"/>
              <a:t> </a:t>
            </a:r>
            <a:r>
              <a:rPr lang="ar-SA" dirty="0" err="1"/>
              <a:t>انها</a:t>
            </a:r>
            <a:r>
              <a:rPr lang="ar-SA" dirty="0"/>
              <a:t> تكنولوجيا تعتمد على نقل المعالجة ومساحة التخزين الخاصة بالحاسوب </a:t>
            </a:r>
            <a:r>
              <a:rPr lang="ar-SA" dirty="0" err="1"/>
              <a:t>الى</a:t>
            </a:r>
            <a:r>
              <a:rPr lang="ar-SA" dirty="0"/>
              <a:t> ما يسمى (السحابة  </a:t>
            </a:r>
            <a:r>
              <a:rPr lang="en-US" dirty="0"/>
              <a:t>cloud</a:t>
            </a:r>
            <a:r>
              <a:rPr lang="ar-SA" dirty="0"/>
              <a:t>) وهو جهاز خادم (</a:t>
            </a:r>
            <a:r>
              <a:rPr lang="ar-SA" dirty="0" err="1"/>
              <a:t>سيرفر</a:t>
            </a:r>
            <a:r>
              <a:rPr lang="ar-SA" dirty="0"/>
              <a:t>) يتم الوصول </a:t>
            </a:r>
            <a:r>
              <a:rPr lang="ar-SA" dirty="0" err="1"/>
              <a:t>اليه</a:t>
            </a:r>
            <a:r>
              <a:rPr lang="ar-SA" dirty="0"/>
              <a:t> عن طريق الانترنت. وقد </a:t>
            </a:r>
            <a:r>
              <a:rPr lang="ar-SA" dirty="0" err="1"/>
              <a:t>بدات</a:t>
            </a:r>
            <a:r>
              <a:rPr lang="ar-SA" dirty="0"/>
              <a:t> فكرة الحوسبة </a:t>
            </a:r>
            <a:r>
              <a:rPr lang="ar-SA" dirty="0" err="1"/>
              <a:t>السحابية</a:t>
            </a:r>
            <a:r>
              <a:rPr lang="ar-SA" dirty="0"/>
              <a:t> بالتوسع والانتشار بعد ظهور حساب البريد الالكتروني المجاني الذي يسمح </a:t>
            </a:r>
            <a:r>
              <a:rPr lang="ar-SA" dirty="0" err="1"/>
              <a:t>لك</a:t>
            </a:r>
            <a:r>
              <a:rPr lang="ar-SA" dirty="0"/>
              <a:t> بحفظ ملفاتك بحجم محدود وهذا يعتبر ابسط </a:t>
            </a:r>
            <a:r>
              <a:rPr lang="ar-SA" dirty="0" err="1"/>
              <a:t>اشكال</a:t>
            </a:r>
            <a:r>
              <a:rPr lang="ar-SA" dirty="0"/>
              <a:t> الحوسبة </a:t>
            </a:r>
            <a:r>
              <a:rPr lang="ar-SA" dirty="0" err="1"/>
              <a:t>السحابية</a:t>
            </a:r>
            <a:r>
              <a:rPr lang="ar-SA" dirty="0"/>
              <a:t>.</a:t>
            </a:r>
          </a:p>
          <a:p>
            <a:r>
              <a:rPr lang="ar-SA" dirty="0"/>
              <a:t>وبعد ذلك قامت الشركات العملاقة مثل (</a:t>
            </a:r>
            <a:r>
              <a:rPr lang="en-US" dirty="0"/>
              <a:t>Microsoft, Google, Amazon, </a:t>
            </a:r>
            <a:r>
              <a:rPr lang="en-US" dirty="0" err="1"/>
              <a:t>Vmware</a:t>
            </a:r>
            <a:r>
              <a:rPr lang="ar-SA" dirty="0"/>
              <a:t>) وغيرها </a:t>
            </a:r>
            <a:r>
              <a:rPr lang="ar-SA" dirty="0" err="1"/>
              <a:t>باتاحة</a:t>
            </a:r>
            <a:r>
              <a:rPr lang="ar-SA" dirty="0"/>
              <a:t> المجال </a:t>
            </a:r>
            <a:r>
              <a:rPr lang="ar-SA" dirty="0" err="1"/>
              <a:t>اما</a:t>
            </a:r>
            <a:r>
              <a:rPr lang="ar-SA" dirty="0"/>
              <a:t> الزبائن من الشركات </a:t>
            </a:r>
            <a:r>
              <a:rPr lang="ar-SA" dirty="0" err="1"/>
              <a:t>والافراد</a:t>
            </a:r>
            <a:r>
              <a:rPr lang="ar-SA" dirty="0"/>
              <a:t> بتخزين البيانات في السحابة الالكترونية بل ووفرت لهم برامج عبر الانترنت لا تحتاج لتثبيتها على جهاز الحاسوب المحلي.</a:t>
            </a:r>
          </a:p>
          <a:p>
            <a:r>
              <a:rPr lang="ar-SA" dirty="0" err="1"/>
              <a:t>ان</a:t>
            </a:r>
            <a:r>
              <a:rPr lang="ar-SA" dirty="0"/>
              <a:t> الحوسبة </a:t>
            </a:r>
            <a:r>
              <a:rPr lang="ar-SA" dirty="0" err="1"/>
              <a:t>السحابية</a:t>
            </a:r>
            <a:r>
              <a:rPr lang="ar-SA" dirty="0"/>
              <a:t> بالخدمات المذكورة سابقا وفرت ميزات هامة للمستخدمين من حيث التغلب على قلة الموارد المادية والبشرية، وتخفيض تكاليف البرمجة والصيانة والتشغيل، </a:t>
            </a:r>
            <a:r>
              <a:rPr lang="ar-SA" dirty="0" err="1"/>
              <a:t>الا</a:t>
            </a:r>
            <a:r>
              <a:rPr lang="ar-SA" dirty="0"/>
              <a:t> </a:t>
            </a:r>
            <a:r>
              <a:rPr lang="ar-SA" dirty="0" err="1"/>
              <a:t>ان</a:t>
            </a:r>
            <a:r>
              <a:rPr lang="ar-SA" dirty="0"/>
              <a:t> هناك تحفظات ومساوئ للحوسبة </a:t>
            </a:r>
            <a:r>
              <a:rPr lang="ar-SA" dirty="0" err="1"/>
              <a:t>السحابية</a:t>
            </a:r>
            <a:r>
              <a:rPr lang="ar-SA" dirty="0"/>
              <a:t> تتعلق بموضوع </a:t>
            </a:r>
            <a:r>
              <a:rPr lang="ar-SA" dirty="0" err="1"/>
              <a:t>الامان</a:t>
            </a:r>
            <a:r>
              <a:rPr lang="ar-SA" dirty="0"/>
              <a:t> والحماية وتوفر خدمة الانترنت بشكل دائم</a:t>
            </a:r>
          </a:p>
          <a:p>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err="1"/>
              <a:t>امثلة</a:t>
            </a:r>
            <a:r>
              <a:rPr lang="ar-SA" dirty="0"/>
              <a:t> على الحوسبة </a:t>
            </a:r>
            <a:r>
              <a:rPr lang="ar-SA" dirty="0" err="1"/>
              <a:t>السحابية</a:t>
            </a:r>
            <a:endParaRPr lang="ar-SA" dirty="0"/>
          </a:p>
        </p:txBody>
      </p:sp>
      <p:sp>
        <p:nvSpPr>
          <p:cNvPr id="3" name="عنصر نائب للمحتوى 2"/>
          <p:cNvSpPr>
            <a:spLocks noGrp="1"/>
          </p:cNvSpPr>
          <p:nvPr>
            <p:ph idx="1"/>
          </p:nvPr>
        </p:nvSpPr>
        <p:spPr/>
        <p:txBody>
          <a:bodyPr>
            <a:normAutofit fontScale="85000" lnSpcReduction="10000"/>
          </a:bodyPr>
          <a:lstStyle/>
          <a:p>
            <a:r>
              <a:rPr lang="ar-SA" dirty="0"/>
              <a:t>توفر شركة </a:t>
            </a:r>
            <a:r>
              <a:rPr lang="en-US" dirty="0" err="1"/>
              <a:t>google</a:t>
            </a:r>
            <a:r>
              <a:rPr lang="en-US" dirty="0"/>
              <a:t> </a:t>
            </a:r>
            <a:r>
              <a:rPr lang="ar-SA" dirty="0"/>
              <a:t> خدمة </a:t>
            </a:r>
            <a:r>
              <a:rPr lang="en-US" dirty="0"/>
              <a:t>Google Docs</a:t>
            </a:r>
            <a:r>
              <a:rPr lang="ar-SA" dirty="0"/>
              <a:t> كشكل من </a:t>
            </a:r>
            <a:r>
              <a:rPr lang="ar-SA" dirty="0" err="1"/>
              <a:t>اشكال</a:t>
            </a:r>
            <a:r>
              <a:rPr lang="ar-SA" dirty="0"/>
              <a:t> الحوسبة </a:t>
            </a:r>
            <a:r>
              <a:rPr lang="ar-SA" dirty="0" err="1"/>
              <a:t>السحابية</a:t>
            </a:r>
            <a:r>
              <a:rPr lang="ar-SA" dirty="0"/>
              <a:t> وهذه الخدمة تقوم على معالجة نصوص وجداول ممتدة وعروض </a:t>
            </a:r>
            <a:r>
              <a:rPr lang="ar-SA" dirty="0" err="1"/>
              <a:t>تقديمية</a:t>
            </a:r>
            <a:r>
              <a:rPr lang="ar-SA" dirty="0"/>
              <a:t> بشكل مجاني يعمل على الويب. الخدمة تسمح للمستخدمين بإنشاء وتحرير الملفات عبر الإنترنت بالتشارك مع مستخدمين آخرين في نفس الوقت.</a:t>
            </a:r>
          </a:p>
          <a:p>
            <a:r>
              <a:rPr lang="ar-SA" dirty="0"/>
              <a:t>توفر شركة </a:t>
            </a:r>
            <a:r>
              <a:rPr lang="en-US" dirty="0" err="1"/>
              <a:t>Dropbox</a:t>
            </a:r>
            <a:r>
              <a:rPr lang="ar-SA" dirty="0"/>
              <a:t> خدمة تطبيق ويب تعمل بطريقة الحوسبة </a:t>
            </a:r>
            <a:r>
              <a:rPr lang="ar-SA" dirty="0" err="1"/>
              <a:t>السحابية</a:t>
            </a:r>
            <a:r>
              <a:rPr lang="ar-SA" dirty="0"/>
              <a:t> على تخزين الملفات الموجودة لدى المستخدم، كما بالإمكان </a:t>
            </a:r>
            <a:r>
              <a:rPr lang="ar-SA" dirty="0" err="1"/>
              <a:t>أستعمال</a:t>
            </a:r>
            <a:r>
              <a:rPr lang="ar-SA" dirty="0"/>
              <a:t> الخدمة لتبادل الملفات بين أكثر من مستخدم على الإنترنت ومزامنة الملفات بين أكثر من جهاز حاسوب أو هاتف محمول.</a:t>
            </a:r>
          </a:p>
          <a:p>
            <a:r>
              <a:rPr lang="ar-SA" dirty="0"/>
              <a:t>هناك </a:t>
            </a:r>
            <a:r>
              <a:rPr lang="ar-SA" dirty="0" err="1"/>
              <a:t>امثلة</a:t>
            </a:r>
            <a:r>
              <a:rPr lang="ar-SA" dirty="0"/>
              <a:t> كثيرة </a:t>
            </a:r>
            <a:r>
              <a:rPr lang="ar-SA" dirty="0" err="1"/>
              <a:t>اخرى</a:t>
            </a:r>
            <a:r>
              <a:rPr lang="ar-SA" dirty="0"/>
              <a:t> يمكن البحث عنها في شركات مايكروسوفت </a:t>
            </a:r>
            <a:r>
              <a:rPr lang="ar-SA" dirty="0" err="1"/>
              <a:t>وامازون</a:t>
            </a:r>
            <a:r>
              <a:rPr lang="ar-SA" dirty="0"/>
              <a:t> وغيرها</a:t>
            </a:r>
          </a:p>
          <a:p>
            <a:endParaRPr lang="ar-SA" dirty="0"/>
          </a:p>
          <a:p>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التجارة الالكترونية </a:t>
            </a:r>
            <a:r>
              <a:rPr lang="en-US" dirty="0"/>
              <a:t>E-Commerce</a:t>
            </a:r>
            <a:endParaRPr lang="ar-SA" dirty="0"/>
          </a:p>
        </p:txBody>
      </p:sp>
      <p:sp>
        <p:nvSpPr>
          <p:cNvPr id="3" name="عنصر نائب للمحتوى 2"/>
          <p:cNvSpPr>
            <a:spLocks noGrp="1"/>
          </p:cNvSpPr>
          <p:nvPr>
            <p:ph idx="1"/>
          </p:nvPr>
        </p:nvSpPr>
        <p:spPr/>
        <p:txBody>
          <a:bodyPr>
            <a:normAutofit fontScale="55000" lnSpcReduction="20000"/>
          </a:bodyPr>
          <a:lstStyle/>
          <a:p>
            <a:r>
              <a:rPr lang="ar-SA" dirty="0"/>
              <a:t>التجارة الالكترونیة ھو  مصطلح يعني عملیة بیع أو شراء أو تبادل المنتجات والخدمات والمعلومات من خلال الانترنت. </a:t>
            </a:r>
            <a:r>
              <a:rPr lang="ar-SA" dirty="0" err="1"/>
              <a:t>ان</a:t>
            </a:r>
            <a:r>
              <a:rPr lang="ar-SA" dirty="0"/>
              <a:t> هذا النوع من التجارة يلبي رغبات الكثير من الزبائن سواء كانوا </a:t>
            </a:r>
            <a:r>
              <a:rPr lang="ar-SA" dirty="0" err="1"/>
              <a:t>افرادا</a:t>
            </a:r>
            <a:r>
              <a:rPr lang="ar-SA" dirty="0"/>
              <a:t> </a:t>
            </a:r>
            <a:r>
              <a:rPr lang="ar-SA" dirty="0" err="1"/>
              <a:t>او</a:t>
            </a:r>
            <a:r>
              <a:rPr lang="ar-SA" dirty="0"/>
              <a:t> شركات من حيث سهولة التسوق، ومقارنة </a:t>
            </a:r>
            <a:r>
              <a:rPr lang="ar-SA" dirty="0" err="1"/>
              <a:t>الاسعار</a:t>
            </a:r>
            <a:r>
              <a:rPr lang="ar-SA" dirty="0"/>
              <a:t> وجودة السلع، ومن ناحية </a:t>
            </a:r>
            <a:r>
              <a:rPr lang="ar-SA" dirty="0" err="1"/>
              <a:t>اخرى</a:t>
            </a:r>
            <a:r>
              <a:rPr lang="ar-SA" dirty="0"/>
              <a:t> يحقق </a:t>
            </a:r>
            <a:r>
              <a:rPr lang="ar-SA" dirty="0" err="1"/>
              <a:t>ارباحا</a:t>
            </a:r>
            <a:r>
              <a:rPr lang="ar-SA" dirty="0"/>
              <a:t> كبيرة لشركات </a:t>
            </a:r>
            <a:r>
              <a:rPr lang="ar-SA" dirty="0" err="1"/>
              <a:t>الاعمال</a:t>
            </a:r>
            <a:r>
              <a:rPr lang="ar-SA" dirty="0"/>
              <a:t> بسبب اتساع دائرة الزبائن ليصبح كل فرد في العالم زبونا محتملا. </a:t>
            </a:r>
          </a:p>
          <a:p>
            <a:r>
              <a:rPr lang="ar-SA" dirty="0" err="1"/>
              <a:t>ان</a:t>
            </a:r>
            <a:r>
              <a:rPr lang="ar-SA" dirty="0"/>
              <a:t> مواقع التسوق الالكتروني تحمل </a:t>
            </a:r>
            <a:r>
              <a:rPr lang="ar-SA" dirty="0" err="1"/>
              <a:t>انماط</a:t>
            </a:r>
            <a:r>
              <a:rPr lang="ar-SA" dirty="0"/>
              <a:t> محددة للتجارة وبعض المواقع يدعم </a:t>
            </a:r>
            <a:r>
              <a:rPr lang="ar-SA" dirty="0" err="1"/>
              <a:t>اكثر</a:t>
            </a:r>
            <a:r>
              <a:rPr lang="ar-SA" dirty="0"/>
              <a:t> من نمط . ومن </a:t>
            </a:r>
            <a:r>
              <a:rPr lang="ar-SA" dirty="0" err="1"/>
              <a:t>الامثلة</a:t>
            </a:r>
            <a:r>
              <a:rPr lang="ar-SA" dirty="0"/>
              <a:t> على </a:t>
            </a:r>
            <a:r>
              <a:rPr lang="ar-SA" dirty="0" err="1"/>
              <a:t>الانماط</a:t>
            </a:r>
            <a:r>
              <a:rPr lang="ar-SA" dirty="0"/>
              <a:t> المستخدمة هي:</a:t>
            </a:r>
          </a:p>
          <a:p>
            <a:r>
              <a:rPr lang="en-US" dirty="0"/>
              <a:t>B2B</a:t>
            </a:r>
            <a:r>
              <a:rPr lang="ar-SA" dirty="0"/>
              <a:t> </a:t>
            </a:r>
            <a:r>
              <a:rPr lang="en-US" dirty="0"/>
              <a:t>(Business-to-</a:t>
            </a:r>
            <a:r>
              <a:rPr lang="en-US" dirty="0" err="1"/>
              <a:t>Buisness</a:t>
            </a:r>
            <a:r>
              <a:rPr lang="en-US" dirty="0"/>
              <a:t>)</a:t>
            </a:r>
            <a:r>
              <a:rPr lang="ar-SA" dirty="0"/>
              <a:t> وهي المواقع التي تدعم العمل التجاري بين الشركات والشركات وليس بين الشركات والأفراد ومن </a:t>
            </a:r>
            <a:r>
              <a:rPr lang="ar-SA" dirty="0" err="1"/>
              <a:t>امثلتها</a:t>
            </a:r>
            <a:r>
              <a:rPr lang="ar-SA" dirty="0"/>
              <a:t> موقع علي بابا </a:t>
            </a:r>
            <a:r>
              <a:rPr lang="en-US" dirty="0">
                <a:hlinkClick r:id="rId2"/>
              </a:rPr>
              <a:t>www.alibaba.com</a:t>
            </a:r>
            <a:endParaRPr lang="en-US" dirty="0"/>
          </a:p>
          <a:p>
            <a:r>
              <a:rPr lang="en-US" dirty="0"/>
              <a:t>B2C</a:t>
            </a:r>
            <a:r>
              <a:rPr lang="ar-SA" dirty="0"/>
              <a:t> </a:t>
            </a:r>
            <a:r>
              <a:rPr lang="en-US" dirty="0"/>
              <a:t>(Business-to-Customer)</a:t>
            </a:r>
            <a:r>
              <a:rPr lang="ar-SA" dirty="0"/>
              <a:t> وتكون بين الشركات </a:t>
            </a:r>
            <a:r>
              <a:rPr lang="ar-SA" dirty="0" err="1"/>
              <a:t>والافراد</a:t>
            </a:r>
            <a:r>
              <a:rPr lang="ar-SA" dirty="0"/>
              <a:t> ومن </a:t>
            </a:r>
            <a:r>
              <a:rPr lang="ar-SA" dirty="0" err="1"/>
              <a:t>امثلتها</a:t>
            </a:r>
            <a:r>
              <a:rPr lang="ar-SA" dirty="0"/>
              <a:t> موقع علي </a:t>
            </a:r>
            <a:r>
              <a:rPr lang="ar-SA" dirty="0" err="1"/>
              <a:t>اكسبرس</a:t>
            </a:r>
            <a:r>
              <a:rPr lang="ar-SA" dirty="0"/>
              <a:t> </a:t>
            </a:r>
            <a:r>
              <a:rPr lang="en-US" dirty="0">
                <a:hlinkClick r:id="rId3"/>
              </a:rPr>
              <a:t>www.aliexpress.com</a:t>
            </a:r>
            <a:endParaRPr lang="en-US" dirty="0"/>
          </a:p>
          <a:p>
            <a:pPr>
              <a:buNone/>
            </a:pPr>
            <a:r>
              <a:rPr lang="ar-SA" dirty="0"/>
              <a:t>علما </a:t>
            </a:r>
            <a:r>
              <a:rPr lang="ar-SA" dirty="0" err="1"/>
              <a:t>ان</a:t>
            </a:r>
            <a:r>
              <a:rPr lang="ar-SA" dirty="0"/>
              <a:t> بعض المواقع العالمية تدعم النمطين كليهما بل </a:t>
            </a:r>
            <a:r>
              <a:rPr lang="ar-SA" dirty="0" err="1"/>
              <a:t>وانماط</a:t>
            </a:r>
            <a:r>
              <a:rPr lang="ar-SA" dirty="0"/>
              <a:t> </a:t>
            </a:r>
            <a:r>
              <a:rPr lang="ar-SA" dirty="0" err="1"/>
              <a:t>اخرى</a:t>
            </a:r>
            <a:r>
              <a:rPr lang="ar-SA" dirty="0"/>
              <a:t> مثل المزادات الالكترونية والمجمعات الالكترونية ومن </a:t>
            </a:r>
            <a:r>
              <a:rPr lang="ar-SA" dirty="0" err="1"/>
              <a:t>الامثلة</a:t>
            </a:r>
            <a:r>
              <a:rPr lang="ar-SA" dirty="0"/>
              <a:t> على ذلك موقع </a:t>
            </a:r>
            <a:r>
              <a:rPr lang="ar-SA" dirty="0" err="1"/>
              <a:t>امازون</a:t>
            </a:r>
            <a:endParaRPr lang="ar-SA" dirty="0"/>
          </a:p>
          <a:p>
            <a:pPr>
              <a:buNone/>
            </a:pPr>
            <a:r>
              <a:rPr lang="en-US" dirty="0">
                <a:hlinkClick r:id="rId4"/>
              </a:rPr>
              <a:t>www.amazon.com</a:t>
            </a:r>
            <a:endParaRPr lang="en-US" dirty="0"/>
          </a:p>
          <a:p>
            <a:pPr>
              <a:buNone/>
            </a:pPr>
            <a:r>
              <a:rPr lang="en-US" dirty="0"/>
              <a:t> </a:t>
            </a:r>
          </a:p>
          <a:p>
            <a:pPr>
              <a:buNone/>
            </a:pPr>
            <a:r>
              <a:rPr lang="ar-SA" b="1" u="sng" dirty="0"/>
              <a:t>نشاط: ادخل </a:t>
            </a:r>
            <a:r>
              <a:rPr lang="ar-SA" b="1" u="sng" dirty="0" err="1"/>
              <a:t>الى</a:t>
            </a:r>
            <a:r>
              <a:rPr lang="ar-SA" b="1" u="sng" dirty="0"/>
              <a:t> المواقع الثلاث المذكورة في الدرس وتعرف على جنسية كل موقع؟</a:t>
            </a:r>
          </a:p>
          <a:p>
            <a:pPr>
              <a:buNone/>
            </a:pPr>
            <a:br>
              <a:rPr lang="ar-SA" dirty="0"/>
            </a:b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التعلم عبر الانترنت</a:t>
            </a:r>
          </a:p>
        </p:txBody>
      </p:sp>
      <p:sp>
        <p:nvSpPr>
          <p:cNvPr id="3" name="عنصر نائب للمحتوى 2"/>
          <p:cNvSpPr>
            <a:spLocks noGrp="1"/>
          </p:cNvSpPr>
          <p:nvPr>
            <p:ph idx="1"/>
          </p:nvPr>
        </p:nvSpPr>
        <p:spPr/>
        <p:txBody>
          <a:bodyPr/>
          <a:lstStyle/>
          <a:p>
            <a:r>
              <a:rPr lang="ar-SA" dirty="0"/>
              <a:t>لقد تمت الاستفادة من تقنيات الانترنت الحديثة في العملية التعليمية حيث ظهرت فلسفة التعلم عن بعد وتمكين الطلبة في </a:t>
            </a:r>
            <a:r>
              <a:rPr lang="ar-SA" dirty="0" err="1"/>
              <a:t>الاماكن</a:t>
            </a:r>
            <a:r>
              <a:rPr lang="ar-SA" dirty="0"/>
              <a:t> النائية من الحصول على حظ من التعليم ، وظهرت جامعات الانترنت التي تمنح الدرجات العالمية المختلفة من البكالوريوس </a:t>
            </a:r>
            <a:r>
              <a:rPr lang="ar-SA" dirty="0" err="1"/>
              <a:t>الى</a:t>
            </a:r>
            <a:r>
              <a:rPr lang="ar-SA" dirty="0"/>
              <a:t> </a:t>
            </a:r>
            <a:r>
              <a:rPr lang="ar-SA" dirty="0" err="1"/>
              <a:t>الدكتوراة</a:t>
            </a:r>
            <a:r>
              <a:rPr lang="ar-SA" dirty="0"/>
              <a:t> عبر الانترنت. ولكن يجب على الطالب </a:t>
            </a:r>
            <a:r>
              <a:rPr lang="ar-SA" dirty="0" err="1"/>
              <a:t>ان</a:t>
            </a:r>
            <a:r>
              <a:rPr lang="ar-SA" dirty="0"/>
              <a:t> </a:t>
            </a:r>
            <a:r>
              <a:rPr lang="ar-SA" dirty="0" err="1"/>
              <a:t>يتاكد</a:t>
            </a:r>
            <a:r>
              <a:rPr lang="ar-SA" dirty="0"/>
              <a:t> من </a:t>
            </a:r>
            <a:r>
              <a:rPr lang="ar-SA" dirty="0" err="1"/>
              <a:t>ان</a:t>
            </a:r>
            <a:r>
              <a:rPr lang="ar-SA" dirty="0"/>
              <a:t> الجامعة التي سيلتحق </a:t>
            </a:r>
            <a:r>
              <a:rPr lang="ar-SA" dirty="0" err="1"/>
              <a:t>بها</a:t>
            </a:r>
            <a:r>
              <a:rPr lang="ar-SA" dirty="0"/>
              <a:t> عبر الانترنت معترف </a:t>
            </a:r>
            <a:r>
              <a:rPr lang="ar-SA" dirty="0" err="1"/>
              <a:t>بها</a:t>
            </a:r>
            <a:r>
              <a:rPr lang="ar-SA" dirty="0"/>
              <a:t> في بلده </a:t>
            </a:r>
            <a:r>
              <a:rPr lang="ar-SA" dirty="0" err="1"/>
              <a:t>اولا</a:t>
            </a:r>
            <a:r>
              <a:rPr lang="ar-SA" dirty="0"/>
              <a:t> وفي العالم ثانيا. ومن جامعات الانترنت (معهد نيويورك للتكنولوجيا وكلية كاليفورنيا للعلوم الصحية).</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الأعمال المصرفية والبنكية</a:t>
            </a:r>
            <a:r>
              <a:rPr lang="en-US" dirty="0"/>
              <a:t>E-banking </a:t>
            </a:r>
            <a:r>
              <a:rPr lang="ar-SA" dirty="0"/>
              <a:t> </a:t>
            </a:r>
          </a:p>
        </p:txBody>
      </p:sp>
      <p:sp>
        <p:nvSpPr>
          <p:cNvPr id="3" name="عنصر نائب للمحتوى 2"/>
          <p:cNvSpPr>
            <a:spLocks noGrp="1"/>
          </p:cNvSpPr>
          <p:nvPr>
            <p:ph idx="1"/>
          </p:nvPr>
        </p:nvSpPr>
        <p:spPr/>
        <p:txBody>
          <a:bodyPr>
            <a:normAutofit fontScale="85000" lnSpcReduction="10000"/>
          </a:bodyPr>
          <a:lstStyle/>
          <a:p>
            <a:r>
              <a:rPr lang="ar-SA" dirty="0" err="1"/>
              <a:t>ان</a:t>
            </a:r>
            <a:r>
              <a:rPr lang="ar-SA" dirty="0"/>
              <a:t> تطور تقنيات شبكة الانترنت دفع الكثير من البنوك والمؤسسات المالية لتنفيذ خدمات </a:t>
            </a:r>
            <a:r>
              <a:rPr lang="ar-SA" dirty="0" err="1"/>
              <a:t>الصيرفة</a:t>
            </a:r>
            <a:r>
              <a:rPr lang="ar-SA" dirty="0"/>
              <a:t> الالكترونية بتكاليف اقل من الطريقة التقليدية وتقليل الوقت والجهد على الزبائن من </a:t>
            </a:r>
            <a:r>
              <a:rPr lang="ar-SA" dirty="0" err="1"/>
              <a:t>الافراد</a:t>
            </a:r>
            <a:r>
              <a:rPr lang="ar-SA" dirty="0"/>
              <a:t> والمنظمات، ومن الخدمات المصرفية التي يمكن تقديمها عبر الانترنت:</a:t>
            </a:r>
          </a:p>
          <a:p>
            <a:r>
              <a:rPr lang="ar-SA" dirty="0"/>
              <a:t>-الاطلاع على الحساب وتفصيلاته</a:t>
            </a:r>
          </a:p>
          <a:p>
            <a:r>
              <a:rPr lang="ar-SA" dirty="0"/>
              <a:t>-طلب </a:t>
            </a:r>
            <a:r>
              <a:rPr lang="ar-SA" dirty="0" err="1"/>
              <a:t>اصدار</a:t>
            </a:r>
            <a:r>
              <a:rPr lang="ar-SA" dirty="0"/>
              <a:t> الشيكات</a:t>
            </a:r>
          </a:p>
          <a:p>
            <a:r>
              <a:rPr lang="ar-SA" dirty="0"/>
              <a:t>-دفع الفواتير</a:t>
            </a:r>
          </a:p>
          <a:p>
            <a:r>
              <a:rPr lang="ar-SA" dirty="0"/>
              <a:t>تحويل </a:t>
            </a:r>
            <a:r>
              <a:rPr lang="ar-SA" dirty="0" err="1"/>
              <a:t>الاموال</a:t>
            </a:r>
            <a:endParaRPr lang="ar-SA" dirty="0"/>
          </a:p>
          <a:p>
            <a:pPr>
              <a:buNone/>
            </a:pPr>
            <a:r>
              <a:rPr lang="ar-SA" dirty="0"/>
              <a:t>ومن البنوك التي تستخدم </a:t>
            </a:r>
            <a:r>
              <a:rPr lang="ar-SA" dirty="0" err="1"/>
              <a:t>الصيرفة</a:t>
            </a:r>
            <a:r>
              <a:rPr lang="ar-SA" dirty="0"/>
              <a:t> الالكترونية :البنك العربي، وبنك فلسطين والكثير من البنوك العالمية والمؤسسات المالية.</a:t>
            </a:r>
          </a:p>
          <a:p>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انترنت الأشياء </a:t>
            </a:r>
            <a:r>
              <a:rPr lang="en-US" dirty="0"/>
              <a:t>Internet of Things - </a:t>
            </a:r>
            <a:r>
              <a:rPr lang="en-US" dirty="0" err="1"/>
              <a:t>IoT</a:t>
            </a:r>
            <a:endParaRPr lang="ar-SA" dirty="0"/>
          </a:p>
        </p:txBody>
      </p:sp>
      <p:sp>
        <p:nvSpPr>
          <p:cNvPr id="3" name="عنصر نائب للمحتوى 2"/>
          <p:cNvSpPr>
            <a:spLocks noGrp="1"/>
          </p:cNvSpPr>
          <p:nvPr>
            <p:ph idx="1"/>
          </p:nvPr>
        </p:nvSpPr>
        <p:spPr/>
        <p:txBody>
          <a:bodyPr>
            <a:normAutofit fontScale="77500" lnSpcReduction="20000"/>
          </a:bodyPr>
          <a:lstStyle/>
          <a:p>
            <a:r>
              <a:rPr lang="ar-SA" dirty="0"/>
              <a:t>يقصد بانترنت </a:t>
            </a:r>
            <a:r>
              <a:rPr lang="ar-SA" dirty="0" err="1"/>
              <a:t>الاشياء</a:t>
            </a:r>
            <a:r>
              <a:rPr lang="ar-SA" dirty="0"/>
              <a:t> (</a:t>
            </a:r>
            <a:r>
              <a:rPr lang="en-US" dirty="0" err="1"/>
              <a:t>IoT</a:t>
            </a:r>
            <a:r>
              <a:rPr lang="ar-SA" dirty="0"/>
              <a:t>) هو </a:t>
            </a:r>
            <a:r>
              <a:rPr lang="ar-SA" dirty="0" err="1"/>
              <a:t>امكانية</a:t>
            </a:r>
            <a:r>
              <a:rPr lang="ar-SA" dirty="0"/>
              <a:t> ربط الأشياء من حولك بالإنترنت بواسطة حساسات الكترونية خاصة، أي أن التلفاز والثلاجة والمكيف والستائر والباب للمنزل يمكن ربطها بالإنترنت بالإضافة إلى النظام الكهربائي ونظام الإضاءة ،وقد أدخل حديثاً الأجهزة الطبية مثل أجهزة قياس الضغط وأجهزة مراقبة دقات القلب التي يتم تركيبها فوق المريض.</a:t>
            </a:r>
          </a:p>
          <a:p>
            <a:r>
              <a:rPr lang="ar-SA" dirty="0"/>
              <a:t>هناك محاسن ومساوئ </a:t>
            </a:r>
            <a:r>
              <a:rPr lang="ar-SA" dirty="0" err="1"/>
              <a:t>لأنترنت</a:t>
            </a:r>
            <a:r>
              <a:rPr lang="ar-SA" dirty="0"/>
              <a:t> الأشياء، فالمحاسن هي تلك المتمثلة بالحفاظ على صحة المرضى ومراقبة حالتهم الصحية وكأنهم بداخل المستشفى، وكذلك مراقبة حالة الطرق والمواصلات ، وقس على ذلك كل الأشياء التي يمكن أن تكون إيجابية مع ارتباطها بالإنترنت من صحة الإنسان إلى راحته في منزله وبين أسرته إلى عمله ووظيفته.</a:t>
            </a:r>
            <a:br>
              <a:rPr lang="ar-SA" dirty="0"/>
            </a:br>
            <a:r>
              <a:rPr lang="ar-SA" dirty="0"/>
              <a:t>وهناك مساوئ </a:t>
            </a:r>
            <a:r>
              <a:rPr lang="ar-SA" dirty="0" err="1"/>
              <a:t>لأنترنت</a:t>
            </a:r>
            <a:r>
              <a:rPr lang="ar-SA" dirty="0"/>
              <a:t> الأشياء تتمثل بأن هذا النظام قد يتسبب في انتهاك الخصوصيات ، خاصة في حال تم قرصنة النظام المتصل بالانترنت.</a:t>
            </a:r>
          </a:p>
          <a:p>
            <a:endParaRPr lang="ar-SA"/>
          </a:p>
          <a:p>
            <a:pPr>
              <a:buNone/>
            </a:pP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صورة1: الحوسبة </a:t>
            </a:r>
            <a:r>
              <a:rPr lang="ar-SA" dirty="0" err="1"/>
              <a:t>السحابية</a:t>
            </a:r>
            <a:endParaRPr lang="ar-SA" dirty="0"/>
          </a:p>
        </p:txBody>
      </p:sp>
      <p:pic>
        <p:nvPicPr>
          <p:cNvPr id="1026" name="Picture 2" descr="C:\Users\hp\Desktop\CloudCopmutung.jpg"/>
          <p:cNvPicPr>
            <a:picLocks noGrp="1" noChangeAspect="1" noChangeArrowheads="1"/>
          </p:cNvPicPr>
          <p:nvPr>
            <p:ph idx="1"/>
          </p:nvPr>
        </p:nvPicPr>
        <p:blipFill>
          <a:blip r:embed="rId2"/>
          <a:srcRect/>
          <a:stretch>
            <a:fillRect/>
          </a:stretch>
        </p:blipFill>
        <p:spPr bwMode="auto">
          <a:xfrm>
            <a:off x="1955836" y="1600200"/>
            <a:ext cx="5232327" cy="4525963"/>
          </a:xfrm>
          <a:prstGeom prst="rect">
            <a:avLst/>
          </a:prstGeom>
          <a:noFill/>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TotalTime>
  <Words>882</Words>
  <Application>Microsoft Office PowerPoint</Application>
  <PresentationFormat>On-screen Show (4:3)</PresentationFormat>
  <Paragraphs>46</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سمة Office</vt:lpstr>
      <vt:lpstr>تطبيقات معاصرة في عالم الانترنت</vt:lpstr>
      <vt:lpstr>مقدمة الدرس</vt:lpstr>
      <vt:lpstr>الحوسبة السحابية (Cloud Computing)</vt:lpstr>
      <vt:lpstr>امثلة على الحوسبة السحابية</vt:lpstr>
      <vt:lpstr>التجارة الالكترونية E-Commerce</vt:lpstr>
      <vt:lpstr>التعلم عبر الانترنت</vt:lpstr>
      <vt:lpstr>الأعمال المصرفية والبنكيةE-banking  </vt:lpstr>
      <vt:lpstr>انترنت الأشياء Internet of Things - IoT</vt:lpstr>
      <vt:lpstr>صورة1: الحوسبة السحابية</vt:lpstr>
      <vt:lpstr>صورة2: IoT</vt:lpstr>
      <vt:lpstr>اسئلة واجابات</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تطبيقات معاصرة في عالم الانترنت</dc:title>
  <dc:creator>hp</dc:creator>
  <cp:lastModifiedBy>970593866429</cp:lastModifiedBy>
  <cp:revision>49</cp:revision>
  <dcterms:created xsi:type="dcterms:W3CDTF">2016-10-28T19:13:19Z</dcterms:created>
  <dcterms:modified xsi:type="dcterms:W3CDTF">2025-09-09T18:25:57Z</dcterms:modified>
</cp:coreProperties>
</file>