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6" r:id="rId6"/>
    <p:sldId id="261" r:id="rId7"/>
    <p:sldId id="275" r:id="rId8"/>
    <p:sldId id="276" r:id="rId9"/>
    <p:sldId id="262" r:id="rId10"/>
    <p:sldId id="289" r:id="rId11"/>
    <p:sldId id="290" r:id="rId12"/>
    <p:sldId id="263" r:id="rId13"/>
    <p:sldId id="264" r:id="rId14"/>
    <p:sldId id="272" r:id="rId15"/>
    <p:sldId id="273" r:id="rId16"/>
    <p:sldId id="277" r:id="rId17"/>
    <p:sldId id="270" r:id="rId18"/>
    <p:sldId id="278" r:id="rId19"/>
    <p:sldId id="279" r:id="rId20"/>
    <p:sldId id="280" r:id="rId21"/>
    <p:sldId id="281" r:id="rId22"/>
    <p:sldId id="271" r:id="rId23"/>
    <p:sldId id="282" r:id="rId24"/>
    <p:sldId id="284" r:id="rId25"/>
    <p:sldId id="283" r:id="rId26"/>
    <p:sldId id="285" r:id="rId27"/>
    <p:sldId id="291" r:id="rId28"/>
    <p:sldId id="287" r:id="rId29"/>
    <p:sldId id="286" r:id="rId30"/>
    <p:sldId id="265" r:id="rId3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C875EB0F-F379-40D6-91A7-A49DCDEA2D7A}" type="datetimeFigureOut">
              <a:rPr lang="ar-JO" smtClean="0"/>
              <a:pPr/>
              <a:t>18/03/1447</a:t>
            </a:fld>
            <a:endParaRPr lang="ar-JO"/>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JO"/>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F76B8E5D-F14C-452B-A9B1-96F296CE3F6E}" type="slidenum">
              <a:rPr lang="ar-JO" smtClean="0"/>
              <a:pPr/>
              <a:t>‹#›</a:t>
            </a:fld>
            <a:endParaRPr lang="ar-JO"/>
          </a:p>
        </p:txBody>
      </p:sp>
      <p:sp>
        <p:nvSpPr>
          <p:cNvPr id="7" name="مخطط انسيابي: معالجة متعاقبة 6"/>
          <p:cNvSpPr/>
          <p:nvPr/>
        </p:nvSpPr>
        <p:spPr>
          <a:xfrm>
            <a:off x="323410" y="1484730"/>
            <a:ext cx="8497180" cy="5184720"/>
          </a:xfrm>
          <a:prstGeom prst="flowChartAlternateProcess">
            <a:avLst/>
          </a:prstGeom>
          <a:solidFill>
            <a:schemeClr val="tx1"/>
          </a:solidFill>
          <a:effectLst>
            <a:outerShdw blurRad="38100" dist="50800" dir="2400000" sx="101000" sy="101000" algn="r"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عنصر نائب للنص 2"/>
          <p:cNvSpPr>
            <a:spLocks noGrp="1"/>
          </p:cNvSpPr>
          <p:nvPr>
            <p:ph type="body" idx="1"/>
          </p:nvPr>
        </p:nvSpPr>
        <p:spPr/>
        <p:txBody>
          <a:bodyPr/>
          <a:lstStyle>
            <a:lvl1pPr algn="justLow">
              <a:defRPr/>
            </a:lvl1pPr>
            <a:lvl2pPr algn="justLow">
              <a:defRPr>
                <a:solidFill>
                  <a:srgbClr val="0070C0"/>
                </a:solidFill>
              </a:defRPr>
            </a:lvl2pPr>
            <a:lvl3pPr algn="justLow">
              <a:defRPr>
                <a:solidFill>
                  <a:srgbClr val="002060"/>
                </a:solidFill>
              </a:defRPr>
            </a:lvl3pPr>
            <a:lvl4pPr algn="justLow">
              <a:defRPr/>
            </a:lvl4pPr>
            <a:lvl5pPr algn="justLow">
              <a:defRPr/>
            </a:lvl5pPr>
          </a:lstStyle>
          <a:p>
            <a:pPr lvl="0"/>
            <a:r>
              <a:rPr lang="ar-SA" dirty="0"/>
              <a:t>انقر لتحرير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ar-JO" dirty="0"/>
          </a:p>
        </p:txBody>
      </p:sp>
      <p:grpSp>
        <p:nvGrpSpPr>
          <p:cNvPr id="8" name="مجموعة 11"/>
          <p:cNvGrpSpPr/>
          <p:nvPr/>
        </p:nvGrpSpPr>
        <p:grpSpPr>
          <a:xfrm>
            <a:off x="35370" y="116540"/>
            <a:ext cx="9073260" cy="720100"/>
            <a:chOff x="35370" y="116540"/>
            <a:chExt cx="9073260" cy="720100"/>
          </a:xfrm>
          <a:effectLst>
            <a:outerShdw blurRad="50800" dist="63500" dir="7800000" algn="tl" rotWithShape="0">
              <a:srgbClr val="00B0F0">
                <a:alpha val="43000"/>
              </a:srgbClr>
            </a:outerShdw>
          </a:effectLst>
        </p:grpSpPr>
        <p:cxnSp>
          <p:nvCxnSpPr>
            <p:cNvPr id="9" name="رابط مستقيم 8"/>
            <p:cNvCxnSpPr/>
            <p:nvPr userDrawn="1"/>
          </p:nvCxnSpPr>
          <p:spPr>
            <a:xfrm flipH="1">
              <a:off x="288580" y="116540"/>
              <a:ext cx="856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قوس 9"/>
            <p:cNvSpPr/>
            <p:nvPr userDrawn="1"/>
          </p:nvSpPr>
          <p:spPr>
            <a:xfrm>
              <a:off x="8532550" y="116540"/>
              <a:ext cx="576080" cy="720100"/>
            </a:xfrm>
            <a:prstGeom prst="arc">
              <a:avLst>
                <a:gd name="adj1" fmla="val 16200000"/>
                <a:gd name="adj2" fmla="val 1622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11" name="قوس 10"/>
            <p:cNvSpPr/>
            <p:nvPr userDrawn="1"/>
          </p:nvSpPr>
          <p:spPr>
            <a:xfrm flipH="1">
              <a:off x="35370" y="116540"/>
              <a:ext cx="576080" cy="720100"/>
            </a:xfrm>
            <a:prstGeom prst="arc">
              <a:avLst>
                <a:gd name="adj1" fmla="val 16200000"/>
                <a:gd name="adj2" fmla="val 1622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grpSp>
    </p:spTree>
    <p:extLst>
      <p:ext uri="{BB962C8B-B14F-4D97-AF65-F5344CB8AC3E}">
        <p14:creationId xmlns:p14="http://schemas.microsoft.com/office/powerpoint/2010/main" val="2004744143"/>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9D91256-39E5-49C0-B06E-2DA61311CF2D}" type="datetimeFigureOut">
              <a:rPr lang="ar-JO" smtClean="0"/>
              <a:pPr/>
              <a:t>18/03/1447</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0C52AF79-C3D3-4952-9463-071DA32FA4A8}" type="slidenum">
              <a:rPr lang="ar-JO" smtClean="0"/>
              <a:pPr/>
              <a:t>‹#›</a:t>
            </a:fld>
            <a:endParaRPr lang="ar-JO"/>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D91256-39E5-49C0-B06E-2DA61311CF2D}" type="datetimeFigureOut">
              <a:rPr lang="ar-JO" smtClean="0"/>
              <a:pPr/>
              <a:t>18/03/1447</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C52AF79-C3D3-4952-9463-071DA32FA4A8}"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edg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gvHTJ_yY13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95400" y="2286000"/>
            <a:ext cx="6400800" cy="1752600"/>
          </a:xfrm>
        </p:spPr>
        <p:txBody>
          <a:bodyPr/>
          <a:lstStyle/>
          <a:p>
            <a:r>
              <a:rPr lang="ar-JO" b="1" dirty="0"/>
              <a:t>انظم</a:t>
            </a:r>
            <a:r>
              <a:rPr lang="ar-SA" b="1" dirty="0"/>
              <a:t>ــــــ</a:t>
            </a:r>
            <a:r>
              <a:rPr lang="ar-JO" b="1" dirty="0"/>
              <a:t>ة التشغيل</a:t>
            </a:r>
          </a:p>
        </p:txBody>
      </p:sp>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شعارات تعبر عن انظمة التشغيل</a:t>
            </a:r>
          </a:p>
        </p:txBody>
      </p:sp>
      <p:pic>
        <p:nvPicPr>
          <p:cNvPr id="1026" name="Picture 2" descr="C:\Users\maher\Desktop\computerWork\WireFrame\operating-system-logos.jpg"/>
          <p:cNvPicPr>
            <a:picLocks noGrp="1" noChangeAspect="1" noChangeArrowheads="1"/>
          </p:cNvPicPr>
          <p:nvPr>
            <p:ph idx="1"/>
          </p:nvPr>
        </p:nvPicPr>
        <p:blipFill>
          <a:blip r:embed="rId2" cstate="print"/>
          <a:srcRect/>
          <a:stretch>
            <a:fillRect/>
          </a:stretch>
        </p:blipFill>
        <p:spPr bwMode="auto">
          <a:xfrm>
            <a:off x="1371600" y="1447800"/>
            <a:ext cx="6040522" cy="4525963"/>
          </a:xfrm>
          <a:prstGeom prst="rect">
            <a:avLst/>
          </a:prstGeom>
          <a:noFill/>
        </p:spPr>
      </p:pic>
    </p:spTree>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err="1"/>
              <a:t>5.</a:t>
            </a:r>
            <a:r>
              <a:rPr lang="ar-JO" dirty="0"/>
              <a:t> </a:t>
            </a:r>
            <a:r>
              <a:rPr lang="en-US" dirty="0"/>
              <a:t>Windows7</a:t>
            </a:r>
            <a:endParaRPr lang="ar-JO" dirty="0"/>
          </a:p>
        </p:txBody>
      </p:sp>
      <p:sp>
        <p:nvSpPr>
          <p:cNvPr id="3" name="عنصر نائب للمحتوى 2"/>
          <p:cNvSpPr>
            <a:spLocks noGrp="1"/>
          </p:cNvSpPr>
          <p:nvPr>
            <p:ph idx="1"/>
          </p:nvPr>
        </p:nvSpPr>
        <p:spPr/>
        <p:txBody>
          <a:bodyPr/>
          <a:lstStyle/>
          <a:p>
            <a:pPr>
              <a:buNone/>
            </a:pPr>
            <a:r>
              <a:rPr lang="ar-JO" dirty="0"/>
              <a:t>لقد ظهر نظام النوافذ </a:t>
            </a:r>
            <a:r>
              <a:rPr lang="en-US" dirty="0"/>
              <a:t>Windows</a:t>
            </a:r>
            <a:r>
              <a:rPr lang="ar-JO" dirty="0"/>
              <a:t> في 1987 في ظل حاجة ماسة لاعتماد مبدأ النوافذ والرسومات وليس فقط التشغيل النصي للأوامر والبرامج وذلك بهدف تسهيل تشغيل </a:t>
            </a:r>
            <a:r>
              <a:rPr lang="ar-JO" dirty="0" err="1"/>
              <a:t>الحاسوب.</a:t>
            </a:r>
            <a:r>
              <a:rPr lang="ar-JO" dirty="0"/>
              <a:t> وما زالت </a:t>
            </a:r>
            <a:r>
              <a:rPr lang="ar-JO" dirty="0" err="1"/>
              <a:t>شركو</a:t>
            </a:r>
            <a:r>
              <a:rPr lang="ar-JO" dirty="0"/>
              <a:t> مايكروسوفت تطور وتحدث وتنتج الجديد من انظمة  </a:t>
            </a:r>
            <a:r>
              <a:rPr lang="en-US" dirty="0"/>
              <a:t>Windows</a:t>
            </a:r>
            <a:r>
              <a:rPr lang="ar-JO" dirty="0"/>
              <a:t> حتى وصلنا الى نظام </a:t>
            </a:r>
            <a:r>
              <a:rPr lang="en-US" dirty="0"/>
              <a:t>Windows10</a:t>
            </a:r>
            <a:r>
              <a:rPr lang="ar-JO" dirty="0"/>
              <a:t> للأجهزة الشخصية والذي طرح في عام </a:t>
            </a:r>
            <a:r>
              <a:rPr lang="ar-JO" dirty="0" err="1"/>
              <a:t>2015.</a:t>
            </a:r>
            <a:r>
              <a:rPr lang="ar-JO" dirty="0"/>
              <a:t> فيما طرح </a:t>
            </a:r>
            <a:r>
              <a:rPr lang="en-US" dirty="0"/>
              <a:t>WinServer2012R2</a:t>
            </a:r>
            <a:r>
              <a:rPr lang="ar-JO" dirty="0"/>
              <a:t> </a:t>
            </a:r>
            <a:r>
              <a:rPr lang="ar-JO" dirty="0" err="1"/>
              <a:t>لاجهزة</a:t>
            </a:r>
            <a:r>
              <a:rPr lang="ar-JO" dirty="0"/>
              <a:t> </a:t>
            </a:r>
            <a:r>
              <a:rPr lang="ar-JO" dirty="0" err="1"/>
              <a:t>السيرفرات.</a:t>
            </a:r>
            <a:endParaRPr lang="ar-JO" dirty="0"/>
          </a:p>
        </p:txBody>
      </p:sp>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err="1"/>
              <a:t>5.</a:t>
            </a:r>
            <a:r>
              <a:rPr lang="ar-JO" dirty="0"/>
              <a:t> التعامل مع</a:t>
            </a:r>
            <a:r>
              <a:rPr lang="en-US" dirty="0"/>
              <a:t>Windows7</a:t>
            </a:r>
            <a:endParaRPr lang="ar-JO" dirty="0"/>
          </a:p>
        </p:txBody>
      </p:sp>
      <p:sp>
        <p:nvSpPr>
          <p:cNvPr id="3" name="عنصر نائب للمحتوى 2"/>
          <p:cNvSpPr>
            <a:spLocks noGrp="1"/>
          </p:cNvSpPr>
          <p:nvPr>
            <p:ph idx="1"/>
          </p:nvPr>
        </p:nvSpPr>
        <p:spPr/>
        <p:txBody>
          <a:bodyPr>
            <a:normAutofit fontScale="62500" lnSpcReduction="20000"/>
          </a:bodyPr>
          <a:lstStyle/>
          <a:p>
            <a:endParaRPr lang="ar-JO" dirty="0"/>
          </a:p>
          <a:p>
            <a:r>
              <a:rPr lang="ar-JO" dirty="0"/>
              <a:t>هناك 3 خطوط </a:t>
            </a:r>
            <a:r>
              <a:rPr lang="ar-JO" dirty="0" err="1"/>
              <a:t>لانتاج</a:t>
            </a:r>
            <a:r>
              <a:rPr lang="ar-JO" dirty="0"/>
              <a:t> نسخ </a:t>
            </a:r>
            <a:r>
              <a:rPr lang="ar-JO" dirty="0" err="1"/>
              <a:t>الويندوز</a:t>
            </a:r>
            <a:r>
              <a:rPr lang="ar-JO" dirty="0"/>
              <a:t> من قبل ما </a:t>
            </a:r>
            <a:r>
              <a:rPr lang="ar-JO" dirty="0" err="1"/>
              <a:t>يكروسوفت:</a:t>
            </a:r>
            <a:endParaRPr lang="ar-JO" dirty="0"/>
          </a:p>
          <a:p>
            <a:r>
              <a:rPr lang="ar-JO" dirty="0"/>
              <a:t>- الخط </a:t>
            </a:r>
            <a:r>
              <a:rPr lang="ar-JO" dirty="0" err="1"/>
              <a:t>الاول </a:t>
            </a:r>
            <a:r>
              <a:rPr lang="ar-JO" dirty="0"/>
              <a:t>: نظام ويندوز الخاص بالحواسيب الشخصية </a:t>
            </a:r>
            <a:r>
              <a:rPr lang="ar-JO" dirty="0" err="1"/>
              <a:t>بانواعها</a:t>
            </a:r>
            <a:endParaRPr lang="ar-JO" dirty="0"/>
          </a:p>
          <a:p>
            <a:r>
              <a:rPr lang="ar-JO" dirty="0"/>
              <a:t>-الخط الثاني: انظمة ويندوز </a:t>
            </a:r>
            <a:r>
              <a:rPr lang="ar-JO" dirty="0" err="1"/>
              <a:t>سيرفر</a:t>
            </a:r>
            <a:r>
              <a:rPr lang="ar-JO" dirty="0"/>
              <a:t> والتي تنصب على </a:t>
            </a:r>
            <a:r>
              <a:rPr lang="ar-JO" dirty="0" err="1"/>
              <a:t>الخوادم </a:t>
            </a:r>
            <a:r>
              <a:rPr lang="ar-JO" dirty="0"/>
              <a:t>(</a:t>
            </a:r>
            <a:r>
              <a:rPr lang="ar-JO" dirty="0" err="1"/>
              <a:t>السيرفرات)</a:t>
            </a:r>
            <a:endParaRPr lang="ar-JO" dirty="0"/>
          </a:p>
          <a:p>
            <a:r>
              <a:rPr lang="ar-JO" dirty="0"/>
              <a:t>-الخط الثالث: وهو احدث الخطوط ويختص </a:t>
            </a:r>
            <a:r>
              <a:rPr lang="ar-JO" dirty="0" err="1"/>
              <a:t>بنسخ </a:t>
            </a:r>
            <a:r>
              <a:rPr lang="ar-JO" dirty="0"/>
              <a:t>(ويندوز </a:t>
            </a:r>
            <a:r>
              <a:rPr lang="ar-JO" dirty="0" err="1"/>
              <a:t>فون</a:t>
            </a:r>
            <a:r>
              <a:rPr lang="ar-JO" dirty="0"/>
              <a:t>) والخاص </a:t>
            </a:r>
            <a:r>
              <a:rPr lang="ar-JO" dirty="0" err="1"/>
              <a:t>بالاجهزة</a:t>
            </a:r>
            <a:r>
              <a:rPr lang="ar-JO" dirty="0"/>
              <a:t> والهواتف </a:t>
            </a:r>
            <a:r>
              <a:rPr lang="ar-JO" dirty="0" err="1"/>
              <a:t>الذكية .</a:t>
            </a:r>
            <a:endParaRPr lang="ar-JO" dirty="0"/>
          </a:p>
          <a:p>
            <a:r>
              <a:rPr lang="ar-JO" dirty="0"/>
              <a:t>ان نظام </a:t>
            </a:r>
            <a:r>
              <a:rPr lang="ar-JO" dirty="0" err="1"/>
              <a:t>ويندوز7</a:t>
            </a:r>
            <a:r>
              <a:rPr lang="ar-JO" dirty="0"/>
              <a:t> هو نسخة ويندوز التي انتجت بعد </a:t>
            </a:r>
            <a:r>
              <a:rPr lang="en-US" dirty="0"/>
              <a:t>windows </a:t>
            </a:r>
            <a:r>
              <a:rPr lang="en-US" dirty="0" err="1"/>
              <a:t>xP</a:t>
            </a:r>
            <a:r>
              <a:rPr lang="ar-JO" dirty="0"/>
              <a:t>، وقد لاقى رواجا كبيرا لسهولة استخدامه والقدرة على تنصيبه على اجهزة الحواسيب الشخصية بمواصفات </a:t>
            </a:r>
            <a:r>
              <a:rPr lang="ar-JO" dirty="0" err="1"/>
              <a:t>معقولة.</a:t>
            </a:r>
            <a:r>
              <a:rPr lang="ar-JO" dirty="0"/>
              <a:t> فمتطلبات هذا النظام بحدها الادنى وفق شركة </a:t>
            </a:r>
            <a:r>
              <a:rPr lang="ar-JO" dirty="0" err="1"/>
              <a:t>ميكروسوفت:</a:t>
            </a:r>
            <a:endParaRPr lang="ar-JO" dirty="0"/>
          </a:p>
          <a:p>
            <a:endParaRPr lang="ar-JO" dirty="0"/>
          </a:p>
          <a:p>
            <a:pPr fontAlgn="base"/>
            <a:r>
              <a:rPr lang="ar-JO" b="1" dirty="0"/>
              <a:t>معالج </a:t>
            </a:r>
            <a:r>
              <a:rPr lang="ar-JO" b="1" dirty="0" err="1"/>
              <a:t>سرعته </a:t>
            </a:r>
            <a:r>
              <a:rPr lang="ar-JO" b="1" dirty="0"/>
              <a:t>: 1 </a:t>
            </a:r>
            <a:r>
              <a:rPr lang="ar-JO" b="1" dirty="0" err="1"/>
              <a:t>جيجاهيرتز</a:t>
            </a:r>
            <a:r>
              <a:rPr lang="ar-JO" b="1" dirty="0"/>
              <a:t> </a:t>
            </a:r>
            <a:r>
              <a:rPr lang="en-US" b="1" dirty="0"/>
              <a:t>GHz   </a:t>
            </a:r>
            <a:r>
              <a:rPr lang="ar-JO" b="1" dirty="0"/>
              <a:t>أو </a:t>
            </a:r>
            <a:r>
              <a:rPr lang="ar-JO" b="1" dirty="0" err="1"/>
              <a:t>اسرع </a:t>
            </a:r>
            <a:r>
              <a:rPr lang="ar-JO" b="1" dirty="0"/>
              <a:t>( 32 </a:t>
            </a:r>
            <a:r>
              <a:rPr lang="ar-JO" b="1" dirty="0" err="1"/>
              <a:t>بت </a:t>
            </a:r>
            <a:r>
              <a:rPr lang="ar-JO" b="1" dirty="0"/>
              <a:t>، 64 </a:t>
            </a:r>
            <a:r>
              <a:rPr lang="ar-JO" b="1" dirty="0" err="1"/>
              <a:t>بت )</a:t>
            </a:r>
            <a:r>
              <a:rPr lang="ar-JO" b="1" dirty="0"/>
              <a:t> </a:t>
            </a:r>
            <a:endParaRPr lang="ar-JO" dirty="0"/>
          </a:p>
          <a:p>
            <a:pPr fontAlgn="base"/>
            <a:r>
              <a:rPr lang="ar-JO" b="1" dirty="0"/>
              <a:t>ذاكرة الاتصال العشوائي </a:t>
            </a:r>
            <a:r>
              <a:rPr lang="en-US" b="1" dirty="0">
                <a:hlinkClick r:id="rId2"/>
              </a:rPr>
              <a:t>RAM </a:t>
            </a:r>
            <a:r>
              <a:rPr lang="en-US" b="1" dirty="0"/>
              <a:t>: 1 </a:t>
            </a:r>
            <a:r>
              <a:rPr lang="ar-JO" b="1" dirty="0"/>
              <a:t>جيجابايت </a:t>
            </a:r>
            <a:r>
              <a:rPr lang="ar-JO" b="1" dirty="0" err="1"/>
              <a:t>للانظمة</a:t>
            </a:r>
            <a:r>
              <a:rPr lang="ar-JO" b="1" dirty="0"/>
              <a:t> 32 بت أو 2 جيجابايت </a:t>
            </a:r>
            <a:r>
              <a:rPr lang="ar-JO" b="1" dirty="0" err="1"/>
              <a:t>لانظمة</a:t>
            </a:r>
            <a:r>
              <a:rPr lang="ar-JO" b="1" dirty="0"/>
              <a:t> 64 بت</a:t>
            </a:r>
            <a:endParaRPr lang="ar-JO" dirty="0"/>
          </a:p>
          <a:p>
            <a:pPr fontAlgn="base"/>
            <a:r>
              <a:rPr lang="ar-JO" b="1" dirty="0"/>
              <a:t>مساحة </a:t>
            </a:r>
            <a:r>
              <a:rPr lang="ar-JO" b="1" dirty="0" err="1"/>
              <a:t>تخزينية</a:t>
            </a:r>
            <a:r>
              <a:rPr lang="ar-JO" b="1" dirty="0"/>
              <a:t> على القرص الصلب أو </a:t>
            </a:r>
            <a:r>
              <a:rPr lang="ar-JO" b="1" dirty="0" err="1"/>
              <a:t>الهارد</a:t>
            </a:r>
            <a:r>
              <a:rPr lang="ar-JO" b="1" dirty="0"/>
              <a:t> : 16 </a:t>
            </a:r>
            <a:r>
              <a:rPr lang="en-US" b="1" dirty="0"/>
              <a:t>GB </a:t>
            </a:r>
            <a:r>
              <a:rPr lang="ar-JO" b="1" dirty="0"/>
              <a:t>لنظام 32 بت او 20 جيجا بايت </a:t>
            </a:r>
            <a:r>
              <a:rPr lang="ar-JO" b="1" dirty="0" err="1"/>
              <a:t>لانظمة</a:t>
            </a:r>
            <a:r>
              <a:rPr lang="ar-JO" b="1" dirty="0"/>
              <a:t> 64 بت</a:t>
            </a:r>
            <a:endParaRPr lang="ar-JO" dirty="0"/>
          </a:p>
          <a:p>
            <a:endParaRPr lang="en-US" dirty="0"/>
          </a:p>
        </p:txBody>
      </p:sp>
    </p:spTree>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تشغيل النظام</a:t>
            </a:r>
          </a:p>
        </p:txBody>
      </p:sp>
      <p:sp>
        <p:nvSpPr>
          <p:cNvPr id="3" name="عنصر نائب للمحتوى 2"/>
          <p:cNvSpPr>
            <a:spLocks noGrp="1"/>
          </p:cNvSpPr>
          <p:nvPr>
            <p:ph idx="1"/>
          </p:nvPr>
        </p:nvSpPr>
        <p:spPr/>
        <p:txBody>
          <a:bodyPr/>
          <a:lstStyle/>
          <a:p>
            <a:r>
              <a:rPr lang="ar-JO" dirty="0"/>
              <a:t>ان اول خطوة في تشغيل النظام هو </a:t>
            </a:r>
            <a:r>
              <a:rPr lang="ar-JO" dirty="0" err="1"/>
              <a:t>التاكد</a:t>
            </a:r>
            <a:r>
              <a:rPr lang="ar-JO" dirty="0"/>
              <a:t> من توصيل جميع </a:t>
            </a:r>
            <a:r>
              <a:rPr lang="ar-JO" dirty="0" err="1"/>
              <a:t>الكوابل</a:t>
            </a:r>
            <a:r>
              <a:rPr lang="ar-JO" dirty="0"/>
              <a:t> على النحو المطلوب ومن ثم الضغط على مفتاح الطاقة </a:t>
            </a:r>
            <a:r>
              <a:rPr lang="en-US" dirty="0"/>
              <a:t>power</a:t>
            </a:r>
            <a:r>
              <a:rPr lang="ar-JO" dirty="0"/>
              <a:t>، وخلال ثوان </a:t>
            </a:r>
            <a:r>
              <a:rPr lang="ar-JO" dirty="0" err="1"/>
              <a:t>تبدا</a:t>
            </a:r>
            <a:r>
              <a:rPr lang="ar-JO" dirty="0"/>
              <a:t> البيانات والمعلومات بالظهور على </a:t>
            </a:r>
            <a:r>
              <a:rPr lang="ar-JO" dirty="0" err="1"/>
              <a:t>الشاشة </a:t>
            </a:r>
            <a:r>
              <a:rPr lang="ar-JO" dirty="0"/>
              <a:t>(تأكد من تشغيلها)، ثم يتم تحميل نظام </a:t>
            </a:r>
            <a:r>
              <a:rPr lang="ar-JO" dirty="0" err="1"/>
              <a:t>الويندوز</a:t>
            </a:r>
            <a:r>
              <a:rPr lang="ar-JO" dirty="0"/>
              <a:t> الى الذاكرة الرئيسية، ويدخل النظام مباشرة الى سطح المكتب او قد يطلب قبل ذلك كلمة سر لحماية الجهاز من دخول غير المخولين بذلك.</a:t>
            </a:r>
          </a:p>
        </p:txBody>
      </p:sp>
    </p:spTree>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سطح المكتب</a:t>
            </a:r>
          </a:p>
        </p:txBody>
      </p:sp>
      <p:sp>
        <p:nvSpPr>
          <p:cNvPr id="3" name="عنصر نائب للمحتوى 2"/>
          <p:cNvSpPr>
            <a:spLocks noGrp="1"/>
          </p:cNvSpPr>
          <p:nvPr>
            <p:ph idx="1"/>
          </p:nvPr>
        </p:nvSpPr>
        <p:spPr/>
        <p:txBody>
          <a:bodyPr>
            <a:normAutofit fontScale="62500" lnSpcReduction="20000"/>
          </a:bodyPr>
          <a:lstStyle/>
          <a:p>
            <a:r>
              <a:rPr lang="ar-JO" dirty="0"/>
              <a:t>سطح المكتب هو اول شاشة يدخل اليها النظام بعد ادخال كلمة المرور ويتكون </a:t>
            </a:r>
            <a:r>
              <a:rPr lang="ar-JO" dirty="0" err="1"/>
              <a:t>من:</a:t>
            </a:r>
            <a:endParaRPr lang="ar-JO" dirty="0"/>
          </a:p>
          <a:p>
            <a:pPr marR="5760" lvl="0"/>
            <a:r>
              <a:rPr lang="ar-JO" b="1" dirty="0">
                <a:solidFill>
                  <a:srgbClr val="0070C0"/>
                </a:solidFill>
                <a:latin typeface="Arial"/>
                <a:ea typeface="SimSun"/>
              </a:rPr>
              <a:t>الرموز </a:t>
            </a:r>
            <a:r>
              <a:rPr lang="en-US" b="1" dirty="0">
                <a:solidFill>
                  <a:srgbClr val="0070C0"/>
                </a:solidFill>
                <a:latin typeface="Arial"/>
                <a:ea typeface="SimSun"/>
                <a:cs typeface="Arial"/>
              </a:rPr>
              <a:t>/</a:t>
            </a:r>
            <a:r>
              <a:rPr lang="ar-JO" b="1" dirty="0" err="1">
                <a:solidFill>
                  <a:srgbClr val="0070C0"/>
                </a:solidFill>
                <a:latin typeface="Arial"/>
                <a:ea typeface="SimSun"/>
              </a:rPr>
              <a:t>الأيقونات (</a:t>
            </a:r>
            <a:r>
              <a:rPr lang="en-US" b="1" dirty="0">
                <a:solidFill>
                  <a:srgbClr val="0070C0"/>
                </a:solidFill>
                <a:latin typeface="Arial"/>
                <a:ea typeface="SimSun"/>
                <a:cs typeface="Arial"/>
              </a:rPr>
              <a:t>Icons</a:t>
            </a:r>
            <a:r>
              <a:rPr lang="ar-JO" b="1" dirty="0">
                <a:solidFill>
                  <a:srgbClr val="0070C0"/>
                </a:solidFill>
                <a:latin typeface="Arial"/>
                <a:ea typeface="SimSun"/>
              </a:rPr>
              <a:t>): </a:t>
            </a:r>
            <a:r>
              <a:rPr lang="ar-JO" b="1" dirty="0">
                <a:latin typeface="Arial"/>
                <a:ea typeface="SimSun"/>
              </a:rPr>
              <a:t>وهي عبارة عن </a:t>
            </a:r>
            <a:r>
              <a:rPr lang="ar-JO" b="1" dirty="0" err="1">
                <a:latin typeface="Arial"/>
                <a:ea typeface="SimSun"/>
              </a:rPr>
              <a:t>صور </a:t>
            </a:r>
            <a:r>
              <a:rPr lang="ar-JO" b="1" dirty="0">
                <a:latin typeface="Arial"/>
                <a:ea typeface="SimSun"/>
              </a:rPr>
              <a:t>(رموز) صغيرة، تُمثل الملفات والمجلدات </a:t>
            </a:r>
            <a:r>
              <a:rPr lang="ar-JO" b="1" dirty="0" err="1">
                <a:latin typeface="Arial"/>
                <a:ea typeface="SimSun"/>
              </a:rPr>
              <a:t>والبرامج.</a:t>
            </a:r>
            <a:r>
              <a:rPr lang="ar-JO" b="1" dirty="0">
                <a:latin typeface="Arial"/>
                <a:ea typeface="SimSun"/>
              </a:rPr>
              <a:t> وعندما تقوم بتشغيل نظام </a:t>
            </a:r>
            <a:r>
              <a:rPr lang="en-US" b="1" dirty="0">
                <a:latin typeface="Arial"/>
                <a:ea typeface="SimSun"/>
                <a:cs typeface="Arial"/>
              </a:rPr>
              <a:t>Windows 7</a:t>
            </a:r>
            <a:r>
              <a:rPr lang="ar-JO" b="1" dirty="0">
                <a:latin typeface="Arial"/>
                <a:ea typeface="SimSun"/>
              </a:rPr>
              <a:t> للمرة الأولى، سيظهر </a:t>
            </a:r>
            <a:r>
              <a:rPr lang="ar-JO" b="1" dirty="0" err="1">
                <a:latin typeface="Arial"/>
                <a:ea typeface="SimSun"/>
              </a:rPr>
              <a:t>رمز </a:t>
            </a:r>
            <a:r>
              <a:rPr lang="ar-JO" b="1" dirty="0">
                <a:latin typeface="Arial"/>
                <a:ea typeface="SimSun"/>
              </a:rPr>
              <a:t>(سلة المحذوفات) على سطح المكتب، وتستطيع فيما بعد إضافة العديد من </a:t>
            </a:r>
            <a:r>
              <a:rPr lang="ar-JO" b="1" dirty="0" err="1">
                <a:latin typeface="Arial"/>
                <a:ea typeface="SimSun"/>
              </a:rPr>
              <a:t>الأيقونات،</a:t>
            </a:r>
            <a:r>
              <a:rPr lang="ar-JO" b="1" dirty="0">
                <a:latin typeface="Arial"/>
                <a:ea typeface="SimSun"/>
              </a:rPr>
              <a:t> </a:t>
            </a:r>
          </a:p>
          <a:p>
            <a:pPr marR="5760" lvl="0"/>
            <a:endParaRPr lang="ar-JO" b="1" dirty="0">
              <a:latin typeface="Arial"/>
              <a:ea typeface="SimSun"/>
            </a:endParaRPr>
          </a:p>
          <a:p>
            <a:pPr lvl="0"/>
            <a:r>
              <a:rPr lang="ar-JO" b="1" dirty="0" err="1">
                <a:solidFill>
                  <a:srgbClr val="0070C0"/>
                </a:solidFill>
                <a:latin typeface="Arial"/>
                <a:ea typeface="SimSun"/>
              </a:rPr>
              <a:t>زر </a:t>
            </a:r>
            <a:r>
              <a:rPr lang="ar-JO" b="1" dirty="0">
                <a:solidFill>
                  <a:srgbClr val="0070C0"/>
                </a:solidFill>
                <a:latin typeface="Arial"/>
                <a:ea typeface="SimSun"/>
              </a:rPr>
              <a:t>(ابدأ</a:t>
            </a:r>
            <a:r>
              <a:rPr lang="ar-JO" b="1" dirty="0" err="1">
                <a:solidFill>
                  <a:srgbClr val="0070C0"/>
                </a:solidFill>
                <a:latin typeface="Arial"/>
                <a:ea typeface="SimSun"/>
              </a:rPr>
              <a:t>)       (</a:t>
            </a:r>
            <a:r>
              <a:rPr lang="en-US" b="1" dirty="0">
                <a:solidFill>
                  <a:srgbClr val="0070C0"/>
                </a:solidFill>
                <a:latin typeface="Arial"/>
                <a:ea typeface="SimSun"/>
                <a:cs typeface="Arial"/>
              </a:rPr>
              <a:t>Start Button</a:t>
            </a:r>
            <a:r>
              <a:rPr lang="ar-JO" b="1" dirty="0">
                <a:solidFill>
                  <a:srgbClr val="0070C0"/>
                </a:solidFill>
                <a:latin typeface="Arial"/>
                <a:ea typeface="SimSun"/>
              </a:rPr>
              <a:t>): </a:t>
            </a:r>
            <a:r>
              <a:rPr lang="ar-JO" b="1" dirty="0">
                <a:latin typeface="Arial"/>
                <a:ea typeface="SimSun"/>
              </a:rPr>
              <a:t>عند النقر عليه تظهر لائحة، يُمكنك من خلالها إيقاف تشغيل جهاز الحاسوب، والوصول إلى البرامج والمجلدات وإعدادات جهاز الحاسوب، وغيرها من الخيارات.</a:t>
            </a:r>
          </a:p>
          <a:p>
            <a:pPr lvl="0"/>
            <a:r>
              <a:rPr lang="ar-JO" b="1" dirty="0">
                <a:solidFill>
                  <a:srgbClr val="0070C0"/>
                </a:solidFill>
                <a:latin typeface="Arial"/>
                <a:ea typeface="SimSun"/>
              </a:rPr>
              <a:t>شريط </a:t>
            </a:r>
            <a:r>
              <a:rPr lang="ar-JO" b="1" dirty="0" err="1">
                <a:solidFill>
                  <a:srgbClr val="0070C0"/>
                </a:solidFill>
                <a:latin typeface="Arial"/>
                <a:ea typeface="SimSun"/>
              </a:rPr>
              <a:t>المهام (</a:t>
            </a:r>
            <a:r>
              <a:rPr lang="en-US" b="1" dirty="0">
                <a:solidFill>
                  <a:srgbClr val="0070C0"/>
                </a:solidFill>
                <a:latin typeface="Arial"/>
                <a:ea typeface="SimSun"/>
                <a:cs typeface="Arial"/>
              </a:rPr>
              <a:t>Task Bar</a:t>
            </a:r>
            <a:r>
              <a:rPr lang="ar-JO" b="1" dirty="0">
                <a:solidFill>
                  <a:srgbClr val="0070C0"/>
                </a:solidFill>
                <a:latin typeface="Arial"/>
                <a:ea typeface="SimSun"/>
              </a:rPr>
              <a:t>): </a:t>
            </a:r>
            <a:r>
              <a:rPr lang="ar-JO" b="1" dirty="0">
                <a:latin typeface="Arial"/>
                <a:ea typeface="SimSun"/>
              </a:rPr>
              <a:t>هو منطقة من سطح المكتب تتضمن </a:t>
            </a:r>
            <a:r>
              <a:rPr lang="ar-JO" b="1" dirty="0" err="1">
                <a:latin typeface="Arial"/>
                <a:ea typeface="SimSun"/>
              </a:rPr>
              <a:t>الزر </a:t>
            </a:r>
            <a:r>
              <a:rPr lang="ar-JO" b="1" dirty="0">
                <a:latin typeface="Arial"/>
                <a:ea typeface="SimSun"/>
              </a:rPr>
              <a:t>(ابدأ)، وأزرار كافة البرامج المفتوحة، ومنطقة الإعلام، كما في الشكل أدناه، وبشكل افتراضي يقع شريط المهام في أسفل شاشة سطح المكتب.</a:t>
            </a:r>
          </a:p>
          <a:p>
            <a:pPr lvl="0"/>
            <a:endParaRPr lang="ar-JO" b="1" dirty="0">
              <a:latin typeface="Arial"/>
              <a:ea typeface="SimSun"/>
            </a:endParaRPr>
          </a:p>
          <a:p>
            <a:pPr lvl="0"/>
            <a:r>
              <a:rPr lang="ar-JO" b="1" dirty="0">
                <a:solidFill>
                  <a:srgbClr val="0070C0"/>
                </a:solidFill>
                <a:latin typeface="Arial"/>
                <a:ea typeface="SimSun"/>
              </a:rPr>
              <a:t>منطقة </a:t>
            </a:r>
            <a:r>
              <a:rPr lang="ar-JO" b="1" dirty="0" err="1">
                <a:solidFill>
                  <a:srgbClr val="0070C0"/>
                </a:solidFill>
                <a:latin typeface="Arial"/>
                <a:ea typeface="SimSun"/>
              </a:rPr>
              <a:t>الإعلام </a:t>
            </a:r>
            <a:r>
              <a:rPr lang="ar-JO" b="1" dirty="0">
                <a:solidFill>
                  <a:srgbClr val="0070C0"/>
                </a:solidFill>
                <a:latin typeface="Arial"/>
                <a:ea typeface="SimSun"/>
              </a:rPr>
              <a:t>/علبة </a:t>
            </a:r>
            <a:r>
              <a:rPr lang="ar-JO" b="1" dirty="0" err="1">
                <a:solidFill>
                  <a:srgbClr val="0070C0"/>
                </a:solidFill>
                <a:latin typeface="Arial"/>
                <a:ea typeface="SimSun"/>
              </a:rPr>
              <a:t>النظام (</a:t>
            </a:r>
            <a:r>
              <a:rPr lang="en-US" b="1" dirty="0">
                <a:solidFill>
                  <a:srgbClr val="0070C0"/>
                </a:solidFill>
                <a:latin typeface="Arial"/>
                <a:ea typeface="SimSun"/>
                <a:cs typeface="Arial"/>
              </a:rPr>
              <a:t>System Tray</a:t>
            </a:r>
            <a:r>
              <a:rPr lang="ar-JO" b="1" dirty="0">
                <a:solidFill>
                  <a:srgbClr val="0070C0"/>
                </a:solidFill>
                <a:latin typeface="Arial"/>
                <a:ea typeface="SimSun"/>
              </a:rPr>
              <a:t>): </a:t>
            </a:r>
            <a:r>
              <a:rPr lang="ar-JO" b="1" dirty="0">
                <a:latin typeface="Arial"/>
                <a:ea typeface="SimSun"/>
              </a:rPr>
              <a:t>المنطقة الموجودة في الجانب الأيسر من شريط المهام، وتتضمن اختصارات إلى برامج ومعلومات هامة عن حالة جهاز الحاسوب، مثل الوقت والتاريخ، والتحكم بحجم الصوت وغيرها.</a:t>
            </a:r>
            <a:endParaRPr lang="en-US" b="1" dirty="0">
              <a:latin typeface="Arial"/>
              <a:ea typeface="SimSun"/>
              <a:cs typeface="Arial"/>
            </a:endParaRPr>
          </a:p>
          <a:p>
            <a:endParaRPr lang="ar-JO"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895600"/>
            <a:ext cx="2682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495800"/>
            <a:ext cx="8218736" cy="27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اظهار/اخفاء ايقونات سطح المكتب</a:t>
            </a:r>
          </a:p>
        </p:txBody>
      </p:sp>
      <p:sp>
        <p:nvSpPr>
          <p:cNvPr id="3" name="عنصر نائب للمحتوى 2"/>
          <p:cNvSpPr>
            <a:spLocks noGrp="1"/>
          </p:cNvSpPr>
          <p:nvPr>
            <p:ph idx="1"/>
          </p:nvPr>
        </p:nvSpPr>
        <p:spPr>
          <a:xfrm>
            <a:off x="3048000" y="1600200"/>
            <a:ext cx="5638800" cy="4525963"/>
          </a:xfrm>
        </p:spPr>
        <p:txBody>
          <a:bodyPr>
            <a:normAutofit fontScale="77500" lnSpcReduction="20000"/>
          </a:bodyPr>
          <a:lstStyle/>
          <a:p>
            <a:pPr marR="5760" lvl="0"/>
            <a:r>
              <a:rPr lang="ar-JO" b="1" dirty="0">
                <a:latin typeface="Arial"/>
                <a:ea typeface="SimSun"/>
              </a:rPr>
              <a:t>انقر بزر الفأرة الأيمن في مكان فارغ على سطح المكتب فتظهر لائحة، اختر منها </a:t>
            </a:r>
            <a:r>
              <a:rPr lang="ar-JO" b="1" dirty="0" err="1">
                <a:latin typeface="Arial"/>
                <a:ea typeface="SimSun"/>
              </a:rPr>
              <a:t>الأمر </a:t>
            </a:r>
            <a:r>
              <a:rPr lang="ar-JO" b="1" dirty="0">
                <a:latin typeface="Arial"/>
                <a:ea typeface="SimSun"/>
              </a:rPr>
              <a:t>(تخصيص)، فتظهر </a:t>
            </a:r>
            <a:r>
              <a:rPr lang="ar-JO" b="1" dirty="0" err="1">
                <a:latin typeface="Arial"/>
                <a:ea typeface="SimSun"/>
              </a:rPr>
              <a:t>نافذة </a:t>
            </a:r>
            <a:r>
              <a:rPr lang="ar-JO" b="1" dirty="0">
                <a:latin typeface="Arial"/>
                <a:ea typeface="SimSun"/>
              </a:rPr>
              <a:t>(إضفاء طابع شخصي</a:t>
            </a:r>
            <a:r>
              <a:rPr lang="ar-JO" b="1" dirty="0" err="1">
                <a:latin typeface="Arial"/>
                <a:ea typeface="SimSun"/>
              </a:rPr>
              <a:t>).</a:t>
            </a:r>
            <a:endParaRPr lang="ar-JO" b="1" dirty="0">
              <a:latin typeface="Arial"/>
              <a:ea typeface="SimSun"/>
            </a:endParaRPr>
          </a:p>
          <a:p>
            <a:pPr lvl="0"/>
            <a:r>
              <a:rPr lang="ar-JO" b="1" dirty="0">
                <a:latin typeface="Arial"/>
                <a:ea typeface="SimSun"/>
              </a:rPr>
              <a:t>من الجزء الأيمن للنافذة، انقر على </a:t>
            </a:r>
            <a:r>
              <a:rPr lang="ar-JO" b="1" dirty="0" err="1">
                <a:latin typeface="Arial"/>
                <a:ea typeface="SimSun"/>
              </a:rPr>
              <a:t>الرابط </a:t>
            </a:r>
            <a:r>
              <a:rPr lang="ar-JO" b="1" dirty="0">
                <a:latin typeface="Arial"/>
                <a:ea typeface="SimSun"/>
              </a:rPr>
              <a:t>(تغيير رموز سطح المكتب)، فيظهر مربع </a:t>
            </a:r>
            <a:r>
              <a:rPr lang="ar-JO" b="1" dirty="0" err="1">
                <a:latin typeface="Arial"/>
                <a:ea typeface="SimSun"/>
              </a:rPr>
              <a:t>الحوار </a:t>
            </a:r>
            <a:r>
              <a:rPr lang="ar-JO" b="1" dirty="0">
                <a:latin typeface="Arial"/>
                <a:ea typeface="SimSun"/>
              </a:rPr>
              <a:t>(إعدادات رموز سطح المكتب</a:t>
            </a:r>
            <a:r>
              <a:rPr lang="ar-JO" b="1" dirty="0" err="1">
                <a:latin typeface="Arial"/>
                <a:ea typeface="SimSun"/>
              </a:rPr>
              <a:t>).</a:t>
            </a:r>
            <a:endParaRPr lang="ar-JO" b="1" dirty="0">
              <a:latin typeface="Arial"/>
              <a:ea typeface="SimSun"/>
            </a:endParaRPr>
          </a:p>
          <a:p>
            <a:pPr lvl="0"/>
            <a:r>
              <a:rPr lang="ar-JO" b="1" dirty="0">
                <a:latin typeface="Arial"/>
                <a:ea typeface="SimSun"/>
              </a:rPr>
              <a:t>قم </a:t>
            </a:r>
            <a:r>
              <a:rPr lang="ar-JO" b="1" dirty="0" err="1">
                <a:latin typeface="Arial"/>
                <a:ea typeface="SimSun"/>
              </a:rPr>
              <a:t>بتفعيل</a:t>
            </a:r>
            <a:r>
              <a:rPr lang="ar-JO" b="1" dirty="0">
                <a:latin typeface="Arial"/>
                <a:ea typeface="SimSun"/>
              </a:rPr>
              <a:t> مربع الاختيار أمام </a:t>
            </a:r>
            <a:r>
              <a:rPr lang="ar-JO" b="1" dirty="0" err="1">
                <a:latin typeface="Arial"/>
                <a:ea typeface="SimSun"/>
              </a:rPr>
              <a:t>أيقونة </a:t>
            </a:r>
            <a:r>
              <a:rPr lang="ar-JO" b="1" dirty="0">
                <a:latin typeface="Arial"/>
                <a:ea typeface="SimSun"/>
              </a:rPr>
              <a:t>(لوحة التحكم)، فتظهر أيقونتها على سطح المكتب.</a:t>
            </a:r>
          </a:p>
          <a:p>
            <a:pPr lvl="0"/>
            <a:r>
              <a:rPr lang="ar-JO" b="1" dirty="0">
                <a:latin typeface="Arial"/>
                <a:ea typeface="SimSun"/>
              </a:rPr>
              <a:t>قم بإلغاء </a:t>
            </a:r>
            <a:r>
              <a:rPr lang="ar-JO" b="1" dirty="0" err="1">
                <a:latin typeface="Arial"/>
                <a:ea typeface="SimSun"/>
              </a:rPr>
              <a:t>تفعيل</a:t>
            </a:r>
            <a:r>
              <a:rPr lang="ar-JO" b="1" dirty="0">
                <a:latin typeface="Arial"/>
                <a:ea typeface="SimSun"/>
              </a:rPr>
              <a:t> مربع الاختيار أمام </a:t>
            </a:r>
            <a:r>
              <a:rPr lang="ar-JO" b="1" dirty="0" err="1">
                <a:latin typeface="Arial"/>
                <a:ea typeface="SimSun"/>
              </a:rPr>
              <a:t>أيقونة </a:t>
            </a:r>
            <a:r>
              <a:rPr lang="ar-JO" b="1" dirty="0">
                <a:latin typeface="Arial"/>
                <a:ea typeface="SimSun"/>
              </a:rPr>
              <a:t>(الشبكة) ـ كما في الشكل أدناه ـ فتختفي أيقونتها من على سطح المكتب.</a:t>
            </a:r>
          </a:p>
          <a:p>
            <a:pPr lvl="0"/>
            <a:r>
              <a:rPr lang="ar-JO" b="1" dirty="0">
                <a:latin typeface="Arial"/>
                <a:ea typeface="SimSun"/>
              </a:rPr>
              <a:t>انقر على </a:t>
            </a:r>
            <a:r>
              <a:rPr lang="ar-JO" b="1" dirty="0" err="1">
                <a:latin typeface="Arial"/>
                <a:ea typeface="SimSun"/>
              </a:rPr>
              <a:t>زر </a:t>
            </a:r>
            <a:r>
              <a:rPr lang="ar-JO" b="1" dirty="0">
                <a:latin typeface="Arial"/>
                <a:ea typeface="SimSun"/>
              </a:rPr>
              <a:t>(موافق</a:t>
            </a:r>
            <a:r>
              <a:rPr lang="ar-JO" b="1" dirty="0" err="1">
                <a:latin typeface="Arial"/>
                <a:ea typeface="SimSun"/>
              </a:rPr>
              <a:t>).</a:t>
            </a:r>
            <a:endParaRPr lang="en-US" b="1" dirty="0">
              <a:latin typeface="Arial"/>
              <a:ea typeface="SimSun"/>
              <a:cs typeface="Arial"/>
            </a:endParaRPr>
          </a:p>
        </p:txBody>
      </p:sp>
      <p:sp>
        <p:nvSpPr>
          <p:cNvPr id="4" name="مستطيل 3"/>
          <p:cNvSpPr/>
          <p:nvPr/>
        </p:nvSpPr>
        <p:spPr>
          <a:xfrm>
            <a:off x="228600" y="1524000"/>
            <a:ext cx="12954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0"/>
            <a:ext cx="2971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قائمة زر ابدأ</a:t>
            </a:r>
          </a:p>
        </p:txBody>
      </p:sp>
      <p:sp>
        <p:nvSpPr>
          <p:cNvPr id="3" name="عنصر نائب للمحتوى 2"/>
          <p:cNvSpPr>
            <a:spLocks noGrp="1"/>
          </p:cNvSpPr>
          <p:nvPr>
            <p:ph idx="1"/>
          </p:nvPr>
        </p:nvSpPr>
        <p:spPr/>
        <p:txBody>
          <a:bodyPr/>
          <a:lstStyle/>
          <a:p>
            <a:endParaRPr lang="ar-JO" dirty="0"/>
          </a:p>
        </p:txBody>
      </p:sp>
      <p:sp>
        <p:nvSpPr>
          <p:cNvPr id="4" name="عنصر نائب للنص 2"/>
          <p:cNvSpPr txBox="1">
            <a:spLocks/>
          </p:cNvSpPr>
          <p:nvPr/>
        </p:nvSpPr>
        <p:spPr>
          <a:xfrm>
            <a:off x="3821757" y="1364561"/>
            <a:ext cx="4762890" cy="4997240"/>
          </a:xfrm>
          <a:prstGeom prst="rect">
            <a:avLst/>
          </a:prstGeom>
        </p:spPr>
        <p:txBody>
          <a:bodyPr vert="horz" lIns="91440" tIns="45720" rIns="91440" bIns="45720" rtlCol="1">
            <a:normAutofit fontScale="625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يؤدي النقر فوق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زر </a:t>
            </a:r>
            <a:r>
              <a:rPr kumimoji="0" lang="ar-JO" sz="3200" b="1" i="0" u="none" strike="noStrike" kern="1200" cap="none" spc="0" normalizeH="0" baseline="0" noProof="0" dirty="0">
                <a:ln>
                  <a:noFill/>
                </a:ln>
                <a:solidFill>
                  <a:schemeClr val="tx1"/>
                </a:solidFill>
                <a:effectLst/>
                <a:uLnTx/>
                <a:uFillTx/>
                <a:latin typeface="Arial"/>
                <a:ea typeface="SimSun"/>
                <a:cs typeface="Arial"/>
              </a:rPr>
              <a:t>(ابدأ)  إلى عرض لائحة كما في الشكل أدناه،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تُسمّى </a:t>
            </a:r>
            <a:r>
              <a:rPr kumimoji="0" lang="ar-JO" sz="3200" b="1" i="0" u="none" strike="noStrike" kern="1200" cap="none" spc="0" normalizeH="0" baseline="0" noProof="0" dirty="0">
                <a:ln>
                  <a:noFill/>
                </a:ln>
                <a:solidFill>
                  <a:schemeClr val="tx1"/>
                </a:solidFill>
                <a:effectLst/>
                <a:uLnTx/>
                <a:uFillTx/>
                <a:latin typeface="Arial"/>
                <a:ea typeface="SimSun"/>
                <a:cs typeface="Arial"/>
              </a:rPr>
              <a:t>(لائحة ابدأ)، يُمكنك من خلالها الوصول بسهولة إلى البرامج الأكثر استخداماً على جهاز الحاسوب، فعندما تستخدم أي برنامج بشكل متكرر يتم إضافته إلى لائحة البرامج الأكثر استخداماً في الجانب الأيمن من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لائحة </a:t>
            </a:r>
            <a:r>
              <a:rPr kumimoji="0" lang="ar-JO" sz="3200" b="1" i="0" u="none" strike="noStrike" kern="1200" cap="none" spc="0" normalizeH="0" baseline="0" noProof="0" dirty="0">
                <a:ln>
                  <a:noFill/>
                </a:ln>
                <a:solidFill>
                  <a:schemeClr val="tx1"/>
                </a:solidFill>
                <a:effectLst/>
                <a:uLnTx/>
                <a:uFillTx/>
                <a:latin typeface="Arial"/>
                <a:ea typeface="SimSun"/>
                <a:cs typeface="Arial"/>
              </a:rPr>
              <a:t>(ابدأ</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 ولدى نظام </a:t>
            </a:r>
            <a:r>
              <a:rPr kumimoji="0" lang="en-US" sz="3200" b="1" i="0" u="none" strike="noStrike" kern="1200" cap="none" spc="0" normalizeH="0" baseline="0" noProof="0" dirty="0">
                <a:ln>
                  <a:noFill/>
                </a:ln>
                <a:solidFill>
                  <a:schemeClr val="tx1"/>
                </a:solidFill>
                <a:effectLst/>
                <a:uLnTx/>
                <a:uFillTx/>
                <a:latin typeface="Arial"/>
                <a:ea typeface="SimSun"/>
                <a:cs typeface="Arial"/>
              </a:rPr>
              <a:t>Windows 7</a:t>
            </a:r>
            <a:r>
              <a:rPr kumimoji="0" lang="ar-JO" sz="3200" b="1" i="0" u="none" strike="noStrike" kern="1200" cap="none" spc="0" normalizeH="0" baseline="0" noProof="0" dirty="0">
                <a:ln>
                  <a:noFill/>
                </a:ln>
                <a:solidFill>
                  <a:schemeClr val="tx1"/>
                </a:solidFill>
                <a:effectLst/>
                <a:uLnTx/>
                <a:uFillTx/>
                <a:latin typeface="Arial"/>
                <a:ea typeface="SimSun"/>
                <a:cs typeface="Arial"/>
              </a:rPr>
              <a:t> عدد افتراضي: (10) من البرامج التي يتم عرضها في لائحة البرامج الأكثر استخاماً في لائحة (ابدأ)، وعندما تصل إلى ذلك العدد، فإن البرامج التي لم يتم فتحها لفترة ما تُستبدل ببرامج جديدة تم استخدامها مؤخراً بشكل متكرر.</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ويوجد في الجانب الأيسر من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لائحة </a:t>
            </a:r>
            <a:r>
              <a:rPr kumimoji="0" lang="ar-JO" sz="3200" b="1" i="0" u="none" strike="noStrike" kern="1200" cap="none" spc="0" normalizeH="0" baseline="0" noProof="0" dirty="0">
                <a:ln>
                  <a:noFill/>
                </a:ln>
                <a:solidFill>
                  <a:schemeClr val="tx1"/>
                </a:solidFill>
                <a:effectLst/>
                <a:uLnTx/>
                <a:uFillTx/>
                <a:latin typeface="Arial"/>
                <a:ea typeface="SimSun"/>
                <a:cs typeface="Arial"/>
              </a:rPr>
              <a:t>(ابدأ) مجموعة من الارتباطات بالعناصر الأكثر استخداماً، مثل: المستندات، الصور، الموسيقى، وغيرها، ويمكنك فتح أي برنامج أو أي ارتباط بالعناصر الأكثر استخداماً من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لائحة </a:t>
            </a:r>
            <a:r>
              <a:rPr kumimoji="0" lang="ar-JO" sz="3200" b="1" i="0" u="none" strike="noStrike" kern="1200" cap="none" spc="0" normalizeH="0" baseline="0" noProof="0" dirty="0">
                <a:ln>
                  <a:noFill/>
                </a:ln>
                <a:solidFill>
                  <a:schemeClr val="tx1"/>
                </a:solidFill>
                <a:effectLst/>
                <a:uLnTx/>
                <a:uFillTx/>
                <a:latin typeface="Arial"/>
                <a:ea typeface="SimSun"/>
                <a:cs typeface="Arial"/>
              </a:rPr>
              <a:t>(ابدأ) بالنقر عليه مرة واحدة.</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20" y="1981924"/>
            <a:ext cx="3312460" cy="4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لوحة التحكم</a:t>
            </a:r>
          </a:p>
        </p:txBody>
      </p:sp>
      <p:sp>
        <p:nvSpPr>
          <p:cNvPr id="3" name="عنصر نائب للمحتوى 2"/>
          <p:cNvSpPr>
            <a:spLocks noGrp="1"/>
          </p:cNvSpPr>
          <p:nvPr>
            <p:ph idx="1"/>
          </p:nvPr>
        </p:nvSpPr>
        <p:spPr/>
        <p:txBody>
          <a:bodyPr/>
          <a:lstStyle/>
          <a:p>
            <a:endParaRPr lang="ar-JO" dirty="0"/>
          </a:p>
        </p:txBody>
      </p:sp>
      <p:sp>
        <p:nvSpPr>
          <p:cNvPr id="4" name="عنصر نائب للنص 2"/>
          <p:cNvSpPr txBox="1">
            <a:spLocks/>
          </p:cNvSpPr>
          <p:nvPr/>
        </p:nvSpPr>
        <p:spPr>
          <a:xfrm>
            <a:off x="4041066" y="1600200"/>
            <a:ext cx="4645734" cy="5213270"/>
          </a:xfrm>
          <a:prstGeom prst="rect">
            <a:avLst/>
          </a:prstGeom>
        </p:spPr>
        <p:txBody>
          <a:bodyPr vert="horz" lIns="91440" tIns="45720" rIns="91440" bIns="45720" rtlCol="1">
            <a:normAutofit fontScale="700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تُعدّ لوحة التحكم من أيقونات سطح المكتب الرئيسية، ويُمكنك من خلالها التحكم بإعدادات الحاسوب كما ذكرنا سابقاً، ولفتح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نافذة </a:t>
            </a:r>
            <a:r>
              <a:rPr kumimoji="0" lang="ar-JO" sz="3200" b="1" i="0" u="none" strike="noStrike" kern="1200" cap="none" spc="0" normalizeH="0" baseline="0" noProof="0" dirty="0">
                <a:ln>
                  <a:noFill/>
                </a:ln>
                <a:solidFill>
                  <a:schemeClr val="tx1"/>
                </a:solidFill>
                <a:effectLst/>
                <a:uLnTx/>
                <a:uFillTx/>
                <a:latin typeface="Arial"/>
                <a:ea typeface="SimSun"/>
                <a:cs typeface="Arial"/>
              </a:rPr>
              <a:t>(لوحة التحكم) الظاهرة في الشكل أدناه، اتبع إحدى الطريقتين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الآتيتين:</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742950" marR="720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100" b="1" i="0" u="none" strike="noStrike" kern="1200" cap="none" spc="0" normalizeH="0" baseline="0" noProof="0" dirty="0">
                <a:ln>
                  <a:noFill/>
                </a:ln>
                <a:solidFill>
                  <a:schemeClr val="tx1"/>
                </a:solidFill>
                <a:effectLst/>
                <a:uLnTx/>
                <a:uFillTx/>
                <a:latin typeface="Times New Roman"/>
                <a:ea typeface="SimSun"/>
                <a:cs typeface="Times New Roman"/>
              </a:rPr>
              <a:t>انقر نقراً مزدوجاً على </a:t>
            </a:r>
            <a:r>
              <a:rPr kumimoji="0" lang="ar-JO" sz="3100" b="1" i="0" u="none" strike="noStrike" kern="1200" cap="none" spc="0" normalizeH="0" baseline="0" noProof="0" dirty="0" err="1">
                <a:ln>
                  <a:noFill/>
                </a:ln>
                <a:solidFill>
                  <a:schemeClr val="tx1"/>
                </a:solidFill>
                <a:effectLst/>
                <a:uLnTx/>
                <a:uFillTx/>
                <a:latin typeface="Times New Roman"/>
                <a:ea typeface="SimSun"/>
                <a:cs typeface="Times New Roman"/>
              </a:rPr>
              <a:t>أيقونة </a:t>
            </a:r>
            <a:r>
              <a:rPr kumimoji="0" lang="ar-JO" sz="3100" b="1" i="0" u="none" strike="noStrike" kern="1200" cap="none" spc="0" normalizeH="0" baseline="0" noProof="0" dirty="0">
                <a:ln>
                  <a:noFill/>
                </a:ln>
                <a:solidFill>
                  <a:schemeClr val="tx1"/>
                </a:solidFill>
                <a:effectLst/>
                <a:uLnTx/>
                <a:uFillTx/>
                <a:latin typeface="Times New Roman"/>
                <a:ea typeface="SimSun"/>
                <a:cs typeface="Times New Roman"/>
              </a:rPr>
              <a:t>(لوحة التحكم) إذا كانت ظاهرة على شاشة سطح المكتب.</a:t>
            </a:r>
          </a:p>
          <a:p>
            <a:pPr marL="742950" marR="720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100" b="1" i="0" u="none" strike="noStrike" kern="1200" cap="none" spc="0" normalizeH="0" baseline="0" noProof="0" dirty="0">
                <a:ln>
                  <a:noFill/>
                </a:ln>
                <a:solidFill>
                  <a:schemeClr val="tx1"/>
                </a:solidFill>
                <a:effectLst/>
                <a:uLnTx/>
                <a:uFillTx/>
                <a:latin typeface="Times New Roman"/>
                <a:ea typeface="SimSun"/>
                <a:cs typeface="Times New Roman"/>
              </a:rPr>
              <a:t>من </a:t>
            </a:r>
            <a:r>
              <a:rPr kumimoji="0" lang="ar-JO" sz="3100" b="1" i="0" u="none" strike="noStrike" kern="1200" cap="none" spc="0" normalizeH="0" baseline="0" noProof="0" dirty="0" err="1">
                <a:ln>
                  <a:noFill/>
                </a:ln>
                <a:solidFill>
                  <a:schemeClr val="tx1"/>
                </a:solidFill>
                <a:effectLst/>
                <a:uLnTx/>
                <a:uFillTx/>
                <a:latin typeface="Times New Roman"/>
                <a:ea typeface="SimSun"/>
                <a:cs typeface="Times New Roman"/>
              </a:rPr>
              <a:t>لائحة </a:t>
            </a:r>
            <a:r>
              <a:rPr kumimoji="0" lang="ar-JO" sz="3100" b="1" i="0" u="none" strike="noStrike" kern="1200" cap="none" spc="0" normalizeH="0" baseline="0" noProof="0" dirty="0">
                <a:ln>
                  <a:noFill/>
                </a:ln>
                <a:solidFill>
                  <a:schemeClr val="tx1"/>
                </a:solidFill>
                <a:effectLst/>
                <a:uLnTx/>
                <a:uFillTx/>
                <a:latin typeface="Times New Roman"/>
                <a:ea typeface="SimSun"/>
                <a:cs typeface="Times New Roman"/>
              </a:rPr>
              <a:t>(ابدأ) اختر </a:t>
            </a:r>
            <a:r>
              <a:rPr kumimoji="0" lang="ar-JO" sz="3100" b="1" i="0" u="none" strike="noStrike" kern="1200" cap="none" spc="0" normalizeH="0" baseline="0" noProof="0" dirty="0" err="1">
                <a:ln>
                  <a:noFill/>
                </a:ln>
                <a:solidFill>
                  <a:schemeClr val="tx1"/>
                </a:solidFill>
                <a:effectLst/>
                <a:uLnTx/>
                <a:uFillTx/>
                <a:latin typeface="Times New Roman"/>
                <a:ea typeface="SimSun"/>
                <a:cs typeface="Times New Roman"/>
              </a:rPr>
              <a:t>الأمر </a:t>
            </a:r>
            <a:r>
              <a:rPr kumimoji="0" lang="ar-JO" sz="3100" b="1" i="0" u="none" strike="noStrike" kern="1200" cap="none" spc="0" normalizeH="0" baseline="0" noProof="0" dirty="0">
                <a:ln>
                  <a:noFill/>
                </a:ln>
                <a:solidFill>
                  <a:schemeClr val="tx1"/>
                </a:solidFill>
                <a:effectLst/>
                <a:uLnTx/>
                <a:uFillTx/>
                <a:latin typeface="Times New Roman"/>
                <a:ea typeface="SimSun"/>
                <a:cs typeface="Times New Roman"/>
              </a:rPr>
              <a:t>(لوحة التحكم</a:t>
            </a:r>
            <a:r>
              <a:rPr kumimoji="0" lang="ar-JO" sz="3100" b="1" i="0" u="none" strike="noStrike" kern="1200" cap="none" spc="0" normalizeH="0" baseline="0" noProof="0" dirty="0" err="1">
                <a:ln>
                  <a:noFill/>
                </a:ln>
                <a:solidFill>
                  <a:schemeClr val="tx1"/>
                </a:solidFill>
                <a:effectLst/>
                <a:uLnTx/>
                <a:uFillTx/>
                <a:latin typeface="Times New Roman"/>
                <a:ea typeface="SimSun"/>
                <a:cs typeface="Times New Roman"/>
              </a:rPr>
              <a:t>).</a:t>
            </a:r>
            <a:endParaRPr kumimoji="0" lang="ar-JO" sz="3100" b="1" i="0" u="none" strike="noStrike" kern="1200" cap="none" spc="0" normalizeH="0" baseline="0" noProof="0" dirty="0">
              <a:ln>
                <a:noFill/>
              </a:ln>
              <a:solidFill>
                <a:schemeClr val="tx1"/>
              </a:solidFill>
              <a:effectLst/>
              <a:uLnTx/>
              <a:uFillTx/>
              <a:latin typeface="Times New Roman"/>
              <a:ea typeface="SimSun"/>
              <a:cs typeface="Times New Roman"/>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وتظهر العناصر في لوحة التحكم مرتبة حسب فئات، ويُمكنك معرفة المزيد من المعلومات حول أي عنصر من عناصر النافذة أثناء عرض الفئات، بالنقر فوق أيقونة العنصر أو اسم فئته، فتفتح نافذة جديدة تحتوي بعض العناصر المرتبطة بتلك الفئة، وسيتم التطرق الى ايقونات مختارة من لوحة التحكم للتعرف على فائدتها</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20" y="2132820"/>
            <a:ext cx="3645646" cy="314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لوحة التحكم: تغيير الوقت والتاريخ </a:t>
            </a:r>
            <a:endParaRPr lang="ar-JO" dirty="0"/>
          </a:p>
        </p:txBody>
      </p:sp>
      <p:sp>
        <p:nvSpPr>
          <p:cNvPr id="4" name="عنصر نائب للنص 2"/>
          <p:cNvSpPr>
            <a:spLocks noGrp="1"/>
          </p:cNvSpPr>
          <p:nvPr>
            <p:ph idx="1"/>
          </p:nvPr>
        </p:nvSpPr>
        <p:spPr/>
        <p:txBody>
          <a:bodyPr>
            <a:normAutofit fontScale="55000" lnSpcReduction="20000"/>
          </a:bodyPr>
          <a:lstStyle/>
          <a:p>
            <a:pPr marR="5760" lvl="0" rtl="1"/>
            <a:r>
              <a:rPr lang="ar-JO" b="1" i="0" u="none" strike="noStrike" baseline="0" dirty="0">
                <a:latin typeface="Arial"/>
                <a:ea typeface="SimSun"/>
                <a:cs typeface="Arial"/>
              </a:rPr>
              <a:t>افتح نافذة (لوحة التحكم).</a:t>
            </a:r>
          </a:p>
          <a:p>
            <a:pPr marR="0" lvl="0" rtl="1"/>
            <a:r>
              <a:rPr lang="ar-JO" b="1" i="0" u="none" strike="noStrike" baseline="0" dirty="0">
                <a:latin typeface="Arial"/>
                <a:ea typeface="SimSun"/>
                <a:cs typeface="Arial"/>
              </a:rPr>
              <a:t>انقر على أيقونة (الساعة واللغة والمنطقة)، فتظهر نافذة (الساعة واللغة والمنطقة).</a:t>
            </a:r>
          </a:p>
          <a:p>
            <a:pPr marR="0" lvl="0" rtl="1"/>
            <a:r>
              <a:rPr lang="ar-JO" b="1" i="0" u="none" strike="noStrike" baseline="0" dirty="0">
                <a:latin typeface="Arial"/>
                <a:ea typeface="SimSun"/>
                <a:cs typeface="Arial"/>
              </a:rPr>
              <a:t>انقر على رابط (تعيين الوقت والتاريخ) أسفل أيقونة (التاريخ والوقت)، فيظهر مربع الحوار (التاريخ والوقت).</a:t>
            </a:r>
          </a:p>
          <a:p>
            <a:pPr marR="0" lvl="0" rtl="1"/>
            <a:endParaRPr lang="ar-JO" b="1" dirty="0">
              <a:latin typeface="Arial"/>
              <a:ea typeface="SimSun"/>
              <a:cs typeface="Arial"/>
            </a:endParaRPr>
          </a:p>
          <a:p>
            <a:pPr marR="0" lvl="0" rtl="1"/>
            <a:endParaRPr lang="ar-JO" b="1" i="0" u="none" strike="noStrike" baseline="0" dirty="0">
              <a:latin typeface="Arial"/>
              <a:ea typeface="SimSun"/>
              <a:cs typeface="Arial"/>
            </a:endParaRPr>
          </a:p>
          <a:p>
            <a:pPr marR="0" lvl="0" rtl="1"/>
            <a:endParaRPr lang="ar-JO" b="1" dirty="0">
              <a:latin typeface="Arial"/>
              <a:ea typeface="SimSun"/>
              <a:cs typeface="Arial"/>
            </a:endParaRPr>
          </a:p>
          <a:p>
            <a:pPr marR="0" lvl="0" rtl="1"/>
            <a:endParaRPr lang="ar-JO" b="1" i="0" u="none" strike="noStrike" baseline="0" dirty="0">
              <a:latin typeface="Arial"/>
              <a:ea typeface="SimSun"/>
              <a:cs typeface="Arial"/>
            </a:endParaRPr>
          </a:p>
          <a:p>
            <a:pPr marR="0" lvl="0" rtl="1"/>
            <a:endParaRPr lang="ar-JO" b="1" dirty="0">
              <a:latin typeface="Arial"/>
              <a:ea typeface="SimSun"/>
              <a:cs typeface="Arial"/>
            </a:endParaRPr>
          </a:p>
          <a:p>
            <a:pPr marR="0" lvl="0" rtl="1"/>
            <a:endParaRPr lang="ar-JO" b="1" i="0" u="none" strike="noStrike" baseline="0" dirty="0">
              <a:latin typeface="Arial"/>
              <a:ea typeface="SimSun"/>
              <a:cs typeface="Arial"/>
            </a:endParaRPr>
          </a:p>
          <a:p>
            <a:pPr marR="0" lvl="0" rtl="1"/>
            <a:endParaRPr lang="ar-JO" b="1" i="0" u="none" strike="noStrike" baseline="0" dirty="0">
              <a:latin typeface="Arial"/>
              <a:ea typeface="SimSun"/>
              <a:cs typeface="Arial"/>
            </a:endParaRPr>
          </a:p>
          <a:p>
            <a:pPr marR="0" lvl="0" rtl="1"/>
            <a:r>
              <a:rPr lang="ar-JO" b="1" i="0" u="none" strike="noStrike" baseline="0" dirty="0">
                <a:latin typeface="Arial"/>
                <a:ea typeface="SimSun"/>
                <a:cs typeface="Arial"/>
              </a:rPr>
              <a:t>انقر على زر (تغيير التاريخ والوقت)، فيظهر مربع الحوار (إعدادات التاريخ والوقت).</a:t>
            </a:r>
          </a:p>
          <a:p>
            <a:pPr marR="0" lvl="0" rtl="1"/>
            <a:r>
              <a:rPr lang="ar-JO" b="1" i="0" u="none" strike="noStrike" baseline="0" dirty="0">
                <a:latin typeface="Arial"/>
                <a:ea typeface="SimSun"/>
                <a:cs typeface="Arial"/>
              </a:rPr>
              <a:t>لتغيير الوقت اتبع ما يأتي:</a:t>
            </a:r>
          </a:p>
          <a:p>
            <a:pPr marR="7200" lvl="1" rtl="1"/>
            <a:r>
              <a:rPr lang="ar-JO" b="1" i="0" u="none" strike="noStrike" baseline="0" dirty="0">
                <a:latin typeface="Times New Roman"/>
                <a:ea typeface="SimSun"/>
                <a:cs typeface="Times New Roman"/>
              </a:rPr>
              <a:t>انقر نقراً مزدوجاً على الجزء الخاص بالساعات </a:t>
            </a:r>
            <a:r>
              <a:rPr lang="ar-JO" b="1" i="0" u="none" strike="noStrike" baseline="0" dirty="0" err="1">
                <a:latin typeface="Times New Roman"/>
                <a:ea typeface="SimSun"/>
                <a:cs typeface="Times New Roman"/>
              </a:rPr>
              <a:t>واكتب </a:t>
            </a:r>
            <a:r>
              <a:rPr lang="ar-JO" b="1" i="0" u="none" strike="noStrike" baseline="0" dirty="0">
                <a:latin typeface="Times New Roman"/>
                <a:ea typeface="SimSun"/>
                <a:cs typeface="Times New Roman"/>
              </a:rPr>
              <a:t>(8</a:t>
            </a:r>
            <a:r>
              <a:rPr lang="ar-JO" b="1" i="0" u="none" strike="noStrike" baseline="0" dirty="0" err="1">
                <a:latin typeface="Times New Roman"/>
                <a:ea typeface="SimSun"/>
                <a:cs typeface="Times New Roman"/>
              </a:rPr>
              <a:t>).</a:t>
            </a:r>
            <a:endParaRPr lang="ar-JO" b="1" i="0" u="none" strike="noStrike" baseline="0" dirty="0">
              <a:latin typeface="Times New Roman"/>
              <a:ea typeface="SimSun"/>
              <a:cs typeface="Times New Roman"/>
            </a:endParaRPr>
          </a:p>
          <a:p>
            <a:pPr marR="7200" lvl="1" rtl="1"/>
            <a:r>
              <a:rPr lang="ar-JO" b="1" i="0" u="none" strike="noStrike" baseline="0" dirty="0">
                <a:latin typeface="Times New Roman"/>
                <a:ea typeface="SimSun"/>
                <a:cs typeface="Times New Roman"/>
              </a:rPr>
              <a:t>انقر نقراً مزدوجاً على الجزء الخاص بالدقائق </a:t>
            </a:r>
            <a:r>
              <a:rPr lang="ar-JO" b="1" i="0" u="none" strike="noStrike" baseline="0" dirty="0" err="1">
                <a:latin typeface="Times New Roman"/>
                <a:ea typeface="SimSun"/>
                <a:cs typeface="Times New Roman"/>
              </a:rPr>
              <a:t>واكتب </a:t>
            </a:r>
            <a:r>
              <a:rPr lang="ar-JO" b="1" i="0" u="none" strike="noStrike" baseline="0" dirty="0">
                <a:latin typeface="Times New Roman"/>
                <a:ea typeface="SimSun"/>
                <a:cs typeface="Times New Roman"/>
              </a:rPr>
              <a:t>(00</a:t>
            </a:r>
            <a:r>
              <a:rPr lang="ar-JO" b="1" i="0" u="none" strike="noStrike" baseline="0" dirty="0" err="1">
                <a:latin typeface="Times New Roman"/>
                <a:ea typeface="SimSun"/>
                <a:cs typeface="Times New Roman"/>
              </a:rPr>
              <a:t>).</a:t>
            </a:r>
            <a:endParaRPr lang="ar-JO" b="1" i="0" u="none" strike="noStrike" baseline="0" dirty="0">
              <a:latin typeface="Times New Roman"/>
              <a:ea typeface="SimSun"/>
              <a:cs typeface="Times New Roman"/>
            </a:endParaRPr>
          </a:p>
          <a:p>
            <a:pPr marR="7200" lvl="1" rtl="1"/>
            <a:r>
              <a:rPr lang="ar-JO" b="1" i="0" u="none" strike="noStrike" baseline="0" dirty="0">
                <a:latin typeface="Times New Roman"/>
                <a:ea typeface="SimSun"/>
                <a:cs typeface="Times New Roman"/>
              </a:rPr>
              <a:t>انقر نقراً مزدوجاً على الجزء الخاص بالثواني واكتب (0).</a:t>
            </a:r>
          </a:p>
          <a:p>
            <a:pPr marR="7200" lvl="1"/>
            <a:r>
              <a:rPr lang="ar-JO" b="1" dirty="0">
                <a:latin typeface="Times New Roman"/>
                <a:ea typeface="SimSun"/>
                <a:cs typeface="Times New Roman"/>
              </a:rPr>
              <a:t>انقر على الجزء الخاص بالصباح والمساء، واضغط على مفتاح الحرف (ص) التي تعني صباحاً.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10" y="2778989"/>
            <a:ext cx="4392610" cy="171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لوحة التحكم: تغيير اعدادات اللون</a:t>
            </a:r>
          </a:p>
        </p:txBody>
      </p:sp>
      <p:sp>
        <p:nvSpPr>
          <p:cNvPr id="3" name="عنصر نائب للمحتوى 2"/>
          <p:cNvSpPr>
            <a:spLocks noGrp="1"/>
          </p:cNvSpPr>
          <p:nvPr>
            <p:ph idx="1"/>
          </p:nvPr>
        </p:nvSpPr>
        <p:spPr/>
        <p:txBody>
          <a:bodyPr/>
          <a:lstStyle/>
          <a:p>
            <a:endParaRPr lang="ar-JO" dirty="0"/>
          </a:p>
        </p:txBody>
      </p:sp>
      <p:sp>
        <p:nvSpPr>
          <p:cNvPr id="4" name="عنصر نائب للنص 2"/>
          <p:cNvSpPr txBox="1">
            <a:spLocks/>
          </p:cNvSpPr>
          <p:nvPr/>
        </p:nvSpPr>
        <p:spPr>
          <a:xfrm>
            <a:off x="3995920" y="1600200"/>
            <a:ext cx="4690880" cy="5069250"/>
          </a:xfrm>
          <a:prstGeom prst="rect">
            <a:avLst/>
          </a:prstGeom>
        </p:spPr>
        <p:txBody>
          <a:bodyPr vert="horz" lIns="91440" tIns="45720" rIns="91440" bIns="45720" rtlCol="1">
            <a:normAutofit fontScale="62500" lnSpcReduction="20000"/>
          </a:bodyPr>
          <a:lstStyle/>
          <a:p>
            <a:pPr marL="342900" marR="576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افتح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نافذة </a:t>
            </a:r>
            <a:r>
              <a:rPr kumimoji="0" lang="ar-JO" sz="3200" b="1" i="0" u="none" strike="noStrike" kern="1200" cap="none" spc="0" normalizeH="0" baseline="0" noProof="0" dirty="0">
                <a:ln>
                  <a:noFill/>
                </a:ln>
                <a:solidFill>
                  <a:schemeClr val="tx1"/>
                </a:solidFill>
                <a:effectLst/>
                <a:uLnTx/>
                <a:uFillTx/>
                <a:latin typeface="Arial"/>
                <a:ea typeface="SimSun"/>
                <a:cs typeface="Arial"/>
              </a:rPr>
              <a:t>(لوحة التحكم</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r>
              <a:rPr kumimoji="0" lang="ar-JO" sz="3200" b="1" i="0" u="none" strike="noStrike" kern="1200" cap="none" spc="0" normalizeH="0" baseline="0" noProof="0" dirty="0">
                <a:ln>
                  <a:noFill/>
                </a:ln>
                <a:solidFill>
                  <a:schemeClr val="tx1"/>
                </a:solidFill>
                <a:effectLst/>
                <a:uLnTx/>
                <a:uFillTx/>
                <a:latin typeface="Arial"/>
                <a:ea typeface="SimSun"/>
                <a:cs typeface="Arial"/>
              </a:rPr>
              <a:t>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انقر على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رابط </a:t>
            </a:r>
            <a:r>
              <a:rPr kumimoji="0" lang="ar-JO" sz="3200" b="1" i="0" u="none" strike="noStrike" kern="1200" cap="none" spc="0" normalizeH="0" baseline="0" noProof="0" dirty="0">
                <a:ln>
                  <a:noFill/>
                </a:ln>
                <a:solidFill>
                  <a:schemeClr val="tx1"/>
                </a:solidFill>
                <a:effectLst/>
                <a:uLnTx/>
                <a:uFillTx/>
                <a:latin typeface="Arial"/>
                <a:ea typeface="SimSun"/>
                <a:cs typeface="Arial"/>
              </a:rPr>
              <a:t>(ضبط دقة الشاشة) أسفل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أيقونة </a:t>
            </a:r>
            <a:r>
              <a:rPr kumimoji="0" lang="ar-JO" sz="3200" b="1" i="0" u="none" strike="noStrike" kern="1200" cap="none" spc="0" normalizeH="0" baseline="0" noProof="0" dirty="0">
                <a:ln>
                  <a:noFill/>
                </a:ln>
                <a:solidFill>
                  <a:schemeClr val="tx1"/>
                </a:solidFill>
                <a:effectLst/>
                <a:uLnTx/>
                <a:uFillTx/>
                <a:latin typeface="Arial"/>
                <a:ea typeface="SimSun"/>
                <a:cs typeface="Arial"/>
              </a:rPr>
              <a:t>(المظهر وإضفاء الطابع الشخصي)، فتظهر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نافذة </a:t>
            </a:r>
            <a:r>
              <a:rPr kumimoji="0" lang="ar-JO" sz="3200" b="1" i="0" u="none" strike="noStrike" kern="1200" cap="none" spc="0" normalizeH="0" baseline="0" noProof="0" dirty="0">
                <a:ln>
                  <a:noFill/>
                </a:ln>
                <a:solidFill>
                  <a:schemeClr val="tx1"/>
                </a:solidFill>
                <a:effectLst/>
                <a:uLnTx/>
                <a:uFillTx/>
                <a:latin typeface="Arial"/>
                <a:ea typeface="SimSun"/>
                <a:cs typeface="Arial"/>
              </a:rPr>
              <a:t>(دقة الشاشة) كما في الشكل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أدناه:</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انقر على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رابط </a:t>
            </a:r>
            <a:r>
              <a:rPr kumimoji="0" lang="ar-JO" sz="3200" b="1" i="0" u="none" strike="noStrike" kern="1200" cap="none" spc="0" normalizeH="0" baseline="0" noProof="0" dirty="0">
                <a:ln>
                  <a:noFill/>
                </a:ln>
                <a:solidFill>
                  <a:schemeClr val="tx1"/>
                </a:solidFill>
                <a:effectLst/>
                <a:uLnTx/>
                <a:uFillTx/>
                <a:latin typeface="Arial"/>
                <a:ea typeface="SimSun"/>
                <a:cs typeface="Arial"/>
              </a:rPr>
              <a:t>(إعدادات متقدمة)، فيظهر مربع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الحوار (خصائص ....).</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EG" sz="3200" b="1" i="0" u="none" strike="noStrike" kern="1200" cap="none" spc="0" normalizeH="0" baseline="0" noProof="0" dirty="0">
                <a:ln>
                  <a:noFill/>
                </a:ln>
                <a:solidFill>
                  <a:schemeClr val="tx1"/>
                </a:solidFill>
                <a:effectLst/>
                <a:uLnTx/>
                <a:uFillTx/>
                <a:latin typeface="Arial"/>
                <a:ea typeface="SimSun"/>
                <a:cs typeface="Arial"/>
              </a:rPr>
              <a:t>انقر على علامة </a:t>
            </a:r>
            <a:r>
              <a:rPr kumimoji="0" lang="ar-EG" sz="3200" b="1" i="0" u="none" strike="noStrike" kern="1200" cap="none" spc="0" normalizeH="0" baseline="0" noProof="0" dirty="0" err="1">
                <a:ln>
                  <a:noFill/>
                </a:ln>
                <a:solidFill>
                  <a:schemeClr val="tx1"/>
                </a:solidFill>
                <a:effectLst/>
                <a:uLnTx/>
                <a:uFillTx/>
                <a:latin typeface="Arial"/>
                <a:ea typeface="SimSun"/>
                <a:cs typeface="Arial"/>
              </a:rPr>
              <a:t>التبويب </a:t>
            </a:r>
            <a:r>
              <a:rPr kumimoji="0" lang="ar-EG" sz="3200" b="1" i="0" u="none" strike="noStrike" kern="1200" cap="none" spc="0" normalizeH="0" baseline="0" noProof="0" dirty="0">
                <a:ln>
                  <a:noFill/>
                </a:ln>
                <a:solidFill>
                  <a:schemeClr val="tx1"/>
                </a:solidFill>
                <a:effectLst/>
                <a:uLnTx/>
                <a:uFillTx/>
                <a:latin typeface="Arial"/>
                <a:ea typeface="SimSun"/>
                <a:cs typeface="Arial"/>
              </a:rPr>
              <a:t>(جهاز العرض</a:t>
            </a:r>
            <a:r>
              <a:rPr kumimoji="0" lang="ar-EG"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EG"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انقر على مربع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السرد </a:t>
            </a:r>
            <a:r>
              <a:rPr kumimoji="0" lang="ar-JO" sz="3200" b="1" i="0" u="none" strike="noStrike" kern="1200" cap="none" spc="0" normalizeH="0" baseline="0" noProof="0" dirty="0">
                <a:ln>
                  <a:noFill/>
                </a:ln>
                <a:solidFill>
                  <a:schemeClr val="tx1"/>
                </a:solidFill>
                <a:effectLst/>
                <a:uLnTx/>
                <a:uFillTx/>
                <a:latin typeface="Arial"/>
                <a:ea typeface="SimSun"/>
                <a:cs typeface="Arial"/>
              </a:rPr>
              <a:t>(الألوان)، فتظهر لائحة كما في الشكل المجاور.</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من اللائحة، اختر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الأمر </a:t>
            </a:r>
            <a:r>
              <a:rPr kumimoji="0" lang="ar-JO" sz="3200" b="1" i="0" u="none" strike="noStrike" kern="1200" cap="none" spc="0" normalizeH="0" baseline="0" noProof="0" dirty="0">
                <a:ln>
                  <a:noFill/>
                </a:ln>
                <a:solidFill>
                  <a:schemeClr val="tx1"/>
                </a:solidFill>
                <a:effectLst/>
                <a:uLnTx/>
                <a:uFillTx/>
                <a:latin typeface="Arial"/>
                <a:ea typeface="SimSun"/>
                <a:cs typeface="Arial"/>
              </a:rPr>
              <a:t>(لون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حقيقي</a:t>
            </a:r>
            <a:r>
              <a:rPr kumimoji="0" lang="ar-JO" sz="3200" b="1" i="0" u="none" strike="noStrike" kern="1200" cap="none" spc="0" normalizeH="0" baseline="0" noProof="0" dirty="0">
                <a:ln>
                  <a:noFill/>
                </a:ln>
                <a:solidFill>
                  <a:schemeClr val="tx1"/>
                </a:solidFill>
                <a:effectLst/>
                <a:uLnTx/>
                <a:uFillTx/>
                <a:latin typeface="Arial"/>
                <a:ea typeface="SimSun"/>
                <a:cs typeface="Arial"/>
              </a:rPr>
              <a:t> (32 بت</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انقر على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زر </a:t>
            </a:r>
            <a:r>
              <a:rPr kumimoji="0" lang="ar-JO" sz="3200" b="1" i="0" u="none" strike="noStrike" kern="1200" cap="none" spc="0" normalizeH="0" baseline="0" noProof="0" dirty="0">
                <a:ln>
                  <a:noFill/>
                </a:ln>
                <a:solidFill>
                  <a:schemeClr val="tx1"/>
                </a:solidFill>
                <a:effectLst/>
                <a:uLnTx/>
                <a:uFillTx/>
                <a:latin typeface="Arial"/>
                <a:ea typeface="SimSun"/>
                <a:cs typeface="Arial"/>
              </a:rPr>
              <a:t>(موافق)، فيظهر مربع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الحوار </a:t>
            </a:r>
            <a:r>
              <a:rPr kumimoji="0" lang="ar-JO" sz="3200" b="1" i="0" u="none" strike="noStrike" kern="1200" cap="none" spc="0" normalizeH="0" baseline="0" noProof="0" dirty="0">
                <a:ln>
                  <a:noFill/>
                </a:ln>
                <a:solidFill>
                  <a:schemeClr val="tx1"/>
                </a:solidFill>
                <a:effectLst/>
                <a:uLnTx/>
                <a:uFillTx/>
                <a:latin typeface="Arial"/>
                <a:ea typeface="SimSun"/>
                <a:cs typeface="Arial"/>
              </a:rPr>
              <a:t>(إعدادات العرض) للتأكيد على الاحتفاظ بهذه الإعدادات.</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انقر على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زر </a:t>
            </a:r>
            <a:r>
              <a:rPr kumimoji="0" lang="ar-JO" sz="3200" b="1" i="0" u="none" strike="noStrike" kern="1200" cap="none" spc="0" normalizeH="0" baseline="0" noProof="0" dirty="0">
                <a:ln>
                  <a:noFill/>
                </a:ln>
                <a:solidFill>
                  <a:schemeClr val="tx1"/>
                </a:solidFill>
                <a:effectLst/>
                <a:uLnTx/>
                <a:uFillTx/>
                <a:latin typeface="Arial"/>
                <a:ea typeface="SimSun"/>
                <a:cs typeface="Arial"/>
              </a:rPr>
              <a:t>(نعم) ليتم حفظ الإعدادات الجديدة.</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أغلق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نافذة </a:t>
            </a:r>
            <a:r>
              <a:rPr kumimoji="0" lang="ar-JO" sz="3200" b="1" i="0" u="none" strike="noStrike" kern="1200" cap="none" spc="0" normalizeH="0" baseline="0" noProof="0" dirty="0">
                <a:ln>
                  <a:noFill/>
                </a:ln>
                <a:solidFill>
                  <a:schemeClr val="tx1"/>
                </a:solidFill>
                <a:effectLst/>
                <a:uLnTx/>
                <a:uFillTx/>
                <a:latin typeface="Arial"/>
                <a:ea typeface="SimSun"/>
                <a:cs typeface="Arial"/>
              </a:rPr>
              <a:t>(دقة الشاشة</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en-US" sz="3200" b="1" i="0" u="none" strike="noStrike" kern="1200" cap="none" spc="0" normalizeH="0" baseline="0" noProof="0" dirty="0">
              <a:ln>
                <a:noFill/>
              </a:ln>
              <a:solidFill>
                <a:schemeClr val="tx1"/>
              </a:solidFill>
              <a:effectLst/>
              <a:uLnTx/>
              <a:uFillTx/>
              <a:latin typeface="Arial"/>
              <a:ea typeface="SimSun"/>
              <a:cs typeface="Aria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440" y="2204829"/>
            <a:ext cx="3237963" cy="328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مقدمة الوحدة</a:t>
            </a:r>
          </a:p>
        </p:txBody>
      </p:sp>
      <p:sp>
        <p:nvSpPr>
          <p:cNvPr id="3" name="عنصر نائب للمحتوى 2"/>
          <p:cNvSpPr>
            <a:spLocks noGrp="1"/>
          </p:cNvSpPr>
          <p:nvPr>
            <p:ph idx="1"/>
          </p:nvPr>
        </p:nvSpPr>
        <p:spPr/>
        <p:txBody>
          <a:bodyPr>
            <a:normAutofit/>
          </a:bodyPr>
          <a:lstStyle/>
          <a:p>
            <a:pPr algn="just"/>
            <a:r>
              <a:rPr lang="ar-JO" sz="2800" dirty="0"/>
              <a:t>ان الكيان المادي للحاسوب يتكون من وحدات مترابطة تؤدي كل منها وظيفة محددة عند معالجة البيانات المدخلة الى الحاسوب، ويعتبر نظام التشغيل المسؤول الاول عن تحديد تتابع تنفيذ البرامج بين هذه الوحدات، بل ويعمل على التوزيع الامثل لقدرات جهاز الحاسوب اثناء تشغيل برامج </a:t>
            </a:r>
            <a:r>
              <a:rPr lang="ar-JO" sz="2800" dirty="0" err="1"/>
              <a:t>المستخدمين.</a:t>
            </a:r>
            <a:r>
              <a:rPr lang="ar-JO" sz="2800" dirty="0"/>
              <a:t> وتهدف هذه الوحدة الى التعرف بالتفصيل على مهام نظم التشغيل بشكل عام والمقارنة بين استخدامات أنواعها المختلفة ومن ثم التدرب على استخدام نظام </a:t>
            </a:r>
            <a:r>
              <a:rPr lang="en-US" sz="2800" dirty="0"/>
              <a:t>windows7</a:t>
            </a:r>
            <a:r>
              <a:rPr lang="ar-JO" sz="2800" dirty="0"/>
              <a:t> ليؤدي دوره بكفاءة </a:t>
            </a:r>
            <a:r>
              <a:rPr lang="ar-JO" sz="2800" dirty="0" err="1"/>
              <a:t>وفاعلية.</a:t>
            </a:r>
            <a:r>
              <a:rPr lang="ar-JO" sz="2800" dirty="0"/>
              <a:t> </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لوحة التحكم: خلفية سطح المكتب</a:t>
            </a:r>
          </a:p>
        </p:txBody>
      </p:sp>
      <p:sp>
        <p:nvSpPr>
          <p:cNvPr id="3" name="عنصر نائب للمحتوى 2"/>
          <p:cNvSpPr>
            <a:spLocks noGrp="1"/>
          </p:cNvSpPr>
          <p:nvPr>
            <p:ph idx="1"/>
          </p:nvPr>
        </p:nvSpPr>
        <p:spPr/>
        <p:txBody>
          <a:bodyPr/>
          <a:lstStyle/>
          <a:p>
            <a:endParaRPr lang="ar-JO" dirty="0"/>
          </a:p>
        </p:txBody>
      </p:sp>
      <p:sp>
        <p:nvSpPr>
          <p:cNvPr id="4" name="عنصر نائب للنص 2"/>
          <p:cNvSpPr txBox="1">
            <a:spLocks/>
          </p:cNvSpPr>
          <p:nvPr/>
        </p:nvSpPr>
        <p:spPr>
          <a:xfrm>
            <a:off x="539440" y="1600200"/>
            <a:ext cx="8147360" cy="2404880"/>
          </a:xfrm>
          <a:prstGeom prst="rect">
            <a:avLst/>
          </a:prstGeom>
        </p:spPr>
        <p:txBody>
          <a:bodyPr vert="horz" lIns="91440" tIns="45720" rIns="91440" bIns="45720" rtlCol="1">
            <a:normAutofit fontScale="62500" lnSpcReduction="20000"/>
          </a:bodyPr>
          <a:lstStyle/>
          <a:p>
            <a:pPr marL="342900" marR="576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a:ln>
                  <a:noFill/>
                </a:ln>
                <a:solidFill>
                  <a:schemeClr val="tx1"/>
                </a:solidFill>
                <a:effectLst/>
                <a:uLnTx/>
                <a:uFillTx/>
                <a:latin typeface="Arial"/>
                <a:ea typeface="SimSun"/>
                <a:cs typeface="Arial"/>
              </a:rPr>
              <a:t>افتح نافذة (لوحة التحكم).</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a:ln>
                  <a:noFill/>
                </a:ln>
                <a:solidFill>
                  <a:schemeClr val="tx1"/>
                </a:solidFill>
                <a:effectLst/>
                <a:uLnTx/>
                <a:uFillTx/>
                <a:latin typeface="Arial"/>
                <a:ea typeface="SimSun"/>
                <a:cs typeface="Arial"/>
              </a:rPr>
              <a:t>انقر على رابط (تغيير خلفية سطح المكتب) أسفل أيقونة (المظهر وإضفاء طابع شخصي)، فتظهر نافذة (خلفية سطح المكتب).</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a:ln>
                  <a:noFill/>
                </a:ln>
                <a:solidFill>
                  <a:schemeClr val="tx1"/>
                </a:solidFill>
                <a:effectLst/>
                <a:uLnTx/>
                <a:uFillTx/>
                <a:latin typeface="Arial"/>
                <a:ea typeface="SimSun"/>
                <a:cs typeface="Arial"/>
              </a:rPr>
              <a:t>من مربع السرد (موقع الصورة) اختر الأمر (خلفيات سطح المكتب </a:t>
            </a:r>
            <a:r>
              <a:rPr kumimoji="0" lang="en-US" sz="3200" b="1" i="0" u="none" strike="noStrike" kern="1200" cap="none" spc="0" normalizeH="0" baseline="0" noProof="0">
                <a:ln>
                  <a:noFill/>
                </a:ln>
                <a:solidFill>
                  <a:schemeClr val="tx1"/>
                </a:solidFill>
                <a:effectLst/>
                <a:uLnTx/>
                <a:uFillTx/>
                <a:latin typeface="Arial"/>
                <a:ea typeface="SimSun"/>
                <a:cs typeface="Arial"/>
              </a:rPr>
              <a:t>windows</a:t>
            </a:r>
            <a:r>
              <a:rPr kumimoji="0" lang="ar-JO" sz="3200" b="1" i="0" u="none" strike="noStrike" kern="1200" cap="none" spc="0" normalizeH="0" baseline="0" noProof="0">
                <a:ln>
                  <a:noFill/>
                </a:ln>
                <a:solidFill>
                  <a:schemeClr val="tx1"/>
                </a:solidFill>
                <a:effectLst/>
                <a:uLnTx/>
                <a:uFillTx/>
                <a:latin typeface="Arial"/>
                <a:ea typeface="SimSun"/>
                <a:cs typeface="Arial"/>
              </a:rPr>
              <a:t>).</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a:ln>
                  <a:noFill/>
                </a:ln>
                <a:solidFill>
                  <a:schemeClr val="tx1"/>
                </a:solidFill>
                <a:effectLst/>
                <a:uLnTx/>
                <a:uFillTx/>
                <a:latin typeface="Arial"/>
                <a:ea typeface="SimSun"/>
                <a:cs typeface="Arial"/>
              </a:rPr>
              <a:t>من فئة (مناظر طبيعية) (6) انقر</a:t>
            </a:r>
            <a:r>
              <a:rPr kumimoji="0" lang="ar-JO" sz="3200" b="1" i="0" u="none" strike="noStrike" kern="1200" cap="none" spc="0" normalizeH="0" baseline="0" noProof="0">
                <a:ln>
                  <a:noFill/>
                </a:ln>
                <a:solidFill>
                  <a:srgbClr val="FF0000"/>
                </a:solidFill>
                <a:effectLst/>
                <a:uLnTx/>
                <a:uFillTx/>
                <a:latin typeface="Arial"/>
                <a:ea typeface="SimSun"/>
                <a:cs typeface="Arial"/>
              </a:rPr>
              <a:t> </a:t>
            </a:r>
            <a:r>
              <a:rPr kumimoji="0" lang="ar-JO" sz="3200" b="1" i="0" u="none" strike="noStrike" kern="1200" cap="none" spc="0" normalizeH="0" baseline="0" noProof="0">
                <a:ln>
                  <a:noFill/>
                </a:ln>
                <a:solidFill>
                  <a:schemeClr val="tx1"/>
                </a:solidFill>
                <a:effectLst/>
                <a:uLnTx/>
                <a:uFillTx/>
                <a:latin typeface="Arial"/>
                <a:ea typeface="SimSun"/>
                <a:cs typeface="Arial"/>
              </a:rPr>
              <a:t>على الصورة (</a:t>
            </a:r>
            <a:r>
              <a:rPr kumimoji="0" lang="en-US" sz="3200" b="1" i="0" u="none" strike="noStrike" kern="1200" cap="none" spc="0" normalizeH="0" baseline="0" noProof="0">
                <a:ln>
                  <a:noFill/>
                </a:ln>
                <a:solidFill>
                  <a:schemeClr val="tx1"/>
                </a:solidFill>
                <a:effectLst/>
                <a:uLnTx/>
                <a:uFillTx/>
                <a:latin typeface="Arial"/>
                <a:ea typeface="SimSun"/>
                <a:cs typeface="Arial"/>
              </a:rPr>
              <a:t>img7</a:t>
            </a:r>
            <a:r>
              <a:rPr kumimoji="0" lang="ar-JO" sz="3200" b="1" i="0" u="none" strike="noStrike" kern="1200" cap="none" spc="0" normalizeH="0" baseline="0" noProof="0">
                <a:ln>
                  <a:noFill/>
                </a:ln>
                <a:solidFill>
                  <a:schemeClr val="tx1"/>
                </a:solidFill>
                <a:effectLst/>
                <a:uLnTx/>
                <a:uFillTx/>
                <a:latin typeface="Arial"/>
                <a:ea typeface="SimSun"/>
                <a:cs typeface="Arial"/>
              </a:rPr>
              <a:t>).</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a:ln>
                  <a:noFill/>
                </a:ln>
                <a:solidFill>
                  <a:schemeClr val="tx1"/>
                </a:solidFill>
                <a:effectLst/>
                <a:uLnTx/>
                <a:uFillTx/>
                <a:latin typeface="Arial"/>
                <a:ea typeface="SimSun"/>
                <a:cs typeface="Arial"/>
              </a:rPr>
              <a:t>من مربع السرد (موضع الصورة)، اختر الأمر (تعبئة)، لتظهر الصورة تملأ شاشة سطح المكتب.</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a:ln>
                  <a:noFill/>
                </a:ln>
                <a:solidFill>
                  <a:schemeClr val="tx1"/>
                </a:solidFill>
                <a:effectLst/>
                <a:uLnTx/>
                <a:uFillTx/>
                <a:latin typeface="Arial"/>
                <a:ea typeface="SimSun"/>
                <a:cs typeface="Arial"/>
              </a:rPr>
              <a:t>انقر على زر (حفظ التغييرات).</a:t>
            </a:r>
            <a:endParaRPr kumimoji="0" lang="en-US" sz="3200" b="1" i="0" u="none" strike="noStrike" kern="1200" cap="none" spc="0" normalizeH="0" baseline="0" noProof="0" dirty="0">
              <a:ln>
                <a:noFill/>
              </a:ln>
              <a:solidFill>
                <a:schemeClr val="tx1"/>
              </a:solidFill>
              <a:effectLst/>
              <a:uLnTx/>
              <a:uFillTx/>
              <a:latin typeface="Arial"/>
              <a:ea typeface="SimSun"/>
              <a:cs typeface="Aria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530" y="3560409"/>
            <a:ext cx="4379448" cy="302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لوحة التحكم: تغيير شاشة التوقف</a:t>
            </a:r>
          </a:p>
        </p:txBody>
      </p:sp>
      <p:sp>
        <p:nvSpPr>
          <p:cNvPr id="3" name="عنصر نائب للمحتوى 2"/>
          <p:cNvSpPr>
            <a:spLocks noGrp="1"/>
          </p:cNvSpPr>
          <p:nvPr>
            <p:ph idx="1"/>
          </p:nvPr>
        </p:nvSpPr>
        <p:spPr/>
        <p:txBody>
          <a:bodyPr/>
          <a:lstStyle/>
          <a:p>
            <a:endParaRPr lang="ar-JO" dirty="0"/>
          </a:p>
        </p:txBody>
      </p:sp>
      <p:sp>
        <p:nvSpPr>
          <p:cNvPr id="4" name="عنصر نائب للنص 2"/>
          <p:cNvSpPr txBox="1">
            <a:spLocks/>
          </p:cNvSpPr>
          <p:nvPr/>
        </p:nvSpPr>
        <p:spPr>
          <a:xfrm>
            <a:off x="3886200" y="1556740"/>
            <a:ext cx="4800600" cy="5301260"/>
          </a:xfrm>
          <a:prstGeom prst="rect">
            <a:avLst/>
          </a:prstGeom>
        </p:spPr>
        <p:txBody>
          <a:bodyPr vert="horz" lIns="91440" tIns="45720" rIns="91440" bIns="45720" rtlCol="1">
            <a:noAutofit/>
          </a:bodyPr>
          <a:lstStyle/>
          <a:p>
            <a:pPr marL="342900" marR="576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JO" sz="1900" b="1" i="0" u="none" strike="noStrike" kern="1200" cap="none" spc="0" normalizeH="0" baseline="0" noProof="0" dirty="0">
                <a:ln>
                  <a:noFill/>
                </a:ln>
                <a:solidFill>
                  <a:schemeClr val="tx1"/>
                </a:solidFill>
                <a:effectLst/>
                <a:uLnTx/>
                <a:uFillTx/>
                <a:latin typeface="Arial"/>
                <a:ea typeface="SimSun"/>
                <a:cs typeface="+mn-cs"/>
              </a:rPr>
              <a:t>افتح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نافذة </a:t>
            </a:r>
            <a:r>
              <a:rPr kumimoji="0" lang="ar-JO" sz="1900" b="1" i="0" u="none" strike="noStrike" kern="1200" cap="none" spc="0" normalizeH="0" baseline="0" noProof="0" dirty="0">
                <a:ln>
                  <a:noFill/>
                </a:ln>
                <a:solidFill>
                  <a:schemeClr val="tx1"/>
                </a:solidFill>
                <a:effectLst/>
                <a:uLnTx/>
                <a:uFillTx/>
                <a:latin typeface="Arial"/>
                <a:ea typeface="SimSun"/>
                <a:cs typeface="+mn-cs"/>
              </a:rPr>
              <a:t>(لوحة التحكم</a:t>
            </a:r>
            <a:r>
              <a:rPr kumimoji="0" lang="ar-JO" sz="1900" b="1" i="0" u="none" strike="noStrike" kern="1200" cap="none" spc="0" normalizeH="0" baseline="0" noProof="0" dirty="0" err="1">
                <a:ln>
                  <a:noFill/>
                </a:ln>
                <a:solidFill>
                  <a:schemeClr val="tx1"/>
                </a:solidFill>
                <a:effectLst/>
                <a:uLnTx/>
                <a:uFillTx/>
                <a:latin typeface="Arial"/>
                <a:ea typeface="SimSun"/>
                <a:cs typeface="+mn-cs"/>
              </a:rPr>
              <a:t>).</a:t>
            </a:r>
            <a:r>
              <a:rPr kumimoji="0" lang="ar-JO" sz="1900" b="1" i="0" u="none" strike="noStrike" kern="1200" cap="none" spc="0" normalizeH="0" baseline="0" noProof="0" dirty="0">
                <a:ln>
                  <a:noFill/>
                </a:ln>
                <a:solidFill>
                  <a:schemeClr val="tx1"/>
                </a:solidFill>
                <a:effectLst/>
                <a:uLnTx/>
                <a:uFillTx/>
                <a:latin typeface="Arial"/>
                <a:ea typeface="SimSun"/>
                <a:cs typeface="+mn-cs"/>
              </a:rPr>
              <a:t> </a:t>
            </a:r>
          </a:p>
          <a:p>
            <a:pPr marL="342900" marR="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JO" sz="1900" b="1" i="0" u="none" strike="noStrike" kern="1200" cap="none" spc="0" normalizeH="0" baseline="0" noProof="0" dirty="0">
                <a:ln>
                  <a:noFill/>
                </a:ln>
                <a:solidFill>
                  <a:schemeClr val="tx1"/>
                </a:solidFill>
                <a:effectLst/>
                <a:uLnTx/>
                <a:uFillTx/>
                <a:latin typeface="Arial"/>
                <a:ea typeface="SimSun"/>
                <a:cs typeface="+mn-cs"/>
              </a:rPr>
              <a:t>انقر على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أيقونة </a:t>
            </a:r>
            <a:r>
              <a:rPr kumimoji="0" lang="ar-JO" sz="1900" b="1" i="0" u="none" strike="noStrike" kern="1200" cap="none" spc="0" normalizeH="0" baseline="0" noProof="0" dirty="0">
                <a:ln>
                  <a:noFill/>
                </a:ln>
                <a:solidFill>
                  <a:schemeClr val="tx1"/>
                </a:solidFill>
                <a:effectLst/>
                <a:uLnTx/>
                <a:uFillTx/>
                <a:latin typeface="Arial"/>
                <a:ea typeface="SimSun"/>
                <a:cs typeface="+mn-cs"/>
              </a:rPr>
              <a:t>(المظهر وإضفاء طابع شخصي)، فتظهر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نافذة </a:t>
            </a:r>
            <a:r>
              <a:rPr kumimoji="0" lang="ar-JO" sz="1900" b="1" i="0" u="none" strike="noStrike" kern="1200" cap="none" spc="0" normalizeH="0" baseline="0" noProof="0" dirty="0">
                <a:ln>
                  <a:noFill/>
                </a:ln>
                <a:solidFill>
                  <a:schemeClr val="tx1"/>
                </a:solidFill>
                <a:effectLst/>
                <a:uLnTx/>
                <a:uFillTx/>
                <a:latin typeface="Arial"/>
                <a:ea typeface="SimSun"/>
                <a:cs typeface="+mn-cs"/>
              </a:rPr>
              <a:t>(المظهر وإضفاء طابع شخصي</a:t>
            </a:r>
            <a:r>
              <a:rPr kumimoji="0" lang="ar-JO" sz="1900" b="1" i="0" u="none" strike="noStrike" kern="1200" cap="none" spc="0" normalizeH="0" baseline="0" noProof="0" dirty="0" err="1">
                <a:ln>
                  <a:noFill/>
                </a:ln>
                <a:solidFill>
                  <a:schemeClr val="tx1"/>
                </a:solidFill>
                <a:effectLst/>
                <a:uLnTx/>
                <a:uFillTx/>
                <a:latin typeface="Arial"/>
                <a:ea typeface="SimSun"/>
                <a:cs typeface="+mn-cs"/>
              </a:rPr>
              <a:t>).</a:t>
            </a:r>
            <a:endParaRPr kumimoji="0" lang="ar-JO" sz="1900" b="1" i="0" u="none" strike="noStrike" kern="1200" cap="none" spc="0" normalizeH="0" baseline="0" noProof="0" dirty="0">
              <a:ln>
                <a:noFill/>
              </a:ln>
              <a:solidFill>
                <a:schemeClr val="tx1"/>
              </a:solidFill>
              <a:effectLst/>
              <a:uLnTx/>
              <a:uFillTx/>
              <a:latin typeface="Arial"/>
              <a:ea typeface="SimSun"/>
              <a:cs typeface="+mn-cs"/>
            </a:endParaRPr>
          </a:p>
          <a:p>
            <a:pPr marL="342900" marR="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JO" sz="1900" b="1" i="0" u="none" strike="noStrike" kern="1200" cap="none" spc="0" normalizeH="0" baseline="0" noProof="0" dirty="0">
                <a:ln>
                  <a:noFill/>
                </a:ln>
                <a:solidFill>
                  <a:schemeClr val="tx1"/>
                </a:solidFill>
                <a:effectLst/>
                <a:uLnTx/>
                <a:uFillTx/>
                <a:latin typeface="Arial"/>
                <a:ea typeface="SimSun"/>
                <a:cs typeface="+mn-cs"/>
              </a:rPr>
              <a:t>انقر على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رابط </a:t>
            </a:r>
            <a:r>
              <a:rPr kumimoji="0" lang="ar-JO" sz="1900" b="1" i="0" u="none" strike="noStrike" kern="1200" cap="none" spc="0" normalizeH="0" baseline="0" noProof="0" dirty="0">
                <a:ln>
                  <a:noFill/>
                </a:ln>
                <a:solidFill>
                  <a:schemeClr val="tx1"/>
                </a:solidFill>
                <a:effectLst/>
                <a:uLnTx/>
                <a:uFillTx/>
                <a:latin typeface="Arial"/>
                <a:ea typeface="SimSun"/>
                <a:cs typeface="+mn-cs"/>
              </a:rPr>
              <a:t>(تغيير شاشة التوقف) أسفل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أيقونة </a:t>
            </a:r>
            <a:r>
              <a:rPr kumimoji="0" lang="ar-JO" sz="1900" b="1" i="0" u="none" strike="noStrike" kern="1200" cap="none" spc="0" normalizeH="0" baseline="0" noProof="0" dirty="0">
                <a:ln>
                  <a:noFill/>
                </a:ln>
                <a:solidFill>
                  <a:schemeClr val="tx1"/>
                </a:solidFill>
                <a:effectLst/>
                <a:uLnTx/>
                <a:uFillTx/>
                <a:latin typeface="Arial"/>
                <a:ea typeface="SimSun"/>
                <a:cs typeface="+mn-cs"/>
              </a:rPr>
              <a:t>(إضفاء طابع شخصي)، فيظهر مربع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الحوار </a:t>
            </a:r>
            <a:r>
              <a:rPr kumimoji="0" lang="ar-JO" sz="1900" b="1" i="0" u="none" strike="noStrike" kern="1200" cap="none" spc="0" normalizeH="0" baseline="0" noProof="0" dirty="0">
                <a:ln>
                  <a:noFill/>
                </a:ln>
                <a:solidFill>
                  <a:schemeClr val="tx1"/>
                </a:solidFill>
                <a:effectLst/>
                <a:uLnTx/>
                <a:uFillTx/>
                <a:latin typeface="Arial"/>
                <a:ea typeface="SimSun"/>
                <a:cs typeface="+mn-cs"/>
              </a:rPr>
              <a:t>(إعدادات شاشة التوقف</a:t>
            </a:r>
            <a:r>
              <a:rPr kumimoji="0" lang="ar-JO" sz="1900" b="1" i="0" u="none" strike="noStrike" kern="1200" cap="none" spc="0" normalizeH="0" baseline="0" noProof="0" dirty="0" err="1">
                <a:ln>
                  <a:noFill/>
                </a:ln>
                <a:solidFill>
                  <a:schemeClr val="tx1"/>
                </a:solidFill>
                <a:effectLst/>
                <a:uLnTx/>
                <a:uFillTx/>
                <a:latin typeface="Arial"/>
                <a:ea typeface="SimSun"/>
                <a:cs typeface="+mn-cs"/>
              </a:rPr>
              <a:t>).</a:t>
            </a:r>
            <a:endParaRPr kumimoji="0" lang="ar-JO" sz="1900" b="1" i="0" u="none" strike="noStrike" kern="1200" cap="none" spc="0" normalizeH="0" baseline="0" noProof="0" dirty="0">
              <a:ln>
                <a:noFill/>
              </a:ln>
              <a:solidFill>
                <a:schemeClr val="tx1"/>
              </a:solidFill>
              <a:effectLst/>
              <a:uLnTx/>
              <a:uFillTx/>
              <a:latin typeface="Arial"/>
              <a:ea typeface="SimSun"/>
              <a:cs typeface="+mn-cs"/>
            </a:endParaRPr>
          </a:p>
          <a:p>
            <a:pPr marL="342900" marR="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EG" sz="1900" b="1" i="0" u="none" strike="noStrike" kern="1200" cap="none" spc="0" normalizeH="0" baseline="0" noProof="0" dirty="0">
                <a:ln>
                  <a:noFill/>
                </a:ln>
                <a:solidFill>
                  <a:schemeClr val="tx1"/>
                </a:solidFill>
                <a:effectLst/>
                <a:uLnTx/>
                <a:uFillTx/>
                <a:latin typeface="Arial"/>
                <a:ea typeface="SimSun"/>
                <a:cs typeface="+mn-cs"/>
              </a:rPr>
              <a:t>من مربع السرد </a:t>
            </a:r>
            <a:r>
              <a:rPr kumimoji="0" lang="ar-JO" sz="1900" b="1" i="0" u="none" strike="noStrike" kern="1200" cap="none" spc="0" normalizeH="0" baseline="0" noProof="0" dirty="0">
                <a:ln>
                  <a:noFill/>
                </a:ln>
                <a:solidFill>
                  <a:schemeClr val="tx1"/>
                </a:solidFill>
                <a:effectLst/>
                <a:uLnTx/>
                <a:uFillTx/>
                <a:latin typeface="Arial"/>
                <a:ea typeface="SimSun"/>
                <a:cs typeface="+mn-cs"/>
              </a:rPr>
              <a:t>(شاشة التوقف) اختر شاشة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التوقف </a:t>
            </a:r>
            <a:r>
              <a:rPr kumimoji="0" lang="ar-JO" sz="1900" b="1" i="0" u="none" strike="noStrike" kern="1200" cap="none" spc="0" normalizeH="0" baseline="0" noProof="0" dirty="0">
                <a:ln>
                  <a:noFill/>
                </a:ln>
                <a:solidFill>
                  <a:schemeClr val="tx1"/>
                </a:solidFill>
                <a:effectLst/>
                <a:uLnTx/>
                <a:uFillTx/>
                <a:latin typeface="Arial"/>
                <a:ea typeface="SimSun"/>
                <a:cs typeface="+mn-cs"/>
              </a:rPr>
              <a:t>(فقاقيع</a:t>
            </a:r>
            <a:r>
              <a:rPr kumimoji="0" lang="ar-JO" sz="1900" b="1" i="0" u="none" strike="noStrike" kern="1200" cap="none" spc="0" normalizeH="0" baseline="0" noProof="0" dirty="0" err="1">
                <a:ln>
                  <a:noFill/>
                </a:ln>
                <a:solidFill>
                  <a:schemeClr val="tx1"/>
                </a:solidFill>
                <a:effectLst/>
                <a:uLnTx/>
                <a:uFillTx/>
                <a:latin typeface="Arial"/>
                <a:ea typeface="SimSun"/>
                <a:cs typeface="+mn-cs"/>
              </a:rPr>
              <a:t>).</a:t>
            </a:r>
            <a:endParaRPr kumimoji="0" lang="ar-JO" sz="1900" b="1" i="0" u="none" strike="noStrike" kern="1200" cap="none" spc="0" normalizeH="0" baseline="0" noProof="0" dirty="0">
              <a:ln>
                <a:noFill/>
              </a:ln>
              <a:solidFill>
                <a:schemeClr val="tx1"/>
              </a:solidFill>
              <a:effectLst/>
              <a:uLnTx/>
              <a:uFillTx/>
              <a:latin typeface="Arial"/>
              <a:ea typeface="SimSun"/>
              <a:cs typeface="+mn-cs"/>
            </a:endParaRPr>
          </a:p>
          <a:p>
            <a:pPr marL="342900" marR="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JO" sz="1900" b="1" i="0" u="none" strike="noStrike" kern="1200" cap="none" spc="0" normalizeH="0" baseline="0" noProof="0" dirty="0">
                <a:ln>
                  <a:noFill/>
                </a:ln>
                <a:solidFill>
                  <a:schemeClr val="tx1"/>
                </a:solidFill>
                <a:effectLst/>
                <a:uLnTx/>
                <a:uFillTx/>
                <a:latin typeface="Arial"/>
                <a:ea typeface="SimSun"/>
                <a:cs typeface="+mn-cs"/>
              </a:rPr>
              <a:t>انقر على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زر </a:t>
            </a:r>
            <a:r>
              <a:rPr kumimoji="0" lang="ar-JO" sz="1900" b="1" i="0" u="none" strike="noStrike" kern="1200" cap="none" spc="0" normalizeH="0" baseline="0" noProof="0" dirty="0">
                <a:ln>
                  <a:noFill/>
                </a:ln>
                <a:solidFill>
                  <a:schemeClr val="tx1"/>
                </a:solidFill>
                <a:effectLst/>
                <a:uLnTx/>
                <a:uFillTx/>
                <a:latin typeface="Arial"/>
                <a:ea typeface="SimSun"/>
                <a:cs typeface="+mn-cs"/>
              </a:rPr>
              <a:t>(معاينة) لتشاهد كيف ستظهر شاشة التوقف.</a:t>
            </a:r>
          </a:p>
          <a:p>
            <a:pPr marL="342900" marR="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JO" sz="1900" b="1" i="0" u="none" strike="noStrike" kern="1200" cap="none" spc="0" normalizeH="0" baseline="0" noProof="0" dirty="0">
                <a:ln>
                  <a:noFill/>
                </a:ln>
                <a:solidFill>
                  <a:schemeClr val="tx1"/>
                </a:solidFill>
                <a:effectLst/>
                <a:uLnTx/>
                <a:uFillTx/>
                <a:latin typeface="Arial"/>
                <a:ea typeface="SimSun"/>
                <a:cs typeface="+mn-cs"/>
              </a:rPr>
              <a:t>في مربع الزيادة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والنقصان </a:t>
            </a:r>
            <a:r>
              <a:rPr kumimoji="0" lang="ar-JO" sz="1900" b="1" i="0" u="none" strike="noStrike" kern="1200" cap="none" spc="0" normalizeH="0" baseline="0" noProof="0" dirty="0">
                <a:ln>
                  <a:noFill/>
                </a:ln>
                <a:solidFill>
                  <a:schemeClr val="tx1"/>
                </a:solidFill>
                <a:effectLst/>
                <a:uLnTx/>
                <a:uFillTx/>
                <a:latin typeface="Arial"/>
                <a:ea typeface="SimSun"/>
                <a:cs typeface="+mn-cs"/>
              </a:rPr>
              <a:t>(الانتظار) انقر على السهم المتجه لأعلى لزيادة القيمة أو انقر على السهم المتجه لأسفل لإنقاصها، واضبطها على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القيمة </a:t>
            </a:r>
            <a:r>
              <a:rPr kumimoji="0" lang="ar-JO" sz="1900" b="1" i="0" u="none" strike="noStrike" kern="1200" cap="none" spc="0" normalizeH="0" baseline="0" noProof="0" dirty="0">
                <a:ln>
                  <a:noFill/>
                </a:ln>
                <a:solidFill>
                  <a:schemeClr val="tx1"/>
                </a:solidFill>
                <a:effectLst/>
                <a:uLnTx/>
                <a:uFillTx/>
                <a:latin typeface="Arial"/>
                <a:ea typeface="SimSun"/>
                <a:cs typeface="+mn-cs"/>
              </a:rPr>
              <a:t>(1) دقيقة، كما في الشكل أدناه.</a:t>
            </a:r>
          </a:p>
          <a:p>
            <a:pPr marL="342900" marR="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JO" sz="1900" b="1" i="0" u="none" strike="noStrike" kern="1200" cap="none" spc="0" normalizeH="0" baseline="0" noProof="0" dirty="0">
                <a:ln>
                  <a:noFill/>
                </a:ln>
                <a:solidFill>
                  <a:schemeClr val="tx1"/>
                </a:solidFill>
                <a:effectLst/>
                <a:uLnTx/>
                <a:uFillTx/>
                <a:latin typeface="Arial"/>
                <a:ea typeface="SimSun"/>
                <a:cs typeface="+mn-cs"/>
              </a:rPr>
              <a:t>انقر على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زر </a:t>
            </a:r>
            <a:r>
              <a:rPr kumimoji="0" lang="ar-JO" sz="1900" b="1" i="0" u="none" strike="noStrike" kern="1200" cap="none" spc="0" normalizeH="0" baseline="0" noProof="0" dirty="0">
                <a:ln>
                  <a:noFill/>
                </a:ln>
                <a:solidFill>
                  <a:schemeClr val="tx1"/>
                </a:solidFill>
                <a:effectLst/>
                <a:uLnTx/>
                <a:uFillTx/>
                <a:latin typeface="Arial"/>
                <a:ea typeface="SimSun"/>
                <a:cs typeface="+mn-cs"/>
              </a:rPr>
              <a:t>(موافق</a:t>
            </a:r>
            <a:r>
              <a:rPr kumimoji="0" lang="ar-JO" sz="1900" b="1" i="0" u="none" strike="noStrike" kern="1200" cap="none" spc="0" normalizeH="0" baseline="0" noProof="0" dirty="0" err="1">
                <a:ln>
                  <a:noFill/>
                </a:ln>
                <a:solidFill>
                  <a:schemeClr val="tx1"/>
                </a:solidFill>
                <a:effectLst/>
                <a:uLnTx/>
                <a:uFillTx/>
                <a:latin typeface="Arial"/>
                <a:ea typeface="SimSun"/>
                <a:cs typeface="+mn-cs"/>
              </a:rPr>
              <a:t>).</a:t>
            </a:r>
            <a:r>
              <a:rPr kumimoji="0" lang="ar-JO" sz="1900" b="1" i="0" u="none" strike="noStrike" kern="1200" cap="none" spc="0" normalizeH="0" baseline="0" noProof="0" dirty="0">
                <a:ln>
                  <a:noFill/>
                </a:ln>
                <a:solidFill>
                  <a:schemeClr val="tx1"/>
                </a:solidFill>
                <a:effectLst/>
                <a:uLnTx/>
                <a:uFillTx/>
                <a:latin typeface="Arial"/>
                <a:ea typeface="SimSun"/>
                <a:cs typeface="+mn-cs"/>
              </a:rPr>
              <a:t> ولاحظ أنه عند التوقف عن العمل مدة الانتظار المحددة تظهر شاشة التوقف لتغطي سطح المكتب، حرّك الفأرة أو اضغط على أي مفتاح من لوحة المفاتيح فتختفي شاشة التوقف من على سطح المكتب.</a:t>
            </a:r>
          </a:p>
          <a:p>
            <a:pPr marL="342900" marR="0" lvl="0" indent="-342900" algn="r" defTabSz="914400" rtl="1" eaLnBrk="1" fontAlgn="auto" latinLnBrk="0" hangingPunct="1">
              <a:lnSpc>
                <a:spcPts val="1700"/>
              </a:lnSpc>
              <a:spcBef>
                <a:spcPct val="20000"/>
              </a:spcBef>
              <a:spcAft>
                <a:spcPts val="0"/>
              </a:spcAft>
              <a:buClrTx/>
              <a:buSzTx/>
              <a:buFont typeface="Arial" pitchFamily="34" charset="0"/>
              <a:buChar char="•"/>
              <a:tabLst/>
              <a:defRPr/>
            </a:pPr>
            <a:r>
              <a:rPr kumimoji="0" lang="ar-JO" sz="1900" b="1" i="0" u="none" strike="noStrike" kern="1200" cap="none" spc="0" normalizeH="0" baseline="0" noProof="0" dirty="0">
                <a:ln>
                  <a:noFill/>
                </a:ln>
                <a:solidFill>
                  <a:schemeClr val="tx1"/>
                </a:solidFill>
                <a:effectLst/>
                <a:uLnTx/>
                <a:uFillTx/>
                <a:latin typeface="Arial"/>
                <a:ea typeface="SimSun"/>
                <a:cs typeface="+mn-cs"/>
              </a:rPr>
              <a:t>أغلق </a:t>
            </a:r>
            <a:r>
              <a:rPr kumimoji="0" lang="ar-JO" sz="1900" b="1" i="0" u="none" strike="noStrike" kern="1200" cap="none" spc="0" normalizeH="0" baseline="0" noProof="0" dirty="0" err="1">
                <a:ln>
                  <a:noFill/>
                </a:ln>
                <a:solidFill>
                  <a:schemeClr val="tx1"/>
                </a:solidFill>
                <a:effectLst/>
                <a:uLnTx/>
                <a:uFillTx/>
                <a:latin typeface="Arial"/>
                <a:ea typeface="SimSun"/>
                <a:cs typeface="+mn-cs"/>
              </a:rPr>
              <a:t>نافذة </a:t>
            </a:r>
            <a:r>
              <a:rPr kumimoji="0" lang="ar-JO" sz="1900" b="1" i="0" u="none" strike="noStrike" kern="1200" cap="none" spc="0" normalizeH="0" baseline="0" noProof="0" dirty="0">
                <a:ln>
                  <a:noFill/>
                </a:ln>
                <a:solidFill>
                  <a:schemeClr val="tx1"/>
                </a:solidFill>
                <a:effectLst/>
                <a:uLnTx/>
                <a:uFillTx/>
                <a:latin typeface="Arial"/>
                <a:ea typeface="SimSun"/>
                <a:cs typeface="+mn-cs"/>
              </a:rPr>
              <a:t>(المظهر وإضفاء طابع شخصي</a:t>
            </a:r>
            <a:r>
              <a:rPr kumimoji="0" lang="ar-JO" sz="1900" b="1" i="0" u="none" strike="noStrike" kern="1200" cap="none" spc="0" normalizeH="0" baseline="0" noProof="0" dirty="0" err="1">
                <a:ln>
                  <a:noFill/>
                </a:ln>
                <a:solidFill>
                  <a:schemeClr val="tx1"/>
                </a:solidFill>
                <a:effectLst/>
                <a:uLnTx/>
                <a:uFillTx/>
                <a:latin typeface="Arial"/>
                <a:ea typeface="SimSun"/>
                <a:cs typeface="+mn-cs"/>
              </a:rPr>
              <a:t>).</a:t>
            </a:r>
            <a:endParaRPr kumimoji="0" lang="en-US" sz="1900" b="1" i="0" u="none" strike="noStrike" kern="1200" cap="none" spc="0" normalizeH="0" baseline="0" noProof="0" dirty="0">
              <a:ln>
                <a:noFill/>
              </a:ln>
              <a:solidFill>
                <a:schemeClr val="tx1"/>
              </a:solidFill>
              <a:effectLst/>
              <a:uLnTx/>
              <a:uFillTx/>
              <a:latin typeface="Arial"/>
              <a:ea typeface="SimSun"/>
              <a:cs typeface="Aria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20" y="1981200"/>
            <a:ext cx="341687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a:t>ادارة الملفات والمجلدات</a:t>
            </a:r>
            <a:endParaRPr lang="ar-JO" dirty="0"/>
          </a:p>
        </p:txBody>
      </p:sp>
      <p:sp>
        <p:nvSpPr>
          <p:cNvPr id="3" name="عنصر نائب للمحتوى 2"/>
          <p:cNvSpPr>
            <a:spLocks noGrp="1"/>
          </p:cNvSpPr>
          <p:nvPr>
            <p:ph idx="1"/>
          </p:nvPr>
        </p:nvSpPr>
        <p:spPr/>
        <p:txBody>
          <a:bodyPr/>
          <a:lstStyle/>
          <a:p>
            <a:r>
              <a:rPr lang="ar-JO" b="1" dirty="0">
                <a:latin typeface="Arial"/>
                <a:ea typeface="SimSun"/>
              </a:rPr>
              <a:t>غالباً ما تخزن المعلومات في وحدات التخزين المختلفة على </a:t>
            </a:r>
            <a:r>
              <a:rPr lang="ar-JO" b="1" dirty="0" err="1">
                <a:latin typeface="Arial"/>
                <a:ea typeface="SimSun"/>
              </a:rPr>
              <a:t>شكل </a:t>
            </a:r>
            <a:r>
              <a:rPr lang="ar-JO" b="1" dirty="0">
                <a:latin typeface="Arial"/>
                <a:ea typeface="SimSun"/>
              </a:rPr>
              <a:t>(ملفات)، وقد يكون الملف مستنداً نصياً أو صورة أو برنامجاً...، ولتسهيل تنظيم الملفات يتم حفظها </a:t>
            </a:r>
            <a:r>
              <a:rPr lang="ar-JO" b="1" dirty="0" err="1">
                <a:latin typeface="Arial"/>
                <a:ea typeface="SimSun"/>
              </a:rPr>
              <a:t>داخل </a:t>
            </a:r>
            <a:r>
              <a:rPr lang="ar-JO" b="1" dirty="0">
                <a:latin typeface="Arial"/>
                <a:ea typeface="SimSun"/>
              </a:rPr>
              <a:t>(مجلدات)، ويظهر الملف داخل المجلد على شكل </a:t>
            </a:r>
            <a:r>
              <a:rPr lang="ar-JO" b="1" dirty="0" err="1">
                <a:latin typeface="Arial"/>
                <a:ea typeface="SimSun"/>
              </a:rPr>
              <a:t>أيقونة </a:t>
            </a:r>
            <a:r>
              <a:rPr lang="ar-JO" b="1" dirty="0">
                <a:latin typeface="Arial"/>
                <a:ea typeface="SimSun"/>
              </a:rPr>
              <a:t>(رمز)، له اسم فريد يتكون من حرف واحد أو أكثر من حروف اللغة، ويُمكن أن يحتوي اسم الملف على أرقاماً أيضاً، شريطة أن لا تتشابه أسماء الملفات داخل المجلد الواحد، وقد يحتوي المجلد أيضاً على مجلدات فرعية.</a:t>
            </a:r>
            <a:endParaRPr lang="ar-JO" dirty="0"/>
          </a:p>
        </p:txBody>
      </p:sp>
    </p:spTree>
  </p:cSld>
  <p:clrMapOvr>
    <a:masterClrMapping/>
  </p:clrMapOvr>
  <p:transition spd="slow">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ادارة الملفات والمجلدات: انشاء المجلدات</a:t>
            </a:r>
          </a:p>
        </p:txBody>
      </p:sp>
      <p:sp>
        <p:nvSpPr>
          <p:cNvPr id="3" name="عنصر نائب للمحتوى 2"/>
          <p:cNvSpPr>
            <a:spLocks noGrp="1"/>
          </p:cNvSpPr>
          <p:nvPr>
            <p:ph idx="1"/>
          </p:nvPr>
        </p:nvSpPr>
        <p:spPr/>
        <p:txBody>
          <a:bodyPr/>
          <a:lstStyle/>
          <a:p>
            <a:endParaRPr lang="ar-JO" dirty="0"/>
          </a:p>
        </p:txBody>
      </p:sp>
      <p:sp>
        <p:nvSpPr>
          <p:cNvPr id="4" name="عنصر نائب للنص 2"/>
          <p:cNvSpPr txBox="1">
            <a:spLocks/>
          </p:cNvSpPr>
          <p:nvPr/>
        </p:nvSpPr>
        <p:spPr>
          <a:xfrm>
            <a:off x="4139940" y="1600200"/>
            <a:ext cx="4546860" cy="5257800"/>
          </a:xfrm>
          <a:prstGeom prst="rect">
            <a:avLst/>
          </a:prstGeom>
        </p:spPr>
        <p:txBody>
          <a:bodyPr vert="horz" lIns="91440" tIns="45720" rIns="91440" bIns="45720" rtlCol="1">
            <a:normAutofit fontScale="62500" lnSpcReduction="20000"/>
          </a:bodyPr>
          <a:lstStyle/>
          <a:p>
            <a:pPr marL="342900" marR="576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من سطح المكتب افتح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مجلد </a:t>
            </a:r>
            <a:r>
              <a:rPr kumimoji="0" lang="ar-JO" sz="3200" b="1" i="0" u="none" strike="noStrike" kern="1200" cap="none" spc="0" normalizeH="0" baseline="0" noProof="0" dirty="0">
                <a:ln>
                  <a:noFill/>
                </a:ln>
                <a:solidFill>
                  <a:schemeClr val="tx1"/>
                </a:solidFill>
                <a:effectLst/>
                <a:uLnTx/>
                <a:uFillTx/>
                <a:latin typeface="Arial"/>
                <a:ea typeface="SimSun"/>
                <a:cs typeface="Arial"/>
              </a:rPr>
              <a:t>(ملفات المستخدم) الذي يحتوي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مجلد </a:t>
            </a:r>
            <a:r>
              <a:rPr kumimoji="0" lang="ar-JO" sz="3200" b="1" i="0" u="none" strike="noStrike" kern="1200" cap="none" spc="0" normalizeH="0" baseline="0" noProof="0" dirty="0">
                <a:ln>
                  <a:noFill/>
                </a:ln>
                <a:solidFill>
                  <a:schemeClr val="tx1"/>
                </a:solidFill>
                <a:effectLst/>
                <a:uLnTx/>
                <a:uFillTx/>
                <a:latin typeface="Arial"/>
                <a:ea typeface="SimSun"/>
                <a:cs typeface="Arial"/>
              </a:rPr>
              <a:t>(المستندات</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افتح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مجلد </a:t>
            </a:r>
            <a:r>
              <a:rPr kumimoji="0" lang="ar-JO" sz="3200" b="1" i="0" u="none" strike="noStrike" kern="1200" cap="none" spc="0" normalizeH="0" baseline="0" noProof="0" dirty="0">
                <a:ln>
                  <a:noFill/>
                </a:ln>
                <a:solidFill>
                  <a:schemeClr val="tx1"/>
                </a:solidFill>
                <a:effectLst/>
                <a:uLnTx/>
                <a:uFillTx/>
                <a:latin typeface="Arial"/>
                <a:ea typeface="SimSun"/>
                <a:cs typeface="Arial"/>
              </a:rPr>
              <a:t>(المستندات) الذي تريد إنشاء المجلد الجديد فيه.</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اختر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الأمر </a:t>
            </a:r>
            <a:r>
              <a:rPr kumimoji="0" lang="ar-JO" sz="3200" b="1" i="0" u="none" strike="noStrike" kern="1200" cap="none" spc="0" normalizeH="0" baseline="0" noProof="0" dirty="0">
                <a:ln>
                  <a:noFill/>
                </a:ln>
                <a:solidFill>
                  <a:schemeClr val="tx1"/>
                </a:solidFill>
                <a:effectLst/>
                <a:uLnTx/>
                <a:uFillTx/>
                <a:latin typeface="Arial"/>
                <a:ea typeface="SimSun"/>
                <a:cs typeface="Arial"/>
              </a:rPr>
              <a:t>(مجلد جديد) بإحدى الطرق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الآتية:</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742950" marR="720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من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لائحة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(ملف) اختر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الأمر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(جديد)، فتظهر لائحة فرعية، اختر منها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الأمر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(مجلد</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a:t>
            </a:r>
            <a:endPar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endParaRPr>
          </a:p>
          <a:p>
            <a:pPr marL="742950" marR="720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انقر بزر الفأرة الأيمن فوق أية مساحة فارغة في إطار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مجلد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(المستندات) فتظهر لائحة السياق، اختر منها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الأمر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(جديد)، فتظهر لائحة فرعية، اختر منها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الأمر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(مجلد</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a:t>
            </a:r>
            <a:endPar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endParaRPr>
          </a:p>
          <a:p>
            <a:pPr marL="742950" marR="720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من شريط الأدوات انقر على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الأداة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(مجلد جديد)، ولاحظ ظهور المجلد الجديد في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قائمة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(الملفات والمجلدات) </a:t>
            </a:r>
            <a:r>
              <a:rPr kumimoji="0" lang="ar-JO" sz="2800" b="1" i="0" u="none" strike="noStrike" kern="1200" cap="none" spc="0" normalizeH="0" baseline="0" noProof="0" dirty="0" err="1">
                <a:ln>
                  <a:noFill/>
                </a:ln>
                <a:solidFill>
                  <a:schemeClr val="tx1"/>
                </a:solidFill>
                <a:effectLst/>
                <a:uLnTx/>
                <a:uFillTx/>
                <a:latin typeface="Times New Roman"/>
                <a:ea typeface="SimSun"/>
                <a:cs typeface="Times New Roman"/>
              </a:rPr>
              <a:t>باسم </a:t>
            </a:r>
            <a:r>
              <a:rPr kumimoji="0" lang="ar-JO" sz="2800" b="1" i="0" u="none" strike="noStrike" kern="1200" cap="none" spc="0" normalizeH="0" baseline="0" noProof="0" dirty="0">
                <a:ln>
                  <a:noFill/>
                </a:ln>
                <a:solidFill>
                  <a:schemeClr val="tx1"/>
                </a:solidFill>
                <a:effectLst/>
                <a:uLnTx/>
                <a:uFillTx/>
                <a:latin typeface="Times New Roman"/>
                <a:ea typeface="SimSun"/>
                <a:cs typeface="Times New Roman"/>
              </a:rPr>
              <a:t>(مجلد جديد)، ويكون هذا الاسم في وضع التحرير والكتابة.</a:t>
            </a:r>
          </a:p>
          <a:p>
            <a:pPr marL="342900" marR="576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اكتب اسم المجلد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الجديد </a:t>
            </a:r>
            <a:r>
              <a:rPr kumimoji="0" lang="ar-JO" sz="3200" b="1" i="0" u="none" strike="noStrike" kern="1200" cap="none" spc="0" normalizeH="0" baseline="0" noProof="0" dirty="0">
                <a:ln>
                  <a:noFill/>
                </a:ln>
                <a:solidFill>
                  <a:schemeClr val="tx1"/>
                </a:solidFill>
                <a:effectLst/>
                <a:uLnTx/>
                <a:uFillTx/>
                <a:latin typeface="Arial"/>
                <a:ea typeface="SimSun"/>
                <a:cs typeface="Arial"/>
              </a:rPr>
              <a:t>(الحاسوب</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JO" sz="3200" b="1" i="0" u="none" strike="noStrike" kern="1200" cap="none" spc="0" normalizeH="0" baseline="0" noProof="0" dirty="0">
                <a:ln>
                  <a:noFill/>
                </a:ln>
                <a:solidFill>
                  <a:schemeClr val="tx1"/>
                </a:solidFill>
                <a:effectLst/>
                <a:uLnTx/>
                <a:uFillTx/>
                <a:latin typeface="Arial"/>
                <a:ea typeface="SimSun"/>
                <a:cs typeface="Arial"/>
              </a:rPr>
              <a:t>اضغط على مفتاح </a:t>
            </a:r>
            <a:r>
              <a:rPr kumimoji="0" lang="en-US" sz="3200" b="1" i="0" u="none" strike="noStrike" kern="1200" cap="none" spc="0" normalizeH="0" baseline="0" noProof="0" dirty="0">
                <a:ln>
                  <a:noFill/>
                </a:ln>
                <a:solidFill>
                  <a:schemeClr val="tx1"/>
                </a:solidFill>
                <a:effectLst/>
                <a:uLnTx/>
                <a:uFillTx/>
                <a:latin typeface="Arial"/>
                <a:ea typeface="SimSun"/>
                <a:cs typeface="Arial"/>
              </a:rPr>
              <a:t>Enter</a:t>
            </a:r>
            <a:r>
              <a:rPr kumimoji="0" lang="ar-JO" sz="3200" b="1" i="0" u="none" strike="noStrike" kern="1200" cap="none" spc="0" normalizeH="0" baseline="0" noProof="0" dirty="0">
                <a:ln>
                  <a:noFill/>
                </a:ln>
                <a:solidFill>
                  <a:schemeClr val="tx1"/>
                </a:solidFill>
                <a:effectLst/>
                <a:uLnTx/>
                <a:uFillTx/>
                <a:latin typeface="Arial"/>
                <a:ea typeface="SimSun"/>
                <a:cs typeface="Arial"/>
              </a:rPr>
              <a:t> لتأكيد الاسم.</a:t>
            </a:r>
            <a:endParaRPr kumimoji="0" lang="en-US" sz="3200" b="1" i="0" u="none" strike="noStrike" kern="1200" cap="none" spc="0" normalizeH="0" baseline="0" noProof="0" dirty="0">
              <a:ln>
                <a:noFill/>
              </a:ln>
              <a:solidFill>
                <a:schemeClr val="tx1"/>
              </a:solidFill>
              <a:effectLst/>
              <a:uLnTx/>
              <a:uFillTx/>
              <a:latin typeface="Arial"/>
              <a:ea typeface="SimSun"/>
              <a:cs typeface="Aria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30" y="2352999"/>
            <a:ext cx="3640374" cy="302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ادارة الملفات والمجلدات:انواع الملفات</a:t>
            </a:r>
            <a:endParaRPr lang="ar-JO" dirty="0"/>
          </a:p>
        </p:txBody>
      </p:sp>
      <p:sp>
        <p:nvSpPr>
          <p:cNvPr id="4" name="عنصر نائب للمحتوى 2"/>
          <p:cNvSpPr>
            <a:spLocks noGrp="1"/>
          </p:cNvSpPr>
          <p:nvPr>
            <p:ph idx="1"/>
          </p:nvPr>
        </p:nvSpPr>
        <p:spPr/>
        <p:txBody>
          <a:bodyPr/>
          <a:lstStyle/>
          <a:p>
            <a:r>
              <a:rPr lang="ar-JO" dirty="0"/>
              <a:t>يتكون الاسم الكامل </a:t>
            </a:r>
            <a:r>
              <a:rPr lang="ar-JO" dirty="0" err="1"/>
              <a:t>لاي</a:t>
            </a:r>
            <a:r>
              <a:rPr lang="ar-JO" dirty="0"/>
              <a:t> ملف على جهاز الكمبيوتر من </a:t>
            </a:r>
            <a:r>
              <a:rPr lang="ar-JO" dirty="0" err="1"/>
              <a:t>جزئين</a:t>
            </a:r>
            <a:r>
              <a:rPr lang="ar-JO" dirty="0"/>
              <a:t>: الجزء الاول هو اسم اختياري نسميه كما نريد، اما الجزء الثاني فيسمى </a:t>
            </a:r>
            <a:r>
              <a:rPr lang="ar-JO" dirty="0" err="1"/>
              <a:t>الامتداد (</a:t>
            </a:r>
            <a:r>
              <a:rPr lang="en-US" dirty="0"/>
              <a:t>extension</a:t>
            </a:r>
            <a:r>
              <a:rPr lang="ar-JO" dirty="0"/>
              <a:t>) ويشير الى نوع الملف وبالتالي يشير الى البرنامج الذي يستطيع فتحه والتعامل معه وفيما يلي اشهر انواع </a:t>
            </a:r>
            <a:r>
              <a:rPr lang="ar-JO" dirty="0" err="1"/>
              <a:t>الملفات:</a:t>
            </a:r>
            <a:r>
              <a:rPr lang="ar-JO" dirty="0"/>
              <a:t> </a:t>
            </a:r>
          </a:p>
          <a:p>
            <a:endParaRPr lang="ar-JO" dirty="0"/>
          </a:p>
        </p:txBody>
      </p:sp>
    </p:spTree>
  </p:cSld>
  <p:clrMapOvr>
    <a:masterClrMapping/>
  </p:clrMapOvr>
  <p:transition spd="slow">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solidFill>
                  <a:srgbClr val="FF0000"/>
                </a:solidFill>
              </a:rPr>
              <a:t>ادارة الملفات والمجلدات:انواع الملفات</a:t>
            </a:r>
            <a:endParaRPr lang="ar-JO" dirty="0"/>
          </a:p>
        </p:txBody>
      </p:sp>
      <p:sp>
        <p:nvSpPr>
          <p:cNvPr id="5" name="عنصر نائب للمحتوى 4"/>
          <p:cNvSpPr>
            <a:spLocks noGrp="1"/>
          </p:cNvSpPr>
          <p:nvPr>
            <p:ph idx="1"/>
          </p:nvPr>
        </p:nvSpPr>
        <p:spPr/>
        <p:txBody>
          <a:bodyPr/>
          <a:lstStyle/>
          <a:p>
            <a:endParaRPr lang="ar-JO" dirty="0"/>
          </a:p>
        </p:txBody>
      </p:sp>
      <p:sp>
        <p:nvSpPr>
          <p:cNvPr id="4" name="عنصر نائب للنص 2"/>
          <p:cNvSpPr txBox="1">
            <a:spLocks/>
          </p:cNvSpPr>
          <p:nvPr/>
        </p:nvSpPr>
        <p:spPr>
          <a:xfrm>
            <a:off x="323410" y="1600200"/>
            <a:ext cx="7993110" cy="4997240"/>
          </a:xfrm>
          <a:prstGeom prst="rect">
            <a:avLst/>
          </a:prstGeom>
        </p:spPr>
        <p:txBody>
          <a:bodyPr vert="horz" lIns="91440" tIns="45720" rIns="91440" bIns="45720" rtlCol="1">
            <a:normAutofit fontScale="70000" lnSpcReduction="20000"/>
          </a:bodyPr>
          <a:lstStyle/>
          <a:p>
            <a:pPr marL="342900" marR="576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a:ln>
                  <a:noFill/>
                </a:ln>
                <a:solidFill>
                  <a:schemeClr val="tx1"/>
                </a:solidFill>
                <a:effectLst/>
                <a:uLnTx/>
                <a:uFillTx/>
                <a:latin typeface="Arial"/>
                <a:ea typeface="SimSun"/>
                <a:cs typeface="+mn-cs"/>
              </a:rPr>
              <a:t>docx</a:t>
            </a:r>
            <a:r>
              <a:rPr kumimoji="0" lang="ar-JO"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مستند </a:t>
            </a:r>
            <a:r>
              <a:rPr kumimoji="0" lang="en-US" sz="3200" b="1" i="0" u="none" strike="noStrike" kern="1200" cap="none" spc="0" normalizeH="0" baseline="0" noProof="0" dirty="0">
                <a:ln>
                  <a:noFill/>
                </a:ln>
                <a:solidFill>
                  <a:schemeClr val="tx1"/>
                </a:solidFill>
                <a:effectLst/>
                <a:uLnTx/>
                <a:uFillTx/>
                <a:latin typeface="Arial"/>
                <a:ea typeface="SimSun"/>
                <a:cs typeface="Arial"/>
              </a:rPr>
              <a:t>Microsoft Office Word 2007</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a:ln>
                  <a:noFill/>
                </a:ln>
                <a:solidFill>
                  <a:schemeClr val="tx1"/>
                </a:solidFill>
                <a:effectLst/>
                <a:uLnTx/>
                <a:uFillTx/>
                <a:latin typeface="Arial"/>
                <a:ea typeface="SimSun"/>
                <a:cs typeface="+mn-cs"/>
              </a:rPr>
              <a:t>xlsx</a:t>
            </a:r>
            <a:r>
              <a:rPr kumimoji="0" lang="en-US"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ورقة عمل </a:t>
            </a:r>
            <a:r>
              <a:rPr kumimoji="0" lang="en-US" sz="3200" b="1" i="0" u="none" strike="noStrike" kern="1200" cap="none" spc="0" normalizeH="0" baseline="0" noProof="0" dirty="0">
                <a:ln>
                  <a:noFill/>
                </a:ln>
                <a:solidFill>
                  <a:schemeClr val="tx1"/>
                </a:solidFill>
                <a:effectLst/>
                <a:uLnTx/>
                <a:uFillTx/>
                <a:latin typeface="Arial"/>
                <a:ea typeface="SimSun"/>
                <a:cs typeface="Arial"/>
              </a:rPr>
              <a:t>Microsoft Office Excel 2007</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a:ln>
                  <a:noFill/>
                </a:ln>
                <a:solidFill>
                  <a:schemeClr val="tx1"/>
                </a:solidFill>
                <a:effectLst/>
                <a:uLnTx/>
                <a:uFillTx/>
                <a:latin typeface="Arial"/>
                <a:ea typeface="SimSun"/>
                <a:cs typeface="+mn-cs"/>
              </a:rPr>
              <a:t>pptx</a:t>
            </a:r>
            <a:r>
              <a:rPr kumimoji="0" lang="ar-JO"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عرض تقديمي </a:t>
            </a:r>
            <a:r>
              <a:rPr kumimoji="0" lang="en-US" sz="3200" b="1" i="0" u="none" strike="noStrike" kern="1200" cap="none" spc="0" normalizeH="0" baseline="0" noProof="0" dirty="0">
                <a:ln>
                  <a:noFill/>
                </a:ln>
                <a:solidFill>
                  <a:schemeClr val="tx1"/>
                </a:solidFill>
                <a:effectLst/>
                <a:uLnTx/>
                <a:uFillTx/>
                <a:latin typeface="Arial"/>
                <a:ea typeface="SimSun"/>
                <a:cs typeface="Arial"/>
              </a:rPr>
              <a:t>Microsoft Office PowerPoint 2007</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a:ln>
                  <a:noFill/>
                </a:ln>
                <a:solidFill>
                  <a:schemeClr val="tx1"/>
                </a:solidFill>
                <a:effectLst/>
                <a:uLnTx/>
                <a:uFillTx/>
                <a:latin typeface="Arial"/>
                <a:ea typeface="SimSun"/>
                <a:cs typeface="+mn-cs"/>
              </a:rPr>
              <a:t>accdb</a:t>
            </a:r>
            <a:r>
              <a:rPr kumimoji="0" lang="ar-JO"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قاعدة بيانات </a:t>
            </a:r>
            <a:r>
              <a:rPr kumimoji="0" lang="en-US" sz="3200" b="1" i="0" u="none" strike="noStrike" kern="1200" cap="none" spc="0" normalizeH="0" baseline="0" noProof="0" dirty="0">
                <a:ln>
                  <a:noFill/>
                </a:ln>
                <a:solidFill>
                  <a:schemeClr val="tx1"/>
                </a:solidFill>
                <a:effectLst/>
                <a:uLnTx/>
                <a:uFillTx/>
                <a:latin typeface="Arial"/>
                <a:ea typeface="SimSun"/>
                <a:cs typeface="Arial"/>
              </a:rPr>
              <a:t>Microsoft Office Access 2007</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schemeClr val="tx1"/>
                </a:solidFill>
                <a:effectLst/>
                <a:uLnTx/>
                <a:uFillTx/>
                <a:latin typeface="Arial"/>
                <a:ea typeface="SimSun"/>
                <a:cs typeface="+mn-cs"/>
              </a:rPr>
              <a:t>txt	</a:t>
            </a:r>
            <a:r>
              <a:rPr kumimoji="0" lang="ar-JO" sz="3200" b="1" i="0" u="none" strike="noStrike" kern="1200" cap="none" spc="0" normalizeH="0" baseline="0" noProof="0" dirty="0">
                <a:ln>
                  <a:noFill/>
                </a:ln>
                <a:solidFill>
                  <a:schemeClr val="tx1"/>
                </a:solidFill>
                <a:effectLst/>
                <a:uLnTx/>
                <a:uFillTx/>
                <a:latin typeface="Arial"/>
                <a:ea typeface="SimSun"/>
                <a:cs typeface="Arial"/>
              </a:rPr>
              <a:t>مستند نصي، يحتوي على نصوص بسيطة فقط، ولا يحتوي على صوراً.</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a:ln>
                  <a:noFill/>
                </a:ln>
                <a:solidFill>
                  <a:schemeClr val="tx1"/>
                </a:solidFill>
                <a:effectLst/>
                <a:uLnTx/>
                <a:uFillTx/>
                <a:latin typeface="Arial"/>
                <a:ea typeface="SimSun"/>
                <a:cs typeface="+mn-cs"/>
              </a:rPr>
              <a:t>pdf</a:t>
            </a:r>
            <a:r>
              <a:rPr kumimoji="0" lang="en-US"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ملف </a:t>
            </a:r>
            <a:r>
              <a:rPr kumimoji="0" lang="en-US" sz="3200" b="1" i="0" u="none" strike="noStrike" kern="1200" cap="none" spc="0" normalizeH="0" baseline="0" noProof="0" dirty="0">
                <a:ln>
                  <a:noFill/>
                </a:ln>
                <a:solidFill>
                  <a:schemeClr val="tx1"/>
                </a:solidFill>
                <a:effectLst/>
                <a:uLnTx/>
                <a:uFillTx/>
                <a:latin typeface="Arial"/>
                <a:ea typeface="SimSun"/>
                <a:cs typeface="Arial"/>
              </a:rPr>
              <a:t>Adobe Acrobat</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schemeClr val="tx1"/>
                </a:solidFill>
                <a:effectLst/>
                <a:uLnTx/>
                <a:uFillTx/>
                <a:latin typeface="Arial"/>
                <a:ea typeface="SimSun"/>
                <a:cs typeface="+mn-cs"/>
              </a:rPr>
              <a:t>jpg</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r>
              <a:rPr kumimoji="0" lang="ar-JO" sz="3200" b="1" i="0" u="none" strike="noStrike" kern="1200" cap="none" spc="0" normalizeH="0" baseline="0" noProof="0" dirty="0">
                <a:ln>
                  <a:noFill/>
                </a:ln>
                <a:solidFill>
                  <a:schemeClr val="tx1"/>
                </a:solidFill>
                <a:effectLst/>
                <a:uLnTx/>
                <a:uFillTx/>
                <a:latin typeface="Arial"/>
                <a:ea typeface="SimSun"/>
                <a:cs typeface="Arial"/>
              </a:rPr>
              <a:t> </a:t>
            </a:r>
            <a:r>
              <a:rPr kumimoji="0" lang="en-US" sz="3200" b="1" i="0" u="none" strike="noStrike" kern="1200" cap="none" spc="0" normalizeH="0" baseline="0" noProof="0" dirty="0">
                <a:ln>
                  <a:noFill/>
                </a:ln>
                <a:solidFill>
                  <a:schemeClr val="tx1"/>
                </a:solidFill>
                <a:effectLst/>
                <a:uLnTx/>
                <a:uFillTx/>
                <a:latin typeface="Arial"/>
                <a:ea typeface="SimSun"/>
                <a:cs typeface="Arial"/>
              </a:rPr>
              <a:t>jpeg bmp</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r>
              <a:rPr kumimoji="0" lang="ar-JO" sz="3200" b="1" i="0" u="none" strike="noStrike" kern="1200" cap="none" spc="0" normalizeH="0" baseline="0" noProof="0" dirty="0">
                <a:ln>
                  <a:noFill/>
                </a:ln>
                <a:solidFill>
                  <a:schemeClr val="tx1"/>
                </a:solidFill>
                <a:effectLst/>
                <a:uLnTx/>
                <a:uFillTx/>
                <a:latin typeface="Arial"/>
                <a:ea typeface="SimSun"/>
                <a:cs typeface="Arial"/>
              </a:rPr>
              <a:t> </a:t>
            </a:r>
            <a:r>
              <a:rPr kumimoji="0" lang="en-US" sz="3200" b="1" i="0" u="none" strike="noStrike" kern="1200" cap="none" spc="0" normalizeH="0" baseline="0" noProof="0" dirty="0">
                <a:ln>
                  <a:noFill/>
                </a:ln>
                <a:solidFill>
                  <a:schemeClr val="tx1"/>
                </a:solidFill>
                <a:effectLst/>
                <a:uLnTx/>
                <a:uFillTx/>
                <a:latin typeface="Arial"/>
                <a:ea typeface="SimSun"/>
                <a:cs typeface="Arial"/>
              </a:rPr>
              <a:t>gif	</a:t>
            </a:r>
            <a:r>
              <a:rPr kumimoji="0" lang="ar-JO" sz="3200" b="1" i="0" u="none" strike="noStrike" kern="1200" cap="none" spc="0" normalizeH="0" baseline="0" noProof="0" dirty="0">
                <a:ln>
                  <a:noFill/>
                </a:ln>
                <a:solidFill>
                  <a:schemeClr val="tx1"/>
                </a:solidFill>
                <a:effectLst/>
                <a:uLnTx/>
                <a:uFillTx/>
                <a:latin typeface="Arial"/>
                <a:ea typeface="SimSun"/>
                <a:cs typeface="Arial"/>
              </a:rPr>
              <a:t>أحد أنواع ملفات الصور.</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schemeClr val="tx1"/>
                </a:solidFill>
                <a:effectLst/>
                <a:uLnTx/>
                <a:uFillTx/>
                <a:latin typeface="Arial"/>
                <a:ea typeface="SimSun"/>
                <a:cs typeface="+mn-cs"/>
              </a:rPr>
              <a:t>wma</a:t>
            </a:r>
            <a:r>
              <a:rPr kumimoji="0" lang="ar-JO"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ملف صوتي </a:t>
            </a:r>
            <a:r>
              <a:rPr kumimoji="0" lang="en-US" sz="3200" b="1" i="0" u="none" strike="noStrike" kern="1200" cap="none" spc="0" normalizeH="0" baseline="0" noProof="0" dirty="0">
                <a:ln>
                  <a:noFill/>
                </a:ln>
                <a:solidFill>
                  <a:schemeClr val="tx1"/>
                </a:solidFill>
                <a:effectLst/>
                <a:uLnTx/>
                <a:uFillTx/>
                <a:latin typeface="Arial"/>
                <a:ea typeface="SimSun"/>
                <a:cs typeface="Arial"/>
              </a:rPr>
              <a:t>Windows Media Audio</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a:ln>
                  <a:noFill/>
                </a:ln>
                <a:solidFill>
                  <a:schemeClr val="tx1"/>
                </a:solidFill>
                <a:effectLst/>
                <a:uLnTx/>
                <a:uFillTx/>
                <a:latin typeface="Arial"/>
                <a:ea typeface="SimSun"/>
                <a:cs typeface="+mn-cs"/>
              </a:rPr>
              <a:t>wmv</a:t>
            </a:r>
            <a:r>
              <a:rPr kumimoji="0" lang="ar-JO"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ملف فيديو </a:t>
            </a:r>
            <a:r>
              <a:rPr kumimoji="0" lang="en-US" sz="3200" b="1" i="0" u="none" strike="noStrike" kern="1200" cap="none" spc="0" normalizeH="0" baseline="0" noProof="0" dirty="0">
                <a:ln>
                  <a:noFill/>
                </a:ln>
                <a:solidFill>
                  <a:schemeClr val="tx1"/>
                </a:solidFill>
                <a:effectLst/>
                <a:uLnTx/>
                <a:uFillTx/>
                <a:latin typeface="Arial"/>
                <a:ea typeface="SimSun"/>
                <a:cs typeface="Arial"/>
              </a:rPr>
              <a:t>Windows Media Video</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a:t>
            </a:r>
            <a:endParaRPr kumimoji="0" lang="ar-JO" sz="3200" b="1" i="0" u="none" strike="noStrike" kern="1200" cap="none" spc="0" normalizeH="0" baseline="0" noProof="0" dirty="0">
              <a:ln>
                <a:noFill/>
              </a:ln>
              <a:solidFill>
                <a:schemeClr val="tx1"/>
              </a:solidFill>
              <a:effectLst/>
              <a:uLnTx/>
              <a:uFillTx/>
              <a:latin typeface="Arial"/>
              <a:ea typeface="SimSun"/>
              <a:cs typeface="Arial"/>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schemeClr val="tx1"/>
                </a:solidFill>
                <a:effectLst/>
                <a:uLnTx/>
                <a:uFillTx/>
                <a:latin typeface="Arial"/>
                <a:ea typeface="SimSun"/>
                <a:cs typeface="+mn-cs"/>
              </a:rPr>
              <a:t>zip	</a:t>
            </a:r>
            <a:r>
              <a:rPr kumimoji="0" lang="ar-JO" sz="3200" b="1" i="0" u="none" strike="noStrike" kern="1200" cap="none" spc="0" normalizeH="0" baseline="0" noProof="0" dirty="0">
                <a:ln>
                  <a:noFill/>
                </a:ln>
                <a:solidFill>
                  <a:schemeClr val="tx1"/>
                </a:solidFill>
                <a:effectLst/>
                <a:uLnTx/>
                <a:uFillTx/>
                <a:latin typeface="Arial"/>
                <a:ea typeface="SimSun"/>
                <a:cs typeface="Arial"/>
              </a:rPr>
              <a:t>مجلد مضغوط.</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schemeClr val="tx1"/>
                </a:solidFill>
                <a:effectLst/>
                <a:uLnTx/>
                <a:uFillTx/>
                <a:latin typeface="Arial"/>
                <a:ea typeface="SimSun"/>
                <a:cs typeface="+mn-cs"/>
              </a:rPr>
              <a:t>exe</a:t>
            </a:r>
            <a:r>
              <a:rPr kumimoji="0" lang="ar-JO" sz="3200" b="1" i="0" u="none" strike="noStrike" kern="1200" cap="none" spc="0" normalizeH="0" baseline="0" noProof="0" dirty="0">
                <a:ln>
                  <a:noFill/>
                </a:ln>
                <a:solidFill>
                  <a:schemeClr val="tx1"/>
                </a:solidFill>
                <a:effectLst/>
                <a:uLnTx/>
                <a:uFillTx/>
                <a:latin typeface="Arial"/>
                <a:ea typeface="SimSun"/>
                <a:cs typeface="Arial"/>
              </a:rPr>
              <a:t>	ملف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تنفيذي </a:t>
            </a:r>
            <a:r>
              <a:rPr kumimoji="0" lang="ar-JO" sz="3200" b="1" i="0" u="none" strike="noStrike" kern="1200" cap="none" spc="0" normalizeH="0" baseline="0" noProof="0" dirty="0">
                <a:ln>
                  <a:noFill/>
                </a:ln>
                <a:solidFill>
                  <a:schemeClr val="tx1"/>
                </a:solidFill>
                <a:effectLst/>
                <a:uLnTx/>
                <a:uFillTx/>
                <a:latin typeface="Arial"/>
                <a:ea typeface="SimSun"/>
                <a:cs typeface="Arial"/>
              </a:rPr>
              <a:t>(تطبيق</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 مثال: الآلة الحاسبة، أو برامج الإقلاع </a:t>
            </a:r>
            <a:r>
              <a:rPr kumimoji="0" lang="ar-JO" sz="3200" b="1" i="0" u="none" strike="noStrike" kern="1200" cap="none" spc="0" normalizeH="0" baseline="0" noProof="0" dirty="0" err="1">
                <a:ln>
                  <a:noFill/>
                </a:ln>
                <a:solidFill>
                  <a:schemeClr val="tx1"/>
                </a:solidFill>
                <a:effectLst/>
                <a:uLnTx/>
                <a:uFillTx/>
                <a:latin typeface="Arial"/>
                <a:ea typeface="SimSun"/>
                <a:cs typeface="Arial"/>
              </a:rPr>
              <a:t>الذاتي (</a:t>
            </a:r>
            <a:r>
              <a:rPr kumimoji="0" lang="en-US" sz="3200" b="1" i="0" u="none" strike="noStrike" kern="1200" cap="none" spc="0" normalizeH="0" baseline="0" noProof="0" dirty="0">
                <a:ln>
                  <a:noFill/>
                </a:ln>
                <a:solidFill>
                  <a:schemeClr val="tx1"/>
                </a:solidFill>
                <a:effectLst/>
                <a:uLnTx/>
                <a:uFillTx/>
                <a:latin typeface="Arial"/>
                <a:ea typeface="SimSun"/>
                <a:cs typeface="Arial"/>
              </a:rPr>
              <a:t>portable</a:t>
            </a:r>
            <a:r>
              <a:rPr kumimoji="0" lang="ar-JO" sz="3200" b="1" i="0" u="none" strike="noStrike" kern="1200" cap="none" spc="0" normalizeH="0" baseline="0" noProof="0" dirty="0">
                <a:ln>
                  <a:noFill/>
                </a:ln>
                <a:solidFill>
                  <a:schemeClr val="tx1"/>
                </a:solidFill>
                <a:effectLst/>
                <a:uLnTx/>
                <a:uFillTx/>
                <a:latin typeface="Arial"/>
                <a:ea typeface="SimSun"/>
                <a:cs typeface="Arial"/>
              </a:rPr>
              <a:t>) التي تعمل دون تنصيب على الجهاز.</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a:ln>
                  <a:noFill/>
                </a:ln>
                <a:solidFill>
                  <a:schemeClr val="tx1"/>
                </a:solidFill>
                <a:effectLst/>
                <a:uLnTx/>
                <a:uFillTx/>
                <a:latin typeface="Arial"/>
                <a:ea typeface="SimSun"/>
                <a:cs typeface="+mn-cs"/>
              </a:rPr>
              <a:t>tmp</a:t>
            </a:r>
            <a:r>
              <a:rPr kumimoji="0" lang="en-US" sz="3200" b="1" i="0" u="none" strike="noStrike" kern="1200" cap="none" spc="0" normalizeH="0" baseline="0" noProof="0" dirty="0">
                <a:ln>
                  <a:noFill/>
                </a:ln>
                <a:solidFill>
                  <a:schemeClr val="tx1"/>
                </a:solidFill>
                <a:effectLst/>
                <a:uLnTx/>
                <a:uFillTx/>
                <a:latin typeface="Arial"/>
                <a:ea typeface="SimSun"/>
                <a:cs typeface="+mn-cs"/>
              </a:rPr>
              <a:t>	</a:t>
            </a:r>
            <a:r>
              <a:rPr kumimoji="0" lang="ar-JO" sz="3200" b="1" i="0" u="none" strike="noStrike" kern="1200" cap="none" spc="0" normalizeH="0" baseline="0" noProof="0" dirty="0">
                <a:ln>
                  <a:noFill/>
                </a:ln>
                <a:solidFill>
                  <a:schemeClr val="tx1"/>
                </a:solidFill>
                <a:effectLst/>
                <a:uLnTx/>
                <a:uFillTx/>
                <a:latin typeface="Arial"/>
                <a:ea typeface="SimSun"/>
                <a:cs typeface="Arial"/>
              </a:rPr>
              <a:t>ملف مؤقت، يتم إنشاؤه بواسطة نظام </a:t>
            </a:r>
            <a:r>
              <a:rPr kumimoji="0" lang="en-US" sz="3200" b="1" i="0" u="none" strike="noStrike" kern="1200" cap="none" spc="0" normalizeH="0" baseline="0" noProof="0" dirty="0">
                <a:ln>
                  <a:noFill/>
                </a:ln>
                <a:solidFill>
                  <a:schemeClr val="tx1"/>
                </a:solidFill>
                <a:effectLst/>
                <a:uLnTx/>
                <a:uFillTx/>
                <a:latin typeface="Arial"/>
                <a:ea typeface="SimSun"/>
                <a:cs typeface="Arial"/>
              </a:rPr>
              <a:t>Windows</a:t>
            </a:r>
            <a:r>
              <a:rPr kumimoji="0" lang="ar-JO" sz="3200" b="1" i="0" u="none" strike="noStrike" kern="1200" cap="none" spc="0" normalizeH="0" baseline="0" noProof="0" dirty="0">
                <a:ln>
                  <a:noFill/>
                </a:ln>
                <a:solidFill>
                  <a:schemeClr val="tx1"/>
                </a:solidFill>
                <a:effectLst/>
                <a:uLnTx/>
                <a:uFillTx/>
                <a:latin typeface="Arial"/>
                <a:ea typeface="SimSun"/>
                <a:cs typeface="Arial"/>
              </a:rPr>
              <a:t> أو البرامج التطبيقية الأخرى ويتم حذفه فيما بعد.</a:t>
            </a:r>
          </a:p>
        </p:txBody>
      </p:sp>
    </p:spTree>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تدريب</a:t>
            </a:r>
          </a:p>
        </p:txBody>
      </p:sp>
      <p:sp>
        <p:nvSpPr>
          <p:cNvPr id="3" name="عنصر نائب للمحتوى 2"/>
          <p:cNvSpPr>
            <a:spLocks noGrp="1"/>
          </p:cNvSpPr>
          <p:nvPr>
            <p:ph idx="1"/>
          </p:nvPr>
        </p:nvSpPr>
        <p:spPr/>
        <p:txBody>
          <a:bodyPr/>
          <a:lstStyle/>
          <a:p>
            <a:r>
              <a:rPr lang="ar-JO" dirty="0">
                <a:solidFill>
                  <a:srgbClr val="FF0000"/>
                </a:solidFill>
              </a:rPr>
              <a:t>ادخل على برنامج الرسام، وبرنامج الدفتر وتعرف على نوع الملفات التي يخزنها كل </a:t>
            </a:r>
            <a:r>
              <a:rPr lang="ar-JO" dirty="0" err="1">
                <a:solidFill>
                  <a:srgbClr val="FF0000"/>
                </a:solidFill>
              </a:rPr>
              <a:t>برنامج؟</a:t>
            </a:r>
            <a:endParaRPr lang="ar-JO" dirty="0">
              <a:solidFill>
                <a:srgbClr val="FF0000"/>
              </a:solidFill>
            </a:endParaRPr>
          </a:p>
          <a:p>
            <a:r>
              <a:rPr lang="ar-JO" dirty="0">
                <a:solidFill>
                  <a:srgbClr val="FF0000"/>
                </a:solidFill>
              </a:rPr>
              <a:t>ابحث عن البرنامج </a:t>
            </a:r>
            <a:r>
              <a:rPr lang="en-US" dirty="0">
                <a:solidFill>
                  <a:srgbClr val="FF0000"/>
                </a:solidFill>
              </a:rPr>
              <a:t>snipping tool</a:t>
            </a:r>
            <a:r>
              <a:rPr lang="ar-JO" dirty="0">
                <a:solidFill>
                  <a:srgbClr val="FF0000"/>
                </a:solidFill>
              </a:rPr>
              <a:t> وتعرف على وظيفته.</a:t>
            </a:r>
          </a:p>
        </p:txBody>
      </p:sp>
    </p:spTree>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وظائف ازرار لوحة المفاتيح</a:t>
            </a:r>
          </a:p>
        </p:txBody>
      </p:sp>
      <p:sp>
        <p:nvSpPr>
          <p:cNvPr id="3" name="عنصر نائب للمحتوى 2"/>
          <p:cNvSpPr>
            <a:spLocks noGrp="1"/>
          </p:cNvSpPr>
          <p:nvPr>
            <p:ph idx="1"/>
          </p:nvPr>
        </p:nvSpPr>
        <p:spPr/>
        <p:txBody>
          <a:bodyPr/>
          <a:lstStyle/>
          <a:p>
            <a:r>
              <a:rPr lang="ar-JO" dirty="0"/>
              <a:t>من ابرز المهمات التي يمكن القيام </a:t>
            </a:r>
            <a:r>
              <a:rPr lang="ar-JO" dirty="0" err="1"/>
              <a:t>بها</a:t>
            </a:r>
            <a:r>
              <a:rPr lang="ar-JO" dirty="0"/>
              <a:t> باستخدام لوحة </a:t>
            </a:r>
            <a:r>
              <a:rPr lang="ar-JO" dirty="0" err="1"/>
              <a:t>المفاتيح:</a:t>
            </a:r>
            <a:endParaRPr lang="ar-JO" dirty="0"/>
          </a:p>
          <a:p>
            <a:r>
              <a:rPr lang="ar-JO" dirty="0" err="1"/>
              <a:t>1.</a:t>
            </a:r>
            <a:r>
              <a:rPr lang="ar-JO" dirty="0"/>
              <a:t> </a:t>
            </a:r>
            <a:r>
              <a:rPr lang="ar-JO" dirty="0" err="1"/>
              <a:t>النسخ (</a:t>
            </a:r>
            <a:r>
              <a:rPr lang="en-US" dirty="0" err="1"/>
              <a:t>Ctrl+C</a:t>
            </a:r>
            <a:r>
              <a:rPr lang="ar-JO" dirty="0"/>
              <a:t>) واللصق</a:t>
            </a:r>
            <a:r>
              <a:rPr lang="ar-JO" dirty="0" err="1"/>
              <a:t>(</a:t>
            </a:r>
            <a:r>
              <a:rPr lang="en-US" dirty="0" err="1"/>
              <a:t>Ctrl+V</a:t>
            </a:r>
            <a:r>
              <a:rPr lang="ar-JO" dirty="0"/>
              <a:t>)، </a:t>
            </a:r>
            <a:r>
              <a:rPr lang="ar-JO" dirty="0" err="1"/>
              <a:t>والقص (</a:t>
            </a:r>
            <a:r>
              <a:rPr lang="en-US" dirty="0" err="1"/>
              <a:t>Ctrl+X</a:t>
            </a:r>
            <a:r>
              <a:rPr lang="ar-JO" dirty="0" err="1"/>
              <a:t>)</a:t>
            </a:r>
            <a:endParaRPr lang="ar-JO" dirty="0"/>
          </a:p>
          <a:p>
            <a:r>
              <a:rPr lang="ar-JO" dirty="0" err="1"/>
              <a:t>2.</a:t>
            </a:r>
            <a:r>
              <a:rPr lang="ar-JO" dirty="0"/>
              <a:t> </a:t>
            </a:r>
            <a:r>
              <a:rPr lang="ar-JO" dirty="0" err="1"/>
              <a:t>الحذف (</a:t>
            </a:r>
            <a:r>
              <a:rPr lang="en-US" dirty="0"/>
              <a:t>Delete</a:t>
            </a:r>
            <a:r>
              <a:rPr lang="ar-JO" dirty="0"/>
              <a:t>) والحذف بشكل </a:t>
            </a:r>
            <a:r>
              <a:rPr lang="ar-JO" dirty="0" err="1"/>
              <a:t>كامل (</a:t>
            </a:r>
            <a:r>
              <a:rPr lang="en-US" dirty="0" err="1"/>
              <a:t>Shift+Delete</a:t>
            </a:r>
            <a:r>
              <a:rPr lang="ar-JO" dirty="0" err="1"/>
              <a:t>)</a:t>
            </a:r>
            <a:endParaRPr lang="ar-JO" dirty="0"/>
          </a:p>
          <a:p>
            <a:r>
              <a:rPr lang="ar-JO" dirty="0" err="1"/>
              <a:t>3.</a:t>
            </a:r>
            <a:r>
              <a:rPr lang="ar-JO" dirty="0"/>
              <a:t> التنقل بين النوافذ </a:t>
            </a:r>
            <a:r>
              <a:rPr lang="ar-JO" dirty="0" err="1"/>
              <a:t>المفتوحة (</a:t>
            </a:r>
            <a:r>
              <a:rPr lang="en-US" dirty="0" err="1"/>
              <a:t>Alt+Tab</a:t>
            </a:r>
            <a:r>
              <a:rPr lang="ar-JO" dirty="0" err="1"/>
              <a:t>)</a:t>
            </a:r>
            <a:endParaRPr lang="ar-JO" dirty="0"/>
          </a:p>
          <a:p>
            <a:r>
              <a:rPr lang="ar-JO" dirty="0" err="1"/>
              <a:t>4.</a:t>
            </a:r>
            <a:r>
              <a:rPr lang="ar-JO" dirty="0"/>
              <a:t> التقاط صورة لكامل </a:t>
            </a:r>
            <a:r>
              <a:rPr lang="ar-JO" dirty="0" err="1"/>
              <a:t>الشاشة (</a:t>
            </a:r>
            <a:r>
              <a:rPr lang="en-US" dirty="0"/>
              <a:t>Print Screen</a:t>
            </a:r>
            <a:r>
              <a:rPr lang="ar-JO" dirty="0" err="1"/>
              <a:t>)</a:t>
            </a:r>
            <a:endParaRPr lang="ar-JO" dirty="0"/>
          </a:p>
        </p:txBody>
      </p:sp>
    </p:spTree>
  </p:cSld>
  <p:clrMapOvr>
    <a:masterClrMapping/>
  </p:clrMapOvr>
  <p:transition spd="slow">
    <p:wedg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JO" dirty="0"/>
              <a:t>إغلاق تطبيق لا يستجيب</a:t>
            </a:r>
            <a:br>
              <a:rPr lang="ar-JO" dirty="0"/>
            </a:br>
            <a:endParaRPr lang="ar-JO" dirty="0"/>
          </a:p>
        </p:txBody>
      </p:sp>
      <p:sp>
        <p:nvSpPr>
          <p:cNvPr id="3" name="عنصر نائب للنص 2"/>
          <p:cNvSpPr>
            <a:spLocks noGrp="1"/>
          </p:cNvSpPr>
          <p:nvPr>
            <p:ph type="body" idx="1"/>
          </p:nvPr>
        </p:nvSpPr>
        <p:spPr>
          <a:xfrm>
            <a:off x="3707880" y="1600200"/>
            <a:ext cx="4978920" cy="5141260"/>
          </a:xfrm>
          <a:scene3d>
            <a:camera prst="orthographicFront"/>
            <a:lightRig rig="threePt" dir="t"/>
          </a:scene3d>
          <a:sp3d contourW="12700">
            <a:contourClr>
              <a:schemeClr val="bg1"/>
            </a:contourClr>
          </a:sp3d>
        </p:spPr>
        <p:txBody>
          <a:bodyPr>
            <a:normAutofit fontScale="62500" lnSpcReduction="20000"/>
          </a:bodyPr>
          <a:lstStyle/>
          <a:p>
            <a:pPr marR="5760" lvl="0"/>
            <a:r>
              <a:rPr lang="ar-JO" b="1" dirty="0">
                <a:latin typeface="Arial"/>
                <a:ea typeface="SimSun"/>
              </a:rPr>
              <a:t>افتح نافذة (إدارة مهام </a:t>
            </a:r>
            <a:r>
              <a:rPr lang="en-US" b="1" dirty="0">
                <a:latin typeface="Arial"/>
                <a:ea typeface="SimSun"/>
                <a:cs typeface="Arial"/>
              </a:rPr>
              <a:t>Windows</a:t>
            </a:r>
            <a:r>
              <a:rPr lang="ar-JO" b="1" dirty="0">
                <a:latin typeface="Arial"/>
                <a:ea typeface="SimSun"/>
              </a:rPr>
              <a:t>) الظاهرة في الشكل أدناه، باتباع إحدى الطريقتين الآتيتين:</a:t>
            </a:r>
          </a:p>
          <a:p>
            <a:pPr marR="7200" lvl="1"/>
            <a:r>
              <a:rPr lang="ar-JO" b="1" dirty="0">
                <a:solidFill>
                  <a:srgbClr val="0070C0"/>
                </a:solidFill>
                <a:latin typeface="Times New Roman"/>
                <a:ea typeface="SimSun"/>
                <a:cs typeface="Times New Roman"/>
              </a:rPr>
              <a:t>انقر بزر الفأرة الأيمن في مكان فارغ من شريط المهام فتظهر لائحة، اختر منها الأمر (بدء إدارة المهام).</a:t>
            </a:r>
          </a:p>
          <a:p>
            <a:pPr marR="7200" lvl="1"/>
            <a:r>
              <a:rPr lang="ar-JO" b="1" dirty="0">
                <a:solidFill>
                  <a:srgbClr val="0070C0"/>
                </a:solidFill>
                <a:latin typeface="Times New Roman"/>
                <a:ea typeface="SimSun"/>
                <a:cs typeface="Times New Roman"/>
              </a:rPr>
              <a:t>اضغط المفاتيح (</a:t>
            </a:r>
            <a:r>
              <a:rPr lang="en-US" b="1" dirty="0">
                <a:solidFill>
                  <a:srgbClr val="0070C0"/>
                </a:solidFill>
                <a:latin typeface="Cambria"/>
                <a:ea typeface="SimSun"/>
                <a:cs typeface="Times New Roman"/>
              </a:rPr>
              <a:t>Ctrl + Alt + Delete</a:t>
            </a:r>
            <a:r>
              <a:rPr lang="ar-JO" b="1" dirty="0">
                <a:solidFill>
                  <a:srgbClr val="0070C0"/>
                </a:solidFill>
                <a:latin typeface="Times New Roman"/>
                <a:ea typeface="SimSun"/>
                <a:cs typeface="Times New Roman"/>
              </a:rPr>
              <a:t>) من لوحة المفاتيح معاً، فيختفي سطح المكتب، وتظهر شاشة تحتوي على مجموعة من الأوامر، اختر منها الأمر (بدء تشغيل إدارة المهام).</a:t>
            </a:r>
          </a:p>
          <a:p>
            <a:pPr marR="5760" lvl="0"/>
            <a:r>
              <a:rPr lang="ar-JO" b="1" dirty="0">
                <a:latin typeface="Arial"/>
                <a:ea typeface="SimSun"/>
              </a:rPr>
              <a:t>ضمن علامة التبويب (التطبيقات)، تظهر جميع التطبيقات المفتوحة، وتظهر الحالة (3.3عدم استجابة) أمام التطبيق الذي لا يستجيب بدلاً من العبارة (يتم الآن التشغيل).</a:t>
            </a:r>
          </a:p>
          <a:p>
            <a:pPr lvl="0"/>
            <a:r>
              <a:rPr lang="ar-JO" b="1" dirty="0">
                <a:latin typeface="Arial"/>
                <a:ea typeface="SimSun"/>
              </a:rPr>
              <a:t>انقر على التطبيق الذي لا يستجيب</a:t>
            </a:r>
          </a:p>
          <a:p>
            <a:pPr lvl="0"/>
            <a:r>
              <a:rPr lang="ar-JO" b="1" dirty="0">
                <a:latin typeface="Arial"/>
                <a:ea typeface="SimSun"/>
              </a:rPr>
              <a:t>انقر على زر (إنهاء المهمة).</a:t>
            </a:r>
          </a:p>
          <a:p>
            <a:pPr lvl="0"/>
            <a:r>
              <a:rPr lang="ar-JO" b="1" dirty="0">
                <a:latin typeface="Arial"/>
                <a:ea typeface="SimSun"/>
              </a:rPr>
              <a:t>انقر على زر إغلاق    للخروج من نافذة (إدارة مهام </a:t>
            </a:r>
            <a:r>
              <a:rPr lang="en-US" b="1" dirty="0">
                <a:latin typeface="Arial"/>
                <a:ea typeface="SimSun"/>
                <a:cs typeface="Arial"/>
              </a:rPr>
              <a:t>Windows</a:t>
            </a:r>
            <a:r>
              <a:rPr lang="ar-JO" b="1" dirty="0">
                <a:latin typeface="Arial"/>
                <a:ea typeface="SimSun"/>
              </a:rPr>
              <a:t>).</a:t>
            </a:r>
            <a:endParaRPr lang="en-US" b="1" dirty="0">
              <a:latin typeface="Arial"/>
              <a:ea typeface="SimSun"/>
              <a:cs typeface="Arial"/>
            </a:endParaRPr>
          </a:p>
          <a:p>
            <a:r>
              <a:rPr lang="ar-JO" b="1" dirty="0">
                <a:solidFill>
                  <a:srgbClr val="FF0000"/>
                </a:solidFill>
              </a:rPr>
              <a:t>سؤال: ما هو البرنامج الذي يجب اغلاقه حسب الصورة ليعود الجهاز ليعمل بشكل </a:t>
            </a:r>
            <a:r>
              <a:rPr lang="ar-JO" b="1" dirty="0" err="1">
                <a:solidFill>
                  <a:srgbClr val="FF0000"/>
                </a:solidFill>
              </a:rPr>
              <a:t>جيد؟</a:t>
            </a:r>
            <a:endParaRPr lang="ar-JO" b="1" dirty="0">
              <a:solidFill>
                <a:srgbClr val="FF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165" y="2276840"/>
            <a:ext cx="3295715" cy="345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257800"/>
            <a:ext cx="249237"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580817"/>
      </p:ext>
    </p:extLst>
  </p:cSld>
  <p:clrMapOvr>
    <a:masterClrMapping/>
  </p:clrMapOvr>
  <p:transition spd="slow">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نصائح عامة لمستخدمي نظام ويندوز</a:t>
            </a:r>
          </a:p>
        </p:txBody>
      </p:sp>
      <p:sp>
        <p:nvSpPr>
          <p:cNvPr id="3" name="عنصر نائب للمحتوى 2"/>
          <p:cNvSpPr>
            <a:spLocks noGrp="1"/>
          </p:cNvSpPr>
          <p:nvPr>
            <p:ph idx="1"/>
          </p:nvPr>
        </p:nvSpPr>
        <p:spPr/>
        <p:txBody>
          <a:bodyPr>
            <a:normAutofit fontScale="77500" lnSpcReduction="20000"/>
          </a:bodyPr>
          <a:lstStyle/>
          <a:p>
            <a:r>
              <a:rPr lang="ar-JO" dirty="0" err="1"/>
              <a:t>1.</a:t>
            </a:r>
            <a:r>
              <a:rPr lang="ar-JO" dirty="0"/>
              <a:t> قم بتنصيب نسخة مرخصة من نظام التشغيل، حيث ان استخدام النظام التجريبي يسبب مشاكل في عمل مختلف البرامج بعد انتهاء الفترة التجريبية</a:t>
            </a:r>
          </a:p>
          <a:p>
            <a:r>
              <a:rPr lang="ar-JO" dirty="0" err="1"/>
              <a:t>2.</a:t>
            </a:r>
            <a:r>
              <a:rPr lang="ar-JO" dirty="0"/>
              <a:t> قم </a:t>
            </a:r>
            <a:r>
              <a:rPr lang="ar-JO" dirty="0" err="1"/>
              <a:t>يتنصيب</a:t>
            </a:r>
            <a:r>
              <a:rPr lang="ar-JO" dirty="0"/>
              <a:t> برنامج مضاد للفيروس مباشرة بعد تنصيب نظام التشغيل ثم قم بتحديث هذا البرنامج من خلال الانترنت واعمل على تحديثه باستمرار</a:t>
            </a:r>
          </a:p>
          <a:p>
            <a:r>
              <a:rPr lang="ar-JO" dirty="0" err="1"/>
              <a:t>3.</a:t>
            </a:r>
            <a:r>
              <a:rPr lang="ar-JO" dirty="0"/>
              <a:t> رتب عملك على النظام بطريقة المجلدات الرئيسية والفرعية بحيث يسمى كل مجلد باسم يعبر عن طبيعة الملفات بداخله وذلك لسهولة وتسريع الوصول للملفات</a:t>
            </a:r>
          </a:p>
          <a:p>
            <a:r>
              <a:rPr lang="ar-JO" dirty="0" err="1"/>
              <a:t>4.</a:t>
            </a:r>
            <a:r>
              <a:rPr lang="ar-JO" dirty="0"/>
              <a:t> استخدم مربع البحث في نظام ويندوز في حال نسيت اسم و مكان حفظ ملف معين فمثلا اذا اردت البحث عن صورة </a:t>
            </a:r>
            <a:r>
              <a:rPr lang="en-US" dirty="0"/>
              <a:t>jpg</a:t>
            </a:r>
            <a:r>
              <a:rPr lang="ar-JO" dirty="0"/>
              <a:t> ولا تذكر اسمها او مكان </a:t>
            </a:r>
            <a:r>
              <a:rPr lang="ar-JO" dirty="0" err="1"/>
              <a:t>تخزيتها</a:t>
            </a:r>
            <a:r>
              <a:rPr lang="ar-JO" dirty="0"/>
              <a:t> فيمكنك  كتابة </a:t>
            </a:r>
            <a:r>
              <a:rPr lang="en-US" dirty="0"/>
              <a:t>*.jpg</a:t>
            </a:r>
            <a:r>
              <a:rPr lang="ar-JO" dirty="0"/>
              <a:t> وسيبحث النظام عن كل الصور من هذا النوع.</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مخرجات التعلم</a:t>
            </a:r>
          </a:p>
        </p:txBody>
      </p:sp>
      <p:sp>
        <p:nvSpPr>
          <p:cNvPr id="3" name="عنصر نائب للمحتوى 2"/>
          <p:cNvSpPr>
            <a:spLocks noGrp="1"/>
          </p:cNvSpPr>
          <p:nvPr>
            <p:ph idx="1"/>
          </p:nvPr>
        </p:nvSpPr>
        <p:spPr/>
        <p:txBody>
          <a:bodyPr>
            <a:normAutofit lnSpcReduction="10000"/>
          </a:bodyPr>
          <a:lstStyle/>
          <a:p>
            <a:r>
              <a:rPr lang="ar-JO" sz="2800" dirty="0"/>
              <a:t>بعد الانتهاء من دراسة هذه </a:t>
            </a:r>
            <a:r>
              <a:rPr lang="ar-SA" sz="2800" dirty="0"/>
              <a:t> الجزء </a:t>
            </a:r>
            <a:r>
              <a:rPr lang="ar-JO" sz="2800" dirty="0"/>
              <a:t>ستكون قادرا على</a:t>
            </a:r>
          </a:p>
          <a:p>
            <a:pPr>
              <a:buNone/>
            </a:pPr>
            <a:r>
              <a:rPr lang="ar-JO" sz="2800" dirty="0" err="1"/>
              <a:t>1.</a:t>
            </a:r>
            <a:r>
              <a:rPr lang="ar-JO" sz="2800" dirty="0"/>
              <a:t> توضيح مفهوم وأهمية نظام التشغيل.</a:t>
            </a:r>
          </a:p>
          <a:p>
            <a:pPr>
              <a:buNone/>
            </a:pPr>
            <a:r>
              <a:rPr lang="ar-JO" sz="2800" dirty="0" err="1"/>
              <a:t>2.</a:t>
            </a:r>
            <a:r>
              <a:rPr lang="ar-JO" sz="2800" dirty="0"/>
              <a:t> تذكر وظائف نظام التشغيل</a:t>
            </a:r>
          </a:p>
          <a:p>
            <a:pPr>
              <a:buNone/>
            </a:pPr>
            <a:r>
              <a:rPr lang="ar-JO" sz="2800" dirty="0" err="1"/>
              <a:t>3.</a:t>
            </a:r>
            <a:r>
              <a:rPr lang="ar-JO" sz="2800" dirty="0"/>
              <a:t> توضح تصنيفات انظمة التشغيل</a:t>
            </a:r>
          </a:p>
          <a:p>
            <a:pPr>
              <a:buNone/>
            </a:pPr>
            <a:r>
              <a:rPr lang="ar-JO" sz="2800" dirty="0" err="1"/>
              <a:t>4.</a:t>
            </a:r>
            <a:r>
              <a:rPr lang="ar-JO" sz="2800" dirty="0"/>
              <a:t> تعدد احدث انظمة التشغيل لمختلف الانظمة الحاسوبية.</a:t>
            </a:r>
          </a:p>
          <a:p>
            <a:pPr>
              <a:buNone/>
            </a:pPr>
            <a:r>
              <a:rPr lang="ar-JO" sz="2800" dirty="0" err="1"/>
              <a:t>5.</a:t>
            </a:r>
            <a:r>
              <a:rPr lang="ar-JO" sz="2800" dirty="0"/>
              <a:t> تقارن بين استخدامات انظمة التشغيل المتنوعة</a:t>
            </a:r>
          </a:p>
          <a:p>
            <a:pPr>
              <a:buNone/>
            </a:pPr>
            <a:r>
              <a:rPr lang="ar-JO" sz="2800" dirty="0" err="1"/>
              <a:t>6.</a:t>
            </a:r>
            <a:r>
              <a:rPr lang="ar-JO" sz="2800" dirty="0"/>
              <a:t> استخدام نظام النوافذ </a:t>
            </a:r>
            <a:r>
              <a:rPr lang="en-US" sz="2800" dirty="0"/>
              <a:t>Windows7</a:t>
            </a:r>
            <a:r>
              <a:rPr lang="ar-JO" sz="2800" dirty="0"/>
              <a:t> للحاسوب الشخصي بمهارة وسرعة</a:t>
            </a:r>
          </a:p>
          <a:p>
            <a:pPr>
              <a:buNone/>
            </a:pPr>
            <a:r>
              <a:rPr lang="ar-JO" sz="2800" dirty="0" err="1"/>
              <a:t>7.</a:t>
            </a:r>
            <a:r>
              <a:rPr lang="ar-JO" sz="2800" dirty="0"/>
              <a:t> القيام بإصلاح بعض المشاكل  الخاصة بالحاسوب الشخصي</a:t>
            </a:r>
          </a:p>
        </p:txBody>
      </p:sp>
    </p:spTree>
  </p:cSld>
  <p:clrMapOvr>
    <a:masterClrMapping/>
  </p:clrMapOvr>
  <p:transition spd="slow">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اختبر نفسك</a:t>
            </a:r>
          </a:p>
        </p:txBody>
      </p:sp>
      <p:sp>
        <p:nvSpPr>
          <p:cNvPr id="3" name="عنصر نائب للمحتوى 2"/>
          <p:cNvSpPr>
            <a:spLocks noGrp="1"/>
          </p:cNvSpPr>
          <p:nvPr>
            <p:ph idx="1"/>
          </p:nvPr>
        </p:nvSpPr>
        <p:spPr/>
        <p:txBody>
          <a:bodyPr/>
          <a:lstStyle/>
          <a:p>
            <a:r>
              <a:rPr lang="ar-JO" dirty="0"/>
              <a:t>مرفق ملف وورد</a:t>
            </a:r>
          </a:p>
          <a:p>
            <a:endParaRPr lang="ar-JO" dirty="0"/>
          </a:p>
          <a:p>
            <a:r>
              <a:rPr lang="ar-JO" dirty="0"/>
              <a:t>تم بحمد الله</a:t>
            </a:r>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err="1"/>
              <a:t>1.</a:t>
            </a:r>
            <a:r>
              <a:rPr lang="ar-JO" dirty="0"/>
              <a:t> مفهوم وأهمية نظام التشغيل</a:t>
            </a:r>
          </a:p>
        </p:txBody>
      </p:sp>
      <p:sp>
        <p:nvSpPr>
          <p:cNvPr id="3" name="عنصر نائب للمحتوى 2"/>
          <p:cNvSpPr>
            <a:spLocks noGrp="1"/>
          </p:cNvSpPr>
          <p:nvPr>
            <p:ph idx="1"/>
          </p:nvPr>
        </p:nvSpPr>
        <p:spPr/>
        <p:txBody>
          <a:bodyPr/>
          <a:lstStyle/>
          <a:p>
            <a:pPr algn="just"/>
            <a:r>
              <a:rPr lang="ar-JO" dirty="0"/>
              <a:t>يمكن تعريف نظام التشغيل بأنه مجموعة من برامج التحكم يضعها المصممون لضبط تشغيل جهاز الحاسوب وتنظيم عمل وحداته المختلفة بالطريقة الامثل من حيث توزيع الادوار والوقت المستهلك لتنفيذ المهمات المنوطة بكل مكون من مكونات </a:t>
            </a:r>
            <a:r>
              <a:rPr lang="ar-JO" dirty="0" err="1"/>
              <a:t>الحاسوب.</a:t>
            </a:r>
            <a:r>
              <a:rPr lang="ar-JO" dirty="0"/>
              <a:t> وتنبع اهمية نظام التشغيل من انه حلقة الوصل بين الانسان وجهاز الحاسوب فيسهل عملية التفاهم بين الطرفين.ويتم تطوير نظام التشغيل باستخدام لغة برمجة عالية المستوى مثل </a:t>
            </a:r>
            <a:r>
              <a:rPr lang="en-US" dirty="0"/>
              <a:t>C++</a:t>
            </a:r>
            <a:endParaRPr lang="ar-JO" dirty="0"/>
          </a:p>
        </p:txBody>
      </p:sp>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err="1"/>
              <a:t>2.</a:t>
            </a:r>
            <a:r>
              <a:rPr lang="ar-JO" dirty="0"/>
              <a:t> وظائف نظام التشغيل</a:t>
            </a:r>
          </a:p>
        </p:txBody>
      </p:sp>
      <p:sp>
        <p:nvSpPr>
          <p:cNvPr id="3" name="عنصر نائب للمحتوى 2"/>
          <p:cNvSpPr>
            <a:spLocks noGrp="1"/>
          </p:cNvSpPr>
          <p:nvPr>
            <p:ph idx="1"/>
          </p:nvPr>
        </p:nvSpPr>
        <p:spPr/>
        <p:txBody>
          <a:bodyPr/>
          <a:lstStyle/>
          <a:p>
            <a:r>
              <a:rPr lang="ar-JO" dirty="0"/>
              <a:t>ما زالت انظمة التشغيل في تطور متسارع، ويأتي هذا التطور منسجما مع التطور الكبير في حجم المجتمع المستخدم للحاسوب والتطور في قدرات الوحدات المختلفة للحاسوب من حيث السرعة والسعة التخزينية واسترجاع </a:t>
            </a:r>
            <a:r>
              <a:rPr lang="ar-JO" dirty="0" err="1"/>
              <a:t>المعلومات.</a:t>
            </a:r>
            <a:r>
              <a:rPr lang="ar-JO" dirty="0"/>
              <a:t> حيث ان اهم وظائف نظام التشغيل </a:t>
            </a:r>
            <a:r>
              <a:rPr lang="ar-JO" dirty="0" err="1"/>
              <a:t>هي:</a:t>
            </a:r>
            <a:endParaRPr lang="ar-JO" dirty="0"/>
          </a:p>
          <a:p>
            <a:r>
              <a:rPr lang="ar-JO" dirty="0" err="1"/>
              <a:t>1.</a:t>
            </a:r>
            <a:r>
              <a:rPr lang="ar-JO" dirty="0"/>
              <a:t> ادارة المعالجات </a:t>
            </a:r>
            <a:r>
              <a:rPr lang="ar-JO" dirty="0" err="1"/>
              <a:t>2.</a:t>
            </a:r>
            <a:r>
              <a:rPr lang="ar-JO" dirty="0"/>
              <a:t> ادارة الملفات والتطبيقات </a:t>
            </a:r>
            <a:r>
              <a:rPr lang="ar-JO" dirty="0" err="1"/>
              <a:t>3.</a:t>
            </a:r>
            <a:r>
              <a:rPr lang="ar-JO" dirty="0"/>
              <a:t> ادارة الذاكرة </a:t>
            </a:r>
            <a:r>
              <a:rPr lang="ar-JO" dirty="0" err="1"/>
              <a:t>4.</a:t>
            </a:r>
            <a:r>
              <a:rPr lang="ar-JO" dirty="0"/>
              <a:t> ادارة وحدات الادخال والإخراج </a:t>
            </a:r>
            <a:r>
              <a:rPr lang="ar-JO" dirty="0" err="1"/>
              <a:t>5.</a:t>
            </a:r>
            <a:r>
              <a:rPr lang="ar-JO" dirty="0"/>
              <a:t> الحماية والمحافظة على امن وتكامل المراجع.</a:t>
            </a:r>
          </a:p>
        </p:txBody>
      </p:sp>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0" y="0"/>
            <a:ext cx="3008313" cy="1162050"/>
          </a:xfrm>
        </p:spPr>
        <p:txBody>
          <a:bodyPr/>
          <a:lstStyle/>
          <a:p>
            <a:pPr algn="ctr"/>
            <a:r>
              <a:rPr lang="ar-JO" dirty="0" err="1"/>
              <a:t>2.</a:t>
            </a:r>
            <a:r>
              <a:rPr lang="ar-JO" dirty="0"/>
              <a:t> وظائف نظام التشغيل</a:t>
            </a:r>
          </a:p>
        </p:txBody>
      </p:sp>
      <p:pic>
        <p:nvPicPr>
          <p:cNvPr id="1026" name="Picture 2" descr="C:\Users\maher\Desktop\computerWork\WireFrame\shema_OS.png"/>
          <p:cNvPicPr>
            <a:picLocks noGrp="1" noChangeAspect="1" noChangeArrowheads="1"/>
          </p:cNvPicPr>
          <p:nvPr>
            <p:ph idx="1"/>
          </p:nvPr>
        </p:nvPicPr>
        <p:blipFill>
          <a:blip r:embed="rId2" cstate="print"/>
          <a:stretch>
            <a:fillRect/>
          </a:stretch>
        </p:blipFill>
        <p:spPr bwMode="auto">
          <a:xfrm>
            <a:off x="381000" y="1676400"/>
            <a:ext cx="2647619" cy="3180953"/>
          </a:xfrm>
          <a:prstGeom prst="rect">
            <a:avLst/>
          </a:prstGeom>
          <a:noFill/>
        </p:spPr>
      </p:pic>
      <p:sp>
        <p:nvSpPr>
          <p:cNvPr id="5" name="عنصر نائب للنص 4"/>
          <p:cNvSpPr>
            <a:spLocks noGrp="1"/>
          </p:cNvSpPr>
          <p:nvPr>
            <p:ph type="body" sz="half" idx="2"/>
          </p:nvPr>
        </p:nvSpPr>
        <p:spPr>
          <a:xfrm>
            <a:off x="4724400" y="1524000"/>
            <a:ext cx="3008313" cy="4691063"/>
          </a:xfrm>
        </p:spPr>
        <p:txBody>
          <a:bodyPr/>
          <a:lstStyle/>
          <a:p>
            <a:endParaRPr lang="ar-JO" dirty="0"/>
          </a:p>
        </p:txBody>
      </p:sp>
      <p:pic>
        <p:nvPicPr>
          <p:cNvPr id="1027" name="Picture 3" descr="C:\Users\maher\Desktop\computerWork\WireFrame\mission_sys.png"/>
          <p:cNvPicPr>
            <a:picLocks noChangeAspect="1" noChangeArrowheads="1"/>
          </p:cNvPicPr>
          <p:nvPr/>
        </p:nvPicPr>
        <p:blipFill>
          <a:blip r:embed="rId3" cstate="print"/>
          <a:srcRect/>
          <a:stretch>
            <a:fillRect/>
          </a:stretch>
        </p:blipFill>
        <p:spPr bwMode="auto">
          <a:xfrm>
            <a:off x="4495800" y="1447800"/>
            <a:ext cx="3733800" cy="4800600"/>
          </a:xfrm>
          <a:prstGeom prst="rect">
            <a:avLst/>
          </a:prstGeom>
          <a:noFill/>
        </p:spPr>
      </p:pic>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err="1"/>
              <a:t>3.</a:t>
            </a:r>
            <a:r>
              <a:rPr lang="ar-JO" dirty="0"/>
              <a:t> تصنيفات انظمة التشغيل</a:t>
            </a:r>
          </a:p>
        </p:txBody>
      </p:sp>
      <p:sp>
        <p:nvSpPr>
          <p:cNvPr id="3" name="عنصر نائب للمحتوى 2"/>
          <p:cNvSpPr>
            <a:spLocks noGrp="1"/>
          </p:cNvSpPr>
          <p:nvPr>
            <p:ph idx="1"/>
          </p:nvPr>
        </p:nvSpPr>
        <p:spPr/>
        <p:txBody>
          <a:bodyPr>
            <a:normAutofit fontScale="92500"/>
          </a:bodyPr>
          <a:lstStyle/>
          <a:p>
            <a:r>
              <a:rPr lang="ar-JO" dirty="0"/>
              <a:t>يمكن تصنيف انظمة التشغيل وفق معايير مختلفة، وفي هذا الدرس سنتطرق الى احدى اهم التصنيفات والتي تتعلق بطريقة تنفيذ الاوامر </a:t>
            </a:r>
            <a:r>
              <a:rPr lang="ar-JO" dirty="0" err="1"/>
              <a:t>والبرامج.</a:t>
            </a:r>
            <a:r>
              <a:rPr lang="ar-JO" dirty="0"/>
              <a:t> حيث يمكن تصنيف انظمة التشغيل الى: انظمة احادية المهام، </a:t>
            </a:r>
            <a:r>
              <a:rPr lang="ar-JO" dirty="0" err="1"/>
              <a:t>وانظمة</a:t>
            </a:r>
            <a:r>
              <a:rPr lang="ar-JO" dirty="0"/>
              <a:t> متعددة البرامج، </a:t>
            </a:r>
            <a:r>
              <a:rPr lang="ar-JO" dirty="0" err="1"/>
              <a:t>وانظمة</a:t>
            </a:r>
            <a:r>
              <a:rPr lang="ar-JO" dirty="0"/>
              <a:t> المشاركة </a:t>
            </a:r>
            <a:r>
              <a:rPr lang="ar-JO" dirty="0" err="1"/>
              <a:t>الزمنية.</a:t>
            </a:r>
            <a:r>
              <a:rPr lang="ar-JO" dirty="0"/>
              <a:t> وفيما يلي شرح توضيحي مختصر لكل </a:t>
            </a:r>
            <a:r>
              <a:rPr lang="ar-JO" dirty="0" err="1"/>
              <a:t>نوع:</a:t>
            </a:r>
            <a:endParaRPr lang="ar-JO" dirty="0"/>
          </a:p>
          <a:p>
            <a:r>
              <a:rPr lang="ar-JO" dirty="0" err="1"/>
              <a:t>1.</a:t>
            </a:r>
            <a:r>
              <a:rPr lang="ar-JO" dirty="0"/>
              <a:t> </a:t>
            </a:r>
            <a:r>
              <a:rPr lang="ar-JO" dirty="0">
                <a:solidFill>
                  <a:srgbClr val="FF0000"/>
                </a:solidFill>
              </a:rPr>
              <a:t>الانظمة احادية المهام</a:t>
            </a:r>
            <a:r>
              <a:rPr lang="ar-JO" dirty="0"/>
              <a:t>: ويكون دور نظام التشغيل هنا تحميل برنامج واحد وتنفيذه وبعد اكتمال المهمة، يتم تحميل برنامج اخر </a:t>
            </a:r>
            <a:r>
              <a:rPr lang="ar-JO" dirty="0" err="1"/>
              <a:t>وتنفيذه.</a:t>
            </a:r>
            <a:r>
              <a:rPr lang="ar-JO" dirty="0"/>
              <a:t> وهذا النظام يعتبر غير كفؤ فهو يبقي برنامج واحد فقط في الذاكرة حتى </a:t>
            </a:r>
            <a:r>
              <a:rPr lang="ar-JO" dirty="0" err="1"/>
              <a:t>ينتهي.</a:t>
            </a:r>
            <a:r>
              <a:rPr lang="ar-JO" dirty="0"/>
              <a:t> من الامثلة على هذا النظام برنامج </a:t>
            </a:r>
            <a:r>
              <a:rPr lang="en-US" dirty="0"/>
              <a:t>DOS</a:t>
            </a:r>
            <a:endParaRPr lang="ar-JO" dirty="0"/>
          </a:p>
        </p:txBody>
      </p:sp>
    </p:spTree>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JO" dirty="0" err="1"/>
              <a:t>3.</a:t>
            </a:r>
            <a:r>
              <a:rPr lang="ar-JO" dirty="0"/>
              <a:t> تصنيفات نظم التشغيل</a:t>
            </a:r>
          </a:p>
        </p:txBody>
      </p:sp>
      <p:sp>
        <p:nvSpPr>
          <p:cNvPr id="3" name="عنصر نائب للمحتوى 2"/>
          <p:cNvSpPr>
            <a:spLocks noGrp="1"/>
          </p:cNvSpPr>
          <p:nvPr>
            <p:ph idx="1"/>
          </p:nvPr>
        </p:nvSpPr>
        <p:spPr/>
        <p:txBody>
          <a:bodyPr>
            <a:normAutofit fontScale="85000" lnSpcReduction="10000"/>
          </a:bodyPr>
          <a:lstStyle/>
          <a:p>
            <a:r>
              <a:rPr lang="ar-JO" dirty="0" err="1"/>
              <a:t>2.</a:t>
            </a:r>
            <a:r>
              <a:rPr lang="ar-JO" dirty="0"/>
              <a:t> </a:t>
            </a:r>
            <a:r>
              <a:rPr lang="ar-JO" dirty="0">
                <a:solidFill>
                  <a:srgbClr val="FF0000"/>
                </a:solidFill>
              </a:rPr>
              <a:t>الانظمة متعددة البرامج</a:t>
            </a:r>
            <a:r>
              <a:rPr lang="ar-JO" dirty="0"/>
              <a:t>: في هذا النوع يتم تحميل اكثر من برنامج الى الذاكرة، </a:t>
            </a:r>
            <a:r>
              <a:rPr lang="ar-JO" dirty="0" err="1"/>
              <a:t>ويبدا</a:t>
            </a:r>
            <a:r>
              <a:rPr lang="ar-JO" dirty="0"/>
              <a:t> المعالج بتنفيذ احد هذه البرامج، </a:t>
            </a:r>
            <a:r>
              <a:rPr lang="ar-JO" dirty="0" err="1"/>
              <a:t>واذا</a:t>
            </a:r>
            <a:r>
              <a:rPr lang="ar-JO" dirty="0"/>
              <a:t> توقف البرنامج </a:t>
            </a:r>
            <a:r>
              <a:rPr lang="ar-JO" dirty="0" err="1"/>
              <a:t>لاي</a:t>
            </a:r>
            <a:r>
              <a:rPr lang="ar-JO" dirty="0"/>
              <a:t> سبب كان يقوم المعالج بالبدء بتنفيذ برنامج اخر وبالتالي تم استغلال زمن المعالج ليكون مشغولا معظم الوقت</a:t>
            </a:r>
          </a:p>
          <a:p>
            <a:r>
              <a:rPr lang="ar-JO" dirty="0" err="1"/>
              <a:t>3.</a:t>
            </a:r>
            <a:r>
              <a:rPr lang="ar-JO" dirty="0"/>
              <a:t> </a:t>
            </a:r>
            <a:r>
              <a:rPr lang="ar-JO" dirty="0">
                <a:solidFill>
                  <a:srgbClr val="FF0000"/>
                </a:solidFill>
              </a:rPr>
              <a:t>انظمة المشاركة </a:t>
            </a:r>
            <a:r>
              <a:rPr lang="ar-JO" dirty="0" err="1">
                <a:solidFill>
                  <a:srgbClr val="FF0000"/>
                </a:solidFill>
              </a:rPr>
              <a:t>الزمنية (</a:t>
            </a:r>
            <a:r>
              <a:rPr lang="en-US" dirty="0">
                <a:solidFill>
                  <a:srgbClr val="FF0000"/>
                </a:solidFill>
              </a:rPr>
              <a:t>Time-sharing</a:t>
            </a:r>
            <a:r>
              <a:rPr lang="ar-JO" dirty="0" err="1">
                <a:solidFill>
                  <a:srgbClr val="FF0000"/>
                </a:solidFill>
              </a:rPr>
              <a:t>):</a:t>
            </a:r>
            <a:r>
              <a:rPr lang="ar-JO" dirty="0">
                <a:solidFill>
                  <a:srgbClr val="FF0000"/>
                </a:solidFill>
              </a:rPr>
              <a:t> </a:t>
            </a:r>
          </a:p>
          <a:p>
            <a:pPr>
              <a:buNone/>
            </a:pPr>
            <a:r>
              <a:rPr lang="ar-JO" dirty="0"/>
              <a:t>هي استمرار منطقي لتعدد </a:t>
            </a:r>
            <a:r>
              <a:rPr lang="ar-JO" dirty="0" err="1"/>
              <a:t>البرامج.</a:t>
            </a:r>
            <a:r>
              <a:rPr lang="ar-JO" dirty="0"/>
              <a:t> يقوم المعالج بخدمة العديد من المهام وذلك بإعطاء كل مهمة فترة زمنية قصيرة داخل المعالج، ويتنقل المعالج بين المهام بسرعة عالية جدا لدرجة أن كل مهمة تعمل وكأنها تستخدم المعالج </a:t>
            </a:r>
            <a:r>
              <a:rPr lang="ar-JO" dirty="0" err="1"/>
              <a:t>لوحدها.</a:t>
            </a:r>
            <a:r>
              <a:rPr lang="ar-JO" dirty="0"/>
              <a:t> إذا احتاجت مهمة أن تنتظر فترة زمنية لإدخال أو اخراج، يمكن الانتقال لمهمة أخرى مما يكسب النظام استغلال جيد لزمن المعالج.</a:t>
            </a:r>
          </a:p>
        </p:txBody>
      </p:sp>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ar-JO" dirty="0"/>
            </a:br>
            <a:r>
              <a:rPr lang="ar-JO" dirty="0" err="1"/>
              <a:t>4.</a:t>
            </a:r>
            <a:r>
              <a:rPr lang="ar-JO" dirty="0"/>
              <a:t> انظمة تشغيل معاصرة</a:t>
            </a:r>
            <a:br>
              <a:rPr lang="ar-JO" dirty="0"/>
            </a:br>
            <a:endParaRPr lang="ar-JO" dirty="0"/>
          </a:p>
        </p:txBody>
      </p:sp>
      <p:sp>
        <p:nvSpPr>
          <p:cNvPr id="3" name="عنصر نائب للمحتوى 2"/>
          <p:cNvSpPr>
            <a:spLocks noGrp="1"/>
          </p:cNvSpPr>
          <p:nvPr>
            <p:ph idx="1"/>
          </p:nvPr>
        </p:nvSpPr>
        <p:spPr/>
        <p:txBody>
          <a:bodyPr/>
          <a:lstStyle/>
          <a:p>
            <a:r>
              <a:rPr lang="ar-JO" dirty="0"/>
              <a:t>عند اقتنائك لأي جهاز حاسوب او حتى احد الاجهزة الذكية فان اول ما يخطر ببالك ما هو نظام التشغيل الذي يستخدمه هذا الجهاز او ما هو النظام المناسب ليتم تنصيبه </a:t>
            </a:r>
            <a:r>
              <a:rPr lang="ar-JO" dirty="0" err="1"/>
              <a:t>عليه.</a:t>
            </a:r>
            <a:r>
              <a:rPr lang="ar-JO" dirty="0"/>
              <a:t> فهناك العديد من انظمة التشغيل القديمة والحديثة وكل منها تم اعداده ليكون مناسبا لأجهزة بمواصفات معينة من الهاتف المحمول الى الخوادم الرئيسية باختلاف حجم الذاكرة والمعالج والتركيبة التقنية لهذه </a:t>
            </a:r>
            <a:r>
              <a:rPr lang="ar-JO" dirty="0" err="1"/>
              <a:t>الاجهزة.</a:t>
            </a:r>
            <a:r>
              <a:rPr lang="ar-JO" dirty="0"/>
              <a:t> وفيما يلي نبذة مختصرة عن ابرز انظمة </a:t>
            </a:r>
            <a:r>
              <a:rPr lang="ar-JO" dirty="0" err="1"/>
              <a:t>التشغيل:</a:t>
            </a:r>
            <a:endParaRPr lang="ar-JO" dirty="0"/>
          </a:p>
          <a:p>
            <a:endParaRPr lang="ar-JO" dirty="0"/>
          </a:p>
        </p:txBody>
      </p:sp>
    </p:spTree>
  </p:cSld>
  <p:clrMapOvr>
    <a:masterClrMapping/>
  </p:clrMapOvr>
  <p:transition spd="slow">
    <p:wedge/>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TotalTime>
  <Words>2718</Words>
  <Application>Microsoft Office PowerPoint</Application>
  <PresentationFormat>On-screen Show (4:3)</PresentationFormat>
  <Paragraphs>162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Times New Roman</vt:lpstr>
      <vt:lpstr>سمة Office</vt:lpstr>
      <vt:lpstr>PowerPoint Presentation</vt:lpstr>
      <vt:lpstr>مقدمة الوحدة</vt:lpstr>
      <vt:lpstr>مخرجات التعلم</vt:lpstr>
      <vt:lpstr>1. مفهوم وأهمية نظام التشغيل</vt:lpstr>
      <vt:lpstr>2. وظائف نظام التشغيل</vt:lpstr>
      <vt:lpstr>2. وظائف نظام التشغيل</vt:lpstr>
      <vt:lpstr>3. تصنيفات انظمة التشغيل</vt:lpstr>
      <vt:lpstr>3. تصنيفات نظم التشغيل</vt:lpstr>
      <vt:lpstr> 4. انظمة تشغيل معاصرة </vt:lpstr>
      <vt:lpstr>شعارات تعبر عن انظمة التشغيل</vt:lpstr>
      <vt:lpstr>5. Windows7</vt:lpstr>
      <vt:lpstr>5. التعامل معWindows7</vt:lpstr>
      <vt:lpstr>تشغيل النظام</vt:lpstr>
      <vt:lpstr>سطح المكتب</vt:lpstr>
      <vt:lpstr>اظهار/اخفاء ايقونات سطح المكتب</vt:lpstr>
      <vt:lpstr>قائمة زر ابدأ</vt:lpstr>
      <vt:lpstr>لوحة التحكم</vt:lpstr>
      <vt:lpstr>لوحة التحكم: تغيير الوقت والتاريخ </vt:lpstr>
      <vt:lpstr>لوحة التحكم: تغيير اعدادات اللون</vt:lpstr>
      <vt:lpstr>لوحة التحكم: خلفية سطح المكتب</vt:lpstr>
      <vt:lpstr>لوحة التحكم: تغيير شاشة التوقف</vt:lpstr>
      <vt:lpstr>ادارة الملفات والمجلدات</vt:lpstr>
      <vt:lpstr>ادارة الملفات والمجلدات: انشاء المجلدات</vt:lpstr>
      <vt:lpstr>ادارة الملفات والمجلدات:انواع الملفات</vt:lpstr>
      <vt:lpstr>ادارة الملفات والمجلدات:انواع الملفات</vt:lpstr>
      <vt:lpstr>تدريب</vt:lpstr>
      <vt:lpstr>وظائف ازرار لوحة المفاتيح</vt:lpstr>
      <vt:lpstr>إغلاق تطبيق لا يستجيب </vt:lpstr>
      <vt:lpstr>نصائح عامة لمستخدمي نظام ويندوز</vt:lpstr>
      <vt:lpstr>اختبر نفسك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الثانية</dc:title>
  <dc:creator>123456</dc:creator>
  <cp:lastModifiedBy>Saeda Abu Halaweh</cp:lastModifiedBy>
  <cp:revision>133</cp:revision>
  <dcterms:created xsi:type="dcterms:W3CDTF">2016-10-07T22:12:23Z</dcterms:created>
  <dcterms:modified xsi:type="dcterms:W3CDTF">2025-09-10T08:01:57Z</dcterms:modified>
</cp:coreProperties>
</file>