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3" r:id="rId3"/>
    <p:sldId id="306" r:id="rId4"/>
    <p:sldId id="259" r:id="rId5"/>
    <p:sldId id="284" r:id="rId6"/>
    <p:sldId id="285" r:id="rId7"/>
    <p:sldId id="286" r:id="rId8"/>
    <p:sldId id="337" r:id="rId9"/>
    <p:sldId id="314" r:id="rId10"/>
    <p:sldId id="330" r:id="rId11"/>
    <p:sldId id="338" r:id="rId12"/>
    <p:sldId id="318" r:id="rId13"/>
    <p:sldId id="297" r:id="rId14"/>
    <p:sldId id="298" r:id="rId15"/>
    <p:sldId id="339" r:id="rId16"/>
    <p:sldId id="340" r:id="rId17"/>
    <p:sldId id="341" r:id="rId18"/>
    <p:sldId id="342" r:id="rId19"/>
    <p:sldId id="331" r:id="rId20"/>
    <p:sldId id="343" r:id="rId21"/>
    <p:sldId id="300" r:id="rId22"/>
    <p:sldId id="301" r:id="rId23"/>
    <p:sldId id="303" r:id="rId24"/>
    <p:sldId id="302" r:id="rId25"/>
    <p:sldId id="344" r:id="rId26"/>
    <p:sldId id="336" r:id="rId27"/>
    <p:sldId id="345" r:id="rId28"/>
    <p:sldId id="34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8" clrIdx="0">
    <p:extLst>
      <p:ext uri="{19B8F6BF-5375-455C-9EA6-DF929625EA0E}">
        <p15:presenceInfo xmlns:p15="http://schemas.microsoft.com/office/powerpoint/2012/main" xmlns="" userId="HP" providerId="None"/>
      </p:ext>
    </p:extLst>
  </p:cmAuthor>
  <p:cmAuthor id="2" name="ghader hamed" initials="gh" lastIdx="34" clrIdx="1"/>
  <p:cmAuthor id="3" name="faqra" initials="f"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4C9ECD"/>
    <a:srgbClr val="5FAAD3"/>
    <a:srgbClr val="A0CCE4"/>
    <a:srgbClr val="79D1D5"/>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9645" autoAdjust="0"/>
  </p:normalViewPr>
  <p:slideViewPr>
    <p:cSldViewPr snapToGrid="0">
      <p:cViewPr>
        <p:scale>
          <a:sx n="69" d="100"/>
          <a:sy n="69" d="100"/>
        </p:scale>
        <p:origin x="-630" y="-114"/>
      </p:cViewPr>
      <p:guideLst>
        <p:guide orient="horz" pos="2136"/>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244F32-7A36-4207-8DA1-44249321CD26}" type="datetimeFigureOut">
              <a:rPr lang="en-US" smtClean="0"/>
              <a:pPr/>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8ACBD0-9CCD-4C49-AB7C-882CE5E2D241}" type="slidenum">
              <a:rPr lang="en-US" smtClean="0"/>
              <a:pPr/>
              <a:t>‹#›</a:t>
            </a:fld>
            <a:endParaRPr lang="en-US"/>
          </a:p>
        </p:txBody>
      </p:sp>
    </p:spTree>
    <p:extLst>
      <p:ext uri="{BB962C8B-B14F-4D97-AF65-F5344CB8AC3E}">
        <p14:creationId xmlns:p14="http://schemas.microsoft.com/office/powerpoint/2010/main" val="3698789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CBD0-9CCD-4C49-AB7C-882CE5E2D241}" type="slidenum">
              <a:rPr lang="en-US" smtClean="0"/>
              <a:pPr/>
              <a:t>1</a:t>
            </a:fld>
            <a:endParaRPr lang="en-US" dirty="0"/>
          </a:p>
        </p:txBody>
      </p:sp>
    </p:spTree>
    <p:extLst>
      <p:ext uri="{BB962C8B-B14F-4D97-AF65-F5344CB8AC3E}">
        <p14:creationId xmlns:p14="http://schemas.microsoft.com/office/powerpoint/2010/main" val="3704247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ACBD0-9CCD-4C49-AB7C-882CE5E2D241}"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CBD0-9CCD-4C49-AB7C-882CE5E2D241}" type="slidenum">
              <a:rPr lang="en-US" smtClean="0"/>
              <a:pPr/>
              <a:t>4</a:t>
            </a:fld>
            <a:endParaRPr lang="en-US" dirty="0"/>
          </a:p>
        </p:txBody>
      </p:sp>
    </p:spTree>
    <p:extLst>
      <p:ext uri="{BB962C8B-B14F-4D97-AF65-F5344CB8AC3E}">
        <p14:creationId xmlns:p14="http://schemas.microsoft.com/office/powerpoint/2010/main" val="2811887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dirty="0"/>
          </a:p>
        </p:txBody>
      </p:sp>
      <p:sp>
        <p:nvSpPr>
          <p:cNvPr id="5" name="Footer Placeholder 4"/>
          <p:cNvSpPr>
            <a:spLocks noGrp="1"/>
          </p:cNvSpPr>
          <p:nvPr>
            <p:ph type="ftr" sz="quarter" idx="11"/>
          </p:nvPr>
        </p:nvSpPr>
        <p:spPr/>
        <p:txBody>
          <a:bodyPr/>
          <a:lstStyle/>
          <a:p>
            <a:r>
              <a:rPr lang="en-US" dirty="0" err="1" smtClean="0"/>
              <a:t>Wirefraiming</a:t>
            </a:r>
            <a:r>
              <a:rPr lang="en-US" dirty="0" smtClean="0"/>
              <a:t>/instructional designed </a:t>
            </a:r>
            <a:endParaRPr lang="en-US" dirty="0"/>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4224548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B4017D-394D-493D-9B0B-A421AEFCF50B}"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75494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B4017D-394D-493D-9B0B-A421AEFCF50B}" type="datetimeFigureOut">
              <a:rPr lang="en-US" smtClean="0"/>
              <a:pPr/>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1702061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B4017D-394D-493D-9B0B-A421AEFCF50B}" type="datetimeFigureOut">
              <a:rPr lang="en-US" smtClean="0"/>
              <a:pPr/>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1966305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4017D-394D-493D-9B0B-A421AEFCF50B}" type="datetimeFigureOut">
              <a:rPr lang="en-US" smtClean="0"/>
              <a:pPr/>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550800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4017D-394D-493D-9B0B-A421AEFCF50B}"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1781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4017D-394D-493D-9B0B-A421AEFCF50B}"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877524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823223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22042782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Se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 y="106363"/>
            <a:ext cx="11760200" cy="562491"/>
          </a:xfrm>
        </p:spPr>
        <p:style>
          <a:lnRef idx="2">
            <a:schemeClr val="dk1"/>
          </a:lnRef>
          <a:fillRef idx="1">
            <a:schemeClr val="lt1"/>
          </a:fillRef>
          <a:effectRef idx="0">
            <a:schemeClr val="dk1"/>
          </a:effectRef>
          <a:fontRef idx="none"/>
        </p:style>
        <p:txBody>
          <a:bodyPr>
            <a:normAutofit/>
          </a:bodyPr>
          <a:lstStyle>
            <a:lvl1pPr algn="r" rtl="1">
              <a:defRPr sz="2800" b="0" i="0" baseline="0">
                <a:latin typeface="Arial" panose="020B0604020202020204" pitchFamily="34" charset="0"/>
                <a:cs typeface="Arial" panose="020B0604020202020204" pitchFamily="34" charset="0"/>
              </a:defRPr>
            </a:lvl1pPr>
          </a:lstStyle>
          <a:p>
            <a:r>
              <a:rPr lang="en-US" dirty="0" smtClean="0"/>
              <a:t>Begin of section name</a:t>
            </a:r>
            <a:endParaRPr lang="en-US" dirty="0"/>
          </a:p>
        </p:txBody>
      </p:sp>
      <p:sp>
        <p:nvSpPr>
          <p:cNvPr id="3" name="Content Placeholder 2"/>
          <p:cNvSpPr>
            <a:spLocks noGrp="1"/>
          </p:cNvSpPr>
          <p:nvPr>
            <p:ph idx="1"/>
          </p:nvPr>
        </p:nvSpPr>
        <p:spPr>
          <a:xfrm>
            <a:off x="228600" y="1244342"/>
            <a:ext cx="11760200" cy="5461258"/>
          </a:xfrm>
        </p:spPr>
        <p:style>
          <a:lnRef idx="2">
            <a:schemeClr val="dk1"/>
          </a:lnRef>
          <a:fillRef idx="1">
            <a:schemeClr val="lt1"/>
          </a:fillRef>
          <a:effectRef idx="0">
            <a:schemeClr val="dk1"/>
          </a:effectRef>
          <a:fontRef idx="none"/>
        </p:style>
        <p:txBody>
          <a:bodyPr/>
          <a:lstStyle>
            <a:lvl1pPr marL="0" indent="0">
              <a:buNone/>
              <a:defRPr sz="1200">
                <a:latin typeface="Arial" panose="020B0604020202020204" pitchFamily="34" charset="0"/>
                <a:cs typeface="Arial" panose="020B0604020202020204" pitchFamily="34" charset="0"/>
              </a:defRPr>
            </a:lvl1pPr>
          </a:lstStyle>
          <a:p>
            <a:pPr lvl="0"/>
            <a:endParaRPr lang="en-US" dirty="0" smtClean="0"/>
          </a:p>
        </p:txBody>
      </p:sp>
      <p:sp>
        <p:nvSpPr>
          <p:cNvPr id="7" name="Rectangle 6"/>
          <p:cNvSpPr/>
          <p:nvPr userDrawn="1"/>
        </p:nvSpPr>
        <p:spPr>
          <a:xfrm>
            <a:off x="11620500" y="710168"/>
            <a:ext cx="381000" cy="4953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6" name="Text Placeholder 15"/>
          <p:cNvSpPr>
            <a:spLocks noGrp="1"/>
          </p:cNvSpPr>
          <p:nvPr>
            <p:ph type="body" sz="quarter" idx="10" hasCustomPrompt="1"/>
          </p:nvPr>
        </p:nvSpPr>
        <p:spPr>
          <a:xfrm>
            <a:off x="5422900" y="761761"/>
            <a:ext cx="6096000" cy="392113"/>
          </a:xfrm>
        </p:spPr>
        <p:txBody>
          <a:bodyPr>
            <a:normAutofit/>
          </a:bodyPr>
          <a:lstStyle>
            <a:lvl1pPr marL="0" indent="0" algn="r" rtl="1">
              <a:buNone/>
              <a:defRPr sz="1400" i="0"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Topic Name</a:t>
            </a:r>
            <a:endParaRPr lang="en-US" dirty="0" smtClean="0"/>
          </a:p>
        </p:txBody>
      </p:sp>
      <p:cxnSp>
        <p:nvCxnSpPr>
          <p:cNvPr id="6" name="Straight Connector 5"/>
          <p:cNvCxnSpPr/>
          <p:nvPr userDrawn="1"/>
        </p:nvCxnSpPr>
        <p:spPr>
          <a:xfrm flipV="1">
            <a:off x="419100" y="890337"/>
            <a:ext cx="11456068" cy="24063"/>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4823026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llowing topic">
    <p:spTree>
      <p:nvGrpSpPr>
        <p:cNvPr id="1" name=""/>
        <p:cNvGrpSpPr/>
        <p:nvPr/>
      </p:nvGrpSpPr>
      <p:grpSpPr>
        <a:xfrm>
          <a:off x="0" y="0"/>
          <a:ext cx="0" cy="0"/>
          <a:chOff x="0" y="0"/>
          <a:chExt cx="0" cy="0"/>
        </a:xfrm>
      </p:grpSpPr>
      <p:cxnSp>
        <p:nvCxnSpPr>
          <p:cNvPr id="5" name="Straight Connector 4"/>
          <p:cNvCxnSpPr/>
          <p:nvPr userDrawn="1"/>
        </p:nvCxnSpPr>
        <p:spPr>
          <a:xfrm>
            <a:off x="419100" y="914400"/>
            <a:ext cx="11456068" cy="0"/>
          </a:xfrm>
          <a:prstGeom prst="line">
            <a:avLst/>
          </a:prstGeom>
          <a:ln w="38100">
            <a:solidFill>
              <a:srgbClr val="9BBB59"/>
            </a:solidFill>
          </a:ln>
          <a:effectLst>
            <a:innerShdw blurRad="63500" dist="50800" dir="5400000">
              <a:prstClr val="black">
                <a:alpha val="50000"/>
              </a:prstClr>
            </a:innerShdw>
          </a:effec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367010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 ">
    <p:spTree>
      <p:nvGrpSpPr>
        <p:cNvPr id="1" name=""/>
        <p:cNvGrpSpPr/>
        <p:nvPr/>
      </p:nvGrpSpPr>
      <p:grpSpPr>
        <a:xfrm>
          <a:off x="0" y="0"/>
          <a:ext cx="0" cy="0"/>
          <a:chOff x="0" y="0"/>
          <a:chExt cx="0" cy="0"/>
        </a:xfrm>
      </p:grpSpPr>
      <p:sp>
        <p:nvSpPr>
          <p:cNvPr id="7" name="Rectangle 6"/>
          <p:cNvSpPr/>
          <p:nvPr userDrawn="1"/>
        </p:nvSpPr>
        <p:spPr>
          <a:xfrm>
            <a:off x="11691620" y="829324"/>
            <a:ext cx="381000" cy="4953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1" name="Rectangle 10"/>
          <p:cNvSpPr/>
          <p:nvPr userDrawn="1"/>
        </p:nvSpPr>
        <p:spPr>
          <a:xfrm>
            <a:off x="5765800" y="837823"/>
            <a:ext cx="381000" cy="495300"/>
          </a:xfrm>
          <a:prstGeom prst="rect">
            <a:avLst/>
          </a:prstGeom>
          <a:solidFill>
            <a:srgbClr val="0070C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4" name="Content Placeholder 3"/>
          <p:cNvSpPr>
            <a:spLocks noGrp="1"/>
          </p:cNvSpPr>
          <p:nvPr>
            <p:ph sz="quarter" idx="15"/>
          </p:nvPr>
        </p:nvSpPr>
        <p:spPr>
          <a:xfrm>
            <a:off x="207963" y="1384300"/>
            <a:ext cx="11831637" cy="5283200"/>
          </a:xfrm>
        </p:spPr>
        <p:style>
          <a:lnRef idx="2">
            <a:schemeClr val="dk1"/>
          </a:lnRef>
          <a:fillRef idx="1">
            <a:schemeClr val="lt1"/>
          </a:fillRef>
          <a:effectRef idx="0">
            <a:schemeClr val="dk1"/>
          </a:effectRef>
          <a:fontRef idx="none"/>
        </p:style>
        <p:txBody>
          <a:bodyPr>
            <a:normAutofit/>
          </a:bodyPr>
          <a:lstStyle>
            <a:lvl1pPr marL="0" indent="0">
              <a:buNone/>
              <a:defRPr sz="120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p:txBody>
      </p:sp>
      <p:sp>
        <p:nvSpPr>
          <p:cNvPr id="15" name="Text Placeholder 15"/>
          <p:cNvSpPr>
            <a:spLocks noGrp="1"/>
          </p:cNvSpPr>
          <p:nvPr>
            <p:ph type="body" sz="quarter" idx="10" hasCustomPrompt="1"/>
          </p:nvPr>
        </p:nvSpPr>
        <p:spPr>
          <a:xfrm>
            <a:off x="6184900" y="876955"/>
            <a:ext cx="539750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Topic Name</a:t>
            </a:r>
            <a:endParaRPr lang="en-US" dirty="0" smtClean="0"/>
          </a:p>
        </p:txBody>
      </p:sp>
      <p:sp>
        <p:nvSpPr>
          <p:cNvPr id="16" name="Text Placeholder 15"/>
          <p:cNvSpPr>
            <a:spLocks noGrp="1"/>
          </p:cNvSpPr>
          <p:nvPr>
            <p:ph type="body" sz="quarter" idx="16" hasCustomPrompt="1"/>
          </p:nvPr>
        </p:nvSpPr>
        <p:spPr>
          <a:xfrm>
            <a:off x="220980" y="889416"/>
            <a:ext cx="547116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Tab Header Name – 1,2,3</a:t>
            </a:r>
            <a:endParaRPr lang="en-US" dirty="0" smtClean="0"/>
          </a:p>
        </p:txBody>
      </p:sp>
    </p:spTree>
    <p:extLst>
      <p:ext uri="{BB962C8B-B14F-4D97-AF65-F5344CB8AC3E}">
        <p14:creationId xmlns:p14="http://schemas.microsoft.com/office/powerpoint/2010/main" val="8253727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lider">
    <p:spTree>
      <p:nvGrpSpPr>
        <p:cNvPr id="1" name=""/>
        <p:cNvGrpSpPr/>
        <p:nvPr/>
      </p:nvGrpSpPr>
      <p:grpSpPr>
        <a:xfrm>
          <a:off x="0" y="0"/>
          <a:ext cx="0" cy="0"/>
          <a:chOff x="0" y="0"/>
          <a:chExt cx="0" cy="0"/>
        </a:xfrm>
      </p:grpSpPr>
      <p:sp>
        <p:nvSpPr>
          <p:cNvPr id="7" name="Rectangle 6"/>
          <p:cNvSpPr/>
          <p:nvPr userDrawn="1"/>
        </p:nvSpPr>
        <p:spPr>
          <a:xfrm>
            <a:off x="11691620" y="118124"/>
            <a:ext cx="381000" cy="4953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1" name="Rectangle 10"/>
          <p:cNvSpPr/>
          <p:nvPr userDrawn="1"/>
        </p:nvSpPr>
        <p:spPr>
          <a:xfrm>
            <a:off x="5765800" y="126623"/>
            <a:ext cx="381000" cy="495300"/>
          </a:xfrm>
          <a:prstGeom prst="rect">
            <a:avLst/>
          </a:prstGeom>
          <a:solidFill>
            <a:srgbClr val="C0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4" name="Content Placeholder 3"/>
          <p:cNvSpPr>
            <a:spLocks noGrp="1"/>
          </p:cNvSpPr>
          <p:nvPr>
            <p:ph sz="quarter" idx="15" hasCustomPrompt="1"/>
          </p:nvPr>
        </p:nvSpPr>
        <p:spPr>
          <a:xfrm>
            <a:off x="207963" y="711200"/>
            <a:ext cx="11831637" cy="3068320"/>
          </a:xfrm>
        </p:spPr>
        <p:style>
          <a:lnRef idx="2">
            <a:schemeClr val="dk1"/>
          </a:lnRef>
          <a:fillRef idx="1">
            <a:schemeClr val="lt1"/>
          </a:fillRef>
          <a:effectRef idx="0">
            <a:schemeClr val="dk1"/>
          </a:effectRef>
          <a:fontRef idx="none"/>
        </p:style>
        <p:txBody>
          <a:bodyPr>
            <a:normAutofit/>
          </a:bodyPr>
          <a:lstStyle>
            <a:lvl1pPr marL="0" indent="0">
              <a:buNone/>
              <a:defRPr sz="1200" i="1">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Image holder</a:t>
            </a:r>
          </a:p>
        </p:txBody>
      </p:sp>
      <p:sp>
        <p:nvSpPr>
          <p:cNvPr id="15" name="Text Placeholder 15"/>
          <p:cNvSpPr>
            <a:spLocks noGrp="1"/>
          </p:cNvSpPr>
          <p:nvPr>
            <p:ph type="body" sz="quarter" idx="10" hasCustomPrompt="1"/>
          </p:nvPr>
        </p:nvSpPr>
        <p:spPr>
          <a:xfrm>
            <a:off x="6184900" y="165755"/>
            <a:ext cx="539750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Topic Name</a:t>
            </a:r>
            <a:endParaRPr lang="en-US" dirty="0" smtClean="0"/>
          </a:p>
        </p:txBody>
      </p:sp>
      <p:sp>
        <p:nvSpPr>
          <p:cNvPr id="16" name="Text Placeholder 15"/>
          <p:cNvSpPr>
            <a:spLocks noGrp="1"/>
          </p:cNvSpPr>
          <p:nvPr>
            <p:ph type="body" sz="quarter" idx="16" hasCustomPrompt="1"/>
          </p:nvPr>
        </p:nvSpPr>
        <p:spPr>
          <a:xfrm>
            <a:off x="220980" y="178216"/>
            <a:ext cx="5471160" cy="392113"/>
          </a:xfrm>
        </p:spPr>
        <p:txBody>
          <a:bodyPr>
            <a:normAutofit/>
          </a:bodyPr>
          <a:lstStyle>
            <a:lvl1pPr marL="0" indent="0" algn="r" rtl="1">
              <a:buNone/>
              <a:defRPr sz="14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i="1" dirty="0" smtClean="0"/>
              <a:t>Image slider caption – 1,2,3</a:t>
            </a:r>
            <a:endParaRPr lang="en-US" dirty="0" smtClean="0"/>
          </a:p>
        </p:txBody>
      </p:sp>
      <p:sp>
        <p:nvSpPr>
          <p:cNvPr id="3" name="Text Placeholder 2"/>
          <p:cNvSpPr>
            <a:spLocks noGrp="1"/>
          </p:cNvSpPr>
          <p:nvPr>
            <p:ph type="body" sz="quarter" idx="17" hasCustomPrompt="1"/>
          </p:nvPr>
        </p:nvSpPr>
        <p:spPr>
          <a:xfrm>
            <a:off x="207963" y="3932852"/>
            <a:ext cx="11831637" cy="2637155"/>
          </a:xfrm>
        </p:spPr>
        <p:style>
          <a:lnRef idx="2">
            <a:schemeClr val="dk1"/>
          </a:lnRef>
          <a:fillRef idx="1">
            <a:schemeClr val="lt1"/>
          </a:fillRef>
          <a:effectRef idx="0">
            <a:schemeClr val="dk1"/>
          </a:effectRef>
          <a:fontRef idx="none"/>
        </p:style>
        <p:txBody>
          <a:bodyPr>
            <a:normAutofit/>
          </a:bodyPr>
          <a:lstStyle>
            <a:lvl1pPr marL="0" indent="0" algn="r" rtl="1">
              <a:buNone/>
              <a:defRPr sz="1200" i="1" baseline="0">
                <a:latin typeface="Arial" panose="020B0604020202020204" pitchFamily="34" charset="0"/>
                <a:cs typeface="Arial" panose="020B0604020202020204" pitchFamily="34" charset="0"/>
              </a:defRPr>
            </a:lvl1pPr>
          </a:lstStyle>
          <a:p>
            <a:pPr lvl="0"/>
            <a:r>
              <a:rPr lang="en-US" dirty="0" smtClean="0"/>
              <a:t>Related data to image </a:t>
            </a:r>
            <a:endParaRPr lang="en-US" dirty="0"/>
          </a:p>
        </p:txBody>
      </p:sp>
    </p:spTree>
    <p:extLst>
      <p:ext uri="{BB962C8B-B14F-4D97-AF65-F5344CB8AC3E}">
        <p14:creationId xmlns:p14="http://schemas.microsoft.com/office/powerpoint/2010/main" val="42842984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9151" y="106363"/>
            <a:ext cx="11718387" cy="625475"/>
          </a:xfrm>
        </p:spPr>
        <p:style>
          <a:lnRef idx="2">
            <a:schemeClr val="dk1"/>
          </a:lnRef>
          <a:fillRef idx="1">
            <a:schemeClr val="lt1"/>
          </a:fillRef>
          <a:effectRef idx="0">
            <a:schemeClr val="dk1"/>
          </a:effectRef>
          <a:fontRef idx="none"/>
        </p:style>
        <p:txBody>
          <a:bodyPr>
            <a:normAutofit/>
          </a:bodyPr>
          <a:lstStyle>
            <a:lvl1pPr algn="r" rtl="1">
              <a:defRPr sz="2800" b="0" i="1" baseline="0"/>
            </a:lvl1pPr>
          </a:lstStyle>
          <a:p>
            <a:r>
              <a:rPr lang="en-US" dirty="0" err="1" smtClean="0"/>
              <a:t>Intruduction</a:t>
            </a:r>
            <a:endParaRPr lang="en-US" dirty="0"/>
          </a:p>
        </p:txBody>
      </p:sp>
      <p:sp>
        <p:nvSpPr>
          <p:cNvPr id="23" name="Text Placeholder 19"/>
          <p:cNvSpPr>
            <a:spLocks noGrp="1"/>
          </p:cNvSpPr>
          <p:nvPr>
            <p:ph type="body" sz="quarter" idx="12"/>
          </p:nvPr>
        </p:nvSpPr>
        <p:spPr>
          <a:xfrm>
            <a:off x="379829" y="1431409"/>
            <a:ext cx="11451100" cy="2478069"/>
          </a:xfrm>
        </p:spPr>
        <p:style>
          <a:lnRef idx="2">
            <a:schemeClr val="dk1"/>
          </a:lnRef>
          <a:fillRef idx="1">
            <a:schemeClr val="lt1"/>
          </a:fillRef>
          <a:effectRef idx="0">
            <a:schemeClr val="dk1"/>
          </a:effectRef>
          <a:fontRef idx="none"/>
        </p:style>
        <p:txBody>
          <a:bodyPr>
            <a:normAutofit/>
          </a:bodyPr>
          <a:lstStyle>
            <a:lvl1pPr marL="0" indent="0" algn="r" rtl="1">
              <a:buNone/>
              <a:defRPr sz="12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p:txBody>
      </p:sp>
    </p:spTree>
    <p:extLst>
      <p:ext uri="{BB962C8B-B14F-4D97-AF65-F5344CB8AC3E}">
        <p14:creationId xmlns:p14="http://schemas.microsoft.com/office/powerpoint/2010/main" val="99236782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ducational Outcom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6609" y="106363"/>
            <a:ext cx="11943471" cy="625475"/>
          </a:xfrm>
        </p:spPr>
        <p:style>
          <a:lnRef idx="2">
            <a:schemeClr val="dk1"/>
          </a:lnRef>
          <a:fillRef idx="1">
            <a:schemeClr val="lt1"/>
          </a:fillRef>
          <a:effectRef idx="0">
            <a:schemeClr val="dk1"/>
          </a:effectRef>
          <a:fontRef idx="none"/>
        </p:style>
        <p:txBody>
          <a:bodyPr>
            <a:normAutofit/>
          </a:bodyPr>
          <a:lstStyle>
            <a:lvl1pPr algn="r" rtl="1">
              <a:defRPr sz="2800" b="0" i="1" baseline="0">
                <a:latin typeface="Arial" panose="020B0604020202020204" pitchFamily="34" charset="0"/>
                <a:cs typeface="Arial" panose="020B0604020202020204" pitchFamily="34" charset="0"/>
              </a:defRPr>
            </a:lvl1pPr>
          </a:lstStyle>
          <a:p>
            <a:r>
              <a:rPr lang="en-US" dirty="0" smtClean="0"/>
              <a:t>Educational </a:t>
            </a:r>
            <a:r>
              <a:rPr lang="en-US" dirty="0" err="1" smtClean="0"/>
              <a:t>OutComes</a:t>
            </a:r>
            <a:endParaRPr lang="en-US" dirty="0"/>
          </a:p>
        </p:txBody>
      </p:sp>
      <p:sp>
        <p:nvSpPr>
          <p:cNvPr id="3" name="Content Placeholder 2"/>
          <p:cNvSpPr>
            <a:spLocks noGrp="1"/>
          </p:cNvSpPr>
          <p:nvPr>
            <p:ph idx="1"/>
          </p:nvPr>
        </p:nvSpPr>
        <p:spPr>
          <a:xfrm>
            <a:off x="126609" y="1295143"/>
            <a:ext cx="11943471" cy="5228670"/>
          </a:xfrm>
        </p:spPr>
        <p:txBody>
          <a:bodyPr/>
          <a:lstStyle>
            <a:lvl1pPr marL="0" indent="0">
              <a:buNone/>
              <a:defRPr/>
            </a:lvl1pPr>
          </a:lstStyle>
          <a:p>
            <a:pPr lvl="0"/>
            <a:endParaRPr lang="en-US" dirty="0" smtClean="0"/>
          </a:p>
          <a:p>
            <a:pPr lvl="0"/>
            <a:endParaRPr lang="en-US" dirty="0"/>
          </a:p>
        </p:txBody>
      </p:sp>
      <p:sp>
        <p:nvSpPr>
          <p:cNvPr id="23" name="Text Placeholder 19"/>
          <p:cNvSpPr>
            <a:spLocks noGrp="1"/>
          </p:cNvSpPr>
          <p:nvPr>
            <p:ph type="body" sz="quarter" idx="12"/>
          </p:nvPr>
        </p:nvSpPr>
        <p:spPr>
          <a:xfrm>
            <a:off x="241300" y="1431409"/>
            <a:ext cx="11734800" cy="4753491"/>
          </a:xfrm>
        </p:spPr>
        <p:style>
          <a:lnRef idx="2">
            <a:schemeClr val="dk1"/>
          </a:lnRef>
          <a:fillRef idx="1">
            <a:schemeClr val="lt1"/>
          </a:fillRef>
          <a:effectRef idx="0">
            <a:schemeClr val="dk1"/>
          </a:effectRef>
          <a:fontRef idx="none"/>
        </p:style>
        <p:txBody>
          <a:bodyPr>
            <a:normAutofit/>
          </a:bodyPr>
          <a:lstStyle>
            <a:lvl1pPr marL="0" indent="0" algn="r" rtl="1">
              <a:buNone/>
              <a:defRPr sz="1200" i="1" baseline="0">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a:p>
            <a:pPr lvl="0"/>
            <a:r>
              <a:rPr lang="en-US" dirty="0" smtClean="0"/>
              <a:t> </a:t>
            </a:r>
          </a:p>
        </p:txBody>
      </p:sp>
    </p:spTree>
    <p:extLst>
      <p:ext uri="{BB962C8B-B14F-4D97-AF65-F5344CB8AC3E}">
        <p14:creationId xmlns:p14="http://schemas.microsoft.com/office/powerpoint/2010/main" val="704828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FB4017D-394D-493D-9B0B-A421AEFCF50B}" type="datetimeFigureOut">
              <a:rPr lang="en-US" smtClean="0"/>
              <a:pPr/>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41209610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B4017D-394D-493D-9B0B-A421AEFCF50B}"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37FD7-3BF2-41BE-B767-A850F1939500}" type="slidenum">
              <a:rPr lang="en-US" smtClean="0"/>
              <a:pPr/>
              <a:t>‹#›</a:t>
            </a:fld>
            <a:endParaRPr lang="en-US"/>
          </a:p>
        </p:txBody>
      </p:sp>
    </p:spTree>
    <p:extLst>
      <p:ext uri="{BB962C8B-B14F-4D97-AF65-F5344CB8AC3E}">
        <p14:creationId xmlns:p14="http://schemas.microsoft.com/office/powerpoint/2010/main" val="42469541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4017D-394D-493D-9B0B-A421AEFCF50B}" type="datetimeFigureOut">
              <a:rPr lang="en-US" smtClean="0"/>
              <a:pPr/>
              <a:t>8/13/2016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37FD7-3BF2-41BE-B767-A850F1939500}" type="slidenum">
              <a:rPr lang="en-US" smtClean="0"/>
              <a:pPr/>
              <a:t>‹#›</a:t>
            </a:fld>
            <a:endParaRPr lang="en-US" dirty="0"/>
          </a:p>
        </p:txBody>
      </p:sp>
    </p:spTree>
    <p:extLst>
      <p:ext uri="{BB962C8B-B14F-4D97-AF65-F5344CB8AC3E}">
        <p14:creationId xmlns:p14="http://schemas.microsoft.com/office/powerpoint/2010/main" val="515408032"/>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5" r:id="rId4"/>
    <p:sldLayoutId id="2147483666" r:id="rId5"/>
    <p:sldLayoutId id="2147483663" r:id="rId6"/>
    <p:sldLayoutId id="2147483664" r:id="rId7"/>
    <p:sldLayoutId id="2147483660"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61152" y="2350459"/>
            <a:ext cx="5273842" cy="1043489"/>
          </a:xfrm>
        </p:spPr>
        <p:txBody>
          <a:bodyPr>
            <a:normAutofit fontScale="90000"/>
          </a:bodyPr>
          <a:lstStyle/>
          <a:p>
            <a:r>
              <a:rPr lang="ar-SA" sz="3600" b="1" dirty="0" smtClean="0">
                <a:cs typeface="+mn-cs"/>
              </a:rPr>
              <a:t>مقرر اللغة العربية 1</a:t>
            </a:r>
            <a:r>
              <a:rPr lang="en-US" sz="3600" b="1" dirty="0" smtClean="0">
                <a:cs typeface="+mn-cs"/>
              </a:rPr>
              <a:t/>
            </a:r>
            <a:br>
              <a:rPr lang="en-US" sz="3600" b="1" dirty="0" smtClean="0">
                <a:cs typeface="+mn-cs"/>
              </a:rPr>
            </a:br>
            <a:r>
              <a:rPr lang="en-US" sz="3600" b="1" dirty="0" smtClean="0">
                <a:cs typeface="+mn-cs"/>
              </a:rPr>
              <a:t>0111</a:t>
            </a:r>
            <a:endParaRPr lang="en-US" sz="3600" b="1" dirty="0">
              <a:cs typeface="+mn-cs"/>
            </a:endParaRPr>
          </a:p>
        </p:txBody>
      </p:sp>
      <p:sp>
        <p:nvSpPr>
          <p:cNvPr id="3" name="Subtitle 2"/>
          <p:cNvSpPr>
            <a:spLocks noGrp="1"/>
          </p:cNvSpPr>
          <p:nvPr>
            <p:ph type="subTitle" idx="1"/>
          </p:nvPr>
        </p:nvSpPr>
        <p:spPr>
          <a:xfrm>
            <a:off x="1524000" y="4144207"/>
            <a:ext cx="9144000" cy="1655762"/>
          </a:xfrm>
        </p:spPr>
        <p:txBody>
          <a:bodyPr>
            <a:noAutofit/>
          </a:bodyPr>
          <a:lstStyle/>
          <a:p>
            <a:pPr rtl="1"/>
            <a:r>
              <a:rPr lang="ar-JO" sz="3200" b="1" dirty="0" smtClean="0"/>
              <a:t>الوحدة ال</a:t>
            </a:r>
            <a:r>
              <a:rPr lang="ar-SA" sz="3200" b="1" dirty="0" smtClean="0"/>
              <a:t>سابعة</a:t>
            </a:r>
            <a:endParaRPr lang="ar-JO" sz="3200" b="1" dirty="0" smtClean="0"/>
          </a:p>
          <a:p>
            <a:pPr rtl="1"/>
            <a:r>
              <a:rPr lang="ar-SA" sz="3200" b="1" dirty="0" smtClean="0"/>
              <a:t>مهارات في القراءة والتعبير</a:t>
            </a:r>
            <a:endParaRPr lang="ar-JO" sz="3200" b="1" dirty="0" smtClean="0"/>
          </a:p>
        </p:txBody>
      </p:sp>
      <p:pic>
        <p:nvPicPr>
          <p:cNvPr id="4" name="Picture 2" descr="C:\Users\faqra.RAMALLAH2\Desktop\Logo 3D Mod.png"/>
          <p:cNvPicPr>
            <a:picLocks noChangeAspect="1" noChangeArrowheads="1"/>
          </p:cNvPicPr>
          <p:nvPr/>
        </p:nvPicPr>
        <p:blipFill>
          <a:blip r:embed="rId3" cstate="print"/>
          <a:srcRect/>
          <a:stretch>
            <a:fillRect/>
          </a:stretch>
        </p:blipFill>
        <p:spPr bwMode="auto">
          <a:xfrm>
            <a:off x="5410200" y="228600"/>
            <a:ext cx="1371600" cy="1371600"/>
          </a:xfrm>
          <a:prstGeom prst="rect">
            <a:avLst/>
          </a:prstGeom>
          <a:noFill/>
        </p:spPr>
      </p:pic>
      <p:sp>
        <p:nvSpPr>
          <p:cNvPr id="5" name="TextBox 4"/>
          <p:cNvSpPr txBox="1"/>
          <p:nvPr/>
        </p:nvSpPr>
        <p:spPr>
          <a:xfrm>
            <a:off x="3981450" y="6490067"/>
            <a:ext cx="4229100" cy="307777"/>
          </a:xfrm>
          <a:prstGeom prst="rect">
            <a:avLst/>
          </a:prstGeom>
          <a:noFill/>
        </p:spPr>
        <p:txBody>
          <a:bodyPr wrap="square" rtlCol="0">
            <a:spAutoFit/>
          </a:bodyPr>
          <a:lstStyle/>
          <a:p>
            <a:pPr algn="ctr"/>
            <a:r>
              <a:rPr lang="en-US" sz="1400" b="1" dirty="0" smtClean="0"/>
              <a:t>OLC  </a:t>
            </a:r>
            <a:r>
              <a:rPr lang="ar-SA" sz="1400" b="1" dirty="0" smtClean="0"/>
              <a:t>مركز التعليم المفتوح -</a:t>
            </a:r>
            <a:endParaRPr lang="en-US" sz="1400" dirty="0"/>
          </a:p>
        </p:txBody>
      </p:sp>
    </p:spTree>
    <p:extLst>
      <p:ext uri="{BB962C8B-B14F-4D97-AF65-F5344CB8AC3E}">
        <p14:creationId xmlns:p14="http://schemas.microsoft.com/office/powerpoint/2010/main" val="3402043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spect="1"/>
          </p:cNvSpPr>
          <p:nvPr/>
        </p:nvSpPr>
        <p:spPr>
          <a:xfrm>
            <a:off x="360946" y="407949"/>
            <a:ext cx="11478126" cy="5170646"/>
          </a:xfrm>
          <a:prstGeom prst="rect">
            <a:avLst/>
          </a:prstGeom>
          <a:noFill/>
        </p:spPr>
        <p:txBody>
          <a:bodyPr wrap="square" rtlCol="0">
            <a:spAutoFit/>
          </a:bodyPr>
          <a:lstStyle/>
          <a:p>
            <a:pPr algn="r" rtl="1">
              <a:lnSpc>
                <a:spcPct val="150000"/>
              </a:lnSpc>
            </a:pPr>
            <a:r>
              <a:rPr lang="ar-JO" sz="2000" b="1" u="sng" dirty="0" smtClean="0"/>
              <a:t>القراءة الجهرية والقضايا اللغوية والإملائية</a:t>
            </a:r>
          </a:p>
          <a:p>
            <a:pPr algn="r" rtl="1">
              <a:lnSpc>
                <a:spcPct val="150000"/>
              </a:lnSpc>
            </a:pPr>
            <a:r>
              <a:rPr lang="ar-SA" sz="2000" dirty="0" smtClean="0"/>
              <a:t>لا بد من مراعاة بعض القضايا اللغوية والإملائية. ومنها:</a:t>
            </a:r>
            <a:endParaRPr lang="en-US" sz="2000" dirty="0" smtClean="0"/>
          </a:p>
          <a:p>
            <a:pPr marL="171450" indent="-171450" algn="r" rtl="1">
              <a:lnSpc>
                <a:spcPct val="150000"/>
              </a:lnSpc>
              <a:buFont typeface="Arial" pitchFamily="34" charset="0"/>
              <a:buChar char="•"/>
            </a:pPr>
            <a:r>
              <a:rPr lang="ar-SA" sz="2000" dirty="0" smtClean="0"/>
              <a:t>التعرف على  أصوات الحروف والكلمات</a:t>
            </a:r>
            <a:r>
              <a:rPr lang="ar-JO" sz="2000" dirty="0" smtClean="0"/>
              <a:t> ونطقها نطقاً سليماً </a:t>
            </a:r>
            <a:r>
              <a:rPr lang="ar-SA" sz="2000" dirty="0" smtClean="0"/>
              <a:t>، لاسيما الحروف المتشابهة في الرسم، أو النطق.</a:t>
            </a:r>
            <a:r>
              <a:rPr lang="ar-JO" sz="2000" dirty="0" smtClean="0"/>
              <a:t> </a:t>
            </a:r>
            <a:endParaRPr lang="en-US" sz="2000" dirty="0" smtClean="0"/>
          </a:p>
          <a:p>
            <a:pPr marL="171450" indent="-171450" algn="r" rtl="1">
              <a:lnSpc>
                <a:spcPct val="150000"/>
              </a:lnSpc>
              <a:buFont typeface="Arial" pitchFamily="34" charset="0"/>
              <a:buChar char="•"/>
            </a:pPr>
            <a:r>
              <a:rPr lang="ar-SA" sz="2000" dirty="0" smtClean="0"/>
              <a:t>مراعاة التغير الذي يطرأ على الحروف عند اجتماعها كالإدغام والإبدال والإخفاء.</a:t>
            </a:r>
            <a:endParaRPr lang="en-US" sz="2000" dirty="0" smtClean="0"/>
          </a:p>
          <a:p>
            <a:pPr marL="171450" indent="-171450" algn="r" rtl="1">
              <a:lnSpc>
                <a:spcPct val="150000"/>
              </a:lnSpc>
              <a:buFont typeface="Arial" pitchFamily="34" charset="0"/>
              <a:buChar char="•"/>
            </a:pPr>
            <a:r>
              <a:rPr lang="ar-SA" sz="2000" dirty="0" smtClean="0"/>
              <a:t>مراعاة الضبط الصرفي والنحوي؛ لأن الخطأ في لفظ المبنى الصرفي أو الضبط الإعرابي سيؤدي إلى فهم معنى آخر غير المراد، وكذلك الخطأ في الصياغة النحوية قد يؤدي إلى خلط الفاعل بالمفعول وما إلى ذلك.</a:t>
            </a:r>
            <a:endParaRPr lang="en-US" sz="2000" dirty="0" smtClean="0"/>
          </a:p>
          <a:p>
            <a:pPr marL="171450" indent="-171450" algn="r" rtl="1">
              <a:lnSpc>
                <a:spcPct val="150000"/>
              </a:lnSpc>
              <a:buFont typeface="Arial" pitchFamily="34" charset="0"/>
              <a:buChar char="•"/>
            </a:pPr>
            <a:r>
              <a:rPr lang="ar-SA" sz="2000" dirty="0" smtClean="0"/>
              <a:t>مراعاة التنغيم: أي مراعاة ما يجري على أصوات حروف الكلمات، وخاصة حروف المد واللين من مد أو قصر، أو ما يجري على الكلمة من لحن في النطق، يؤدي إلى اختلاف المعنى، ومن ذلك أنك يمكن أن تنطق الكلمة الواحدة في سياقات مختلفة، بأكثر من صورة، فتؤدي أكثر من معنى</a:t>
            </a:r>
            <a:r>
              <a:rPr lang="en-US" sz="2000" dirty="0" smtClean="0"/>
              <a:t>.</a:t>
            </a:r>
            <a:endParaRPr lang="ar-JO" sz="2000" b="1" dirty="0" smtClean="0">
              <a:solidFill>
                <a:srgbClr val="FF0000"/>
              </a:solidFill>
            </a:endParaRPr>
          </a:p>
          <a:p>
            <a:pPr marL="171450" indent="-171450" algn="just" rtl="1">
              <a:lnSpc>
                <a:spcPct val="150000"/>
              </a:lnSpc>
              <a:buFont typeface="Arial" pitchFamily="34" charset="0"/>
              <a:buChar char="•"/>
            </a:pPr>
            <a:r>
              <a:rPr lang="ar-JO" sz="2000" b="1" dirty="0" smtClean="0"/>
              <a:t> </a:t>
            </a:r>
            <a:r>
              <a:rPr lang="ar-JO" sz="2000" dirty="0" smtClean="0"/>
              <a:t>مراعاة علامات الترقيم في القراءة الجهرية ، فنسكت سكتة خفيفة عند الفواصل التي تفصل بين الجمل المتتابعة ، ونسكت سكتة أطول عند الفاصلة المنقوطة والنقطة وعلامة الاستفهام ، نحو : ماذا تحب أن تعمل في المستقبل ؟ وعلامة التعجب ، نحو : ما أقسى الظلم! </a:t>
            </a:r>
            <a:r>
              <a:rPr lang="en-US" sz="2000" dirty="0" smtClean="0"/>
              <a:t>.</a:t>
            </a:r>
            <a:endParaRPr lang="ar-JO" sz="2000" dirty="0" smtClean="0"/>
          </a:p>
        </p:txBody>
      </p:sp>
    </p:spTree>
    <p:extLst>
      <p:ext uri="{BB962C8B-B14F-4D97-AF65-F5344CB8AC3E}">
        <p14:creationId xmlns:p14="http://schemas.microsoft.com/office/powerpoint/2010/main" val="774660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spect="1"/>
          </p:cNvSpPr>
          <p:nvPr/>
        </p:nvSpPr>
        <p:spPr>
          <a:xfrm>
            <a:off x="360946" y="407949"/>
            <a:ext cx="11478126" cy="1015663"/>
          </a:xfrm>
          <a:prstGeom prst="rect">
            <a:avLst/>
          </a:prstGeom>
          <a:noFill/>
        </p:spPr>
        <p:txBody>
          <a:bodyPr wrap="square" rtlCol="0">
            <a:spAutoFit/>
          </a:bodyPr>
          <a:lstStyle/>
          <a:p>
            <a:pPr marL="171450" indent="-171450" algn="just" rtl="1">
              <a:lnSpc>
                <a:spcPct val="150000"/>
              </a:lnSpc>
              <a:buFont typeface="Arial" pitchFamily="34" charset="0"/>
              <a:buChar char="•"/>
            </a:pPr>
            <a:r>
              <a:rPr lang="ar-JO" sz="2000" dirty="0" smtClean="0"/>
              <a:t>ينبغي أن نسرع في القراءة في سياق التحذير ، نحو:(السيارة السيارة ) لمن أراد أن يقطع الطريق دون انتباه .</a:t>
            </a:r>
          </a:p>
          <a:p>
            <a:pPr marL="171450" indent="-171450" algn="just" rtl="1">
              <a:lnSpc>
                <a:spcPct val="150000"/>
              </a:lnSpc>
              <a:buFont typeface="Arial" pitchFamily="34" charset="0"/>
              <a:buChar char="•"/>
            </a:pPr>
            <a:r>
              <a:rPr lang="ar-JO" sz="2000" dirty="0" smtClean="0"/>
              <a:t>أن  نتمهل في القراءة في سياق الإغراء والترغيب في أمر ما ، نحو قولك لشخص غاضب : ( الصبر الصبر ، توكل على الله ، اهدأ قليلا ..)</a:t>
            </a:r>
          </a:p>
        </p:txBody>
      </p:sp>
      <p:sp>
        <p:nvSpPr>
          <p:cNvPr id="3" name="Rectangle 2"/>
          <p:cNvSpPr/>
          <p:nvPr/>
        </p:nvSpPr>
        <p:spPr>
          <a:xfrm>
            <a:off x="1271702" y="1517716"/>
            <a:ext cx="10527631" cy="463075"/>
          </a:xfrm>
          <a:prstGeom prst="rect">
            <a:avLst/>
          </a:prstGeom>
        </p:spPr>
        <p:txBody>
          <a:bodyPr wrap="square">
            <a:spAutoFit/>
          </a:bodyPr>
          <a:lstStyle/>
          <a:p>
            <a:pPr algn="just" rtl="1">
              <a:lnSpc>
                <a:spcPct val="150000"/>
              </a:lnSpc>
            </a:pPr>
            <a:r>
              <a:rPr lang="ar-JO" b="1" dirty="0" smtClean="0">
                <a:solidFill>
                  <a:srgbClr val="9BBB59"/>
                </a:solidFill>
              </a:rPr>
              <a:t>ارجع إلى الفيديو  لتتعرف على القراءة الجهرية والقضايا اللغوية والإملائية.</a:t>
            </a:r>
            <a:endParaRPr lang="en-US" b="1" dirty="0" smtClean="0">
              <a:solidFill>
                <a:srgbClr val="9BBB59"/>
              </a:solidFill>
            </a:endParaRPr>
          </a:p>
        </p:txBody>
      </p:sp>
      <p:sp>
        <p:nvSpPr>
          <p:cNvPr id="4" name="Rectangle 3"/>
          <p:cNvSpPr/>
          <p:nvPr/>
        </p:nvSpPr>
        <p:spPr>
          <a:xfrm>
            <a:off x="789709" y="2094867"/>
            <a:ext cx="11028226" cy="3323987"/>
          </a:xfrm>
          <a:prstGeom prst="rect">
            <a:avLst/>
          </a:prstGeom>
        </p:spPr>
        <p:txBody>
          <a:bodyPr wrap="square">
            <a:spAutoFit/>
          </a:bodyPr>
          <a:lstStyle/>
          <a:p>
            <a:pPr algn="just" rtl="1">
              <a:lnSpc>
                <a:spcPct val="150000"/>
              </a:lnSpc>
            </a:pPr>
            <a:r>
              <a:rPr lang="ar-JO" sz="2000" b="1" u="sng" dirty="0" smtClean="0"/>
              <a:t>تطوير مهارة القراءة الجهرية</a:t>
            </a:r>
          </a:p>
          <a:p>
            <a:pPr algn="just" rtl="1">
              <a:lnSpc>
                <a:spcPct val="150000"/>
              </a:lnSpc>
            </a:pPr>
            <a:r>
              <a:rPr lang="ar-JO" sz="2000" dirty="0" smtClean="0"/>
              <a:t>يتفاوت الناس في مهارة القراءة الجهرية، ويمكن تحقيق  التميز في القراءة الجهرية من خلال الأمور الآتية:</a:t>
            </a:r>
          </a:p>
          <a:p>
            <a:pPr marL="514350" indent="-514350" algn="just" rtl="1">
              <a:lnSpc>
                <a:spcPct val="150000"/>
              </a:lnSpc>
              <a:buAutoNum type="arabicParenR"/>
            </a:pPr>
            <a:r>
              <a:rPr lang="ar-JO" sz="2000" dirty="0" smtClean="0"/>
              <a:t>القراءة المعبرة عن المعنى كما سبق بيانه في قراءة التنغيم  وعلامات الترقيم.</a:t>
            </a:r>
            <a:endParaRPr lang="ar-SA" sz="2000" dirty="0" smtClean="0"/>
          </a:p>
          <a:p>
            <a:pPr marL="514350" indent="-514350" algn="just" rtl="1">
              <a:lnSpc>
                <a:spcPct val="150000"/>
              </a:lnSpc>
              <a:buAutoNum type="arabicParenR"/>
            </a:pPr>
            <a:r>
              <a:rPr lang="ar-JO" sz="2000" dirty="0" smtClean="0"/>
              <a:t>نطق الحروف نطقا صحيحا، وإظهار حركات آخر الكلمات.</a:t>
            </a:r>
          </a:p>
          <a:p>
            <a:pPr marL="514350" indent="-514350" algn="just" rtl="1">
              <a:lnSpc>
                <a:spcPct val="150000"/>
              </a:lnSpc>
              <a:buAutoNum type="arabicParenR"/>
            </a:pPr>
            <a:r>
              <a:rPr lang="ar-JO" sz="2000" dirty="0" smtClean="0"/>
              <a:t>التدرب على القراءة أمام مجموعة من الناس لتعزيز الثقة بالنفس والتخلص من الخجل.</a:t>
            </a:r>
          </a:p>
          <a:p>
            <a:pPr marL="514350" indent="-514350" algn="just" rtl="1">
              <a:lnSpc>
                <a:spcPct val="150000"/>
              </a:lnSpc>
              <a:buAutoNum type="arabicParenR"/>
            </a:pPr>
            <a:r>
              <a:rPr lang="ar-JO" sz="2000" dirty="0" smtClean="0"/>
              <a:t>قراءة النص قراءة صامتة قبل البدء بالقراءة الجهرية.</a:t>
            </a:r>
          </a:p>
          <a:p>
            <a:pPr algn="just" rtl="1">
              <a:lnSpc>
                <a:spcPct val="150000"/>
              </a:lnSpc>
            </a:pPr>
            <a:r>
              <a:rPr lang="ar-JO" sz="2000" dirty="0" smtClean="0"/>
              <a:t>مثال:   تأمل القراءة الجهرية لقصيدة القدس للشاعر نزار قباني </a:t>
            </a:r>
          </a:p>
        </p:txBody>
      </p:sp>
      <p:sp>
        <p:nvSpPr>
          <p:cNvPr id="5" name="Rectangle 4"/>
          <p:cNvSpPr/>
          <p:nvPr/>
        </p:nvSpPr>
        <p:spPr>
          <a:xfrm>
            <a:off x="1188575" y="5480116"/>
            <a:ext cx="10527631" cy="456535"/>
          </a:xfrm>
          <a:prstGeom prst="rect">
            <a:avLst/>
          </a:prstGeom>
        </p:spPr>
        <p:txBody>
          <a:bodyPr wrap="square">
            <a:spAutoFit/>
          </a:bodyPr>
          <a:lstStyle/>
          <a:p>
            <a:pPr algn="just" rtl="1">
              <a:lnSpc>
                <a:spcPct val="150000"/>
              </a:lnSpc>
            </a:pPr>
            <a:r>
              <a:rPr lang="ar-JO" b="1" dirty="0" smtClean="0">
                <a:solidFill>
                  <a:srgbClr val="9BBB59"/>
                </a:solidFill>
              </a:rPr>
              <a:t>ارجع إلى الفيديو  لتتعرف على تطوير مهارة القراءة الجهرية</a:t>
            </a:r>
            <a:r>
              <a:rPr lang="ar-SA" b="1" dirty="0" smtClean="0">
                <a:solidFill>
                  <a:srgbClr val="9BBB59"/>
                </a:solidFill>
              </a:rPr>
              <a:t>.</a:t>
            </a:r>
            <a:endParaRPr lang="ar-JO" b="1" dirty="0" smtClean="0">
              <a:solidFill>
                <a:srgbClr val="9BBB59"/>
              </a:solidFill>
            </a:endParaRPr>
          </a:p>
        </p:txBody>
      </p:sp>
    </p:spTree>
    <p:extLst>
      <p:ext uri="{BB962C8B-B14F-4D97-AF65-F5344CB8AC3E}">
        <p14:creationId xmlns:p14="http://schemas.microsoft.com/office/powerpoint/2010/main" val="774660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75638"/>
            <a:ext cx="11455400" cy="561975"/>
          </a:xfrm>
        </p:spPr>
        <p:txBody>
          <a:bodyPr>
            <a:noAutofit/>
          </a:bodyPr>
          <a:lstStyle/>
          <a:p>
            <a:pPr algn="r" rtl="1"/>
            <a:r>
              <a:rPr lang="ar-SA" sz="3600" b="1" dirty="0" smtClean="0">
                <a:cs typeface="+mn-cs"/>
              </a:rPr>
              <a:t>القراءة الصامتة</a:t>
            </a:r>
            <a:endParaRPr lang="en-US" sz="3600" b="1" dirty="0">
              <a:cs typeface="+mn-cs"/>
            </a:endParaRPr>
          </a:p>
        </p:txBody>
      </p:sp>
      <p:sp>
        <p:nvSpPr>
          <p:cNvPr id="6" name="Rectangle 5"/>
          <p:cNvSpPr/>
          <p:nvPr/>
        </p:nvSpPr>
        <p:spPr>
          <a:xfrm>
            <a:off x="651163" y="972188"/>
            <a:ext cx="11166766" cy="2814617"/>
          </a:xfrm>
          <a:prstGeom prst="rect">
            <a:avLst/>
          </a:prstGeom>
        </p:spPr>
        <p:txBody>
          <a:bodyPr wrap="square">
            <a:spAutoFit/>
          </a:bodyPr>
          <a:lstStyle/>
          <a:p>
            <a:pPr algn="just" rtl="1">
              <a:lnSpc>
                <a:spcPct val="150000"/>
              </a:lnSpc>
            </a:pPr>
            <a:r>
              <a:rPr lang="ar-JO" sz="2000" dirty="0" smtClean="0"/>
              <a:t>القراءة الصامتة</a:t>
            </a:r>
            <a:r>
              <a:rPr lang="en-US" sz="2000" dirty="0" smtClean="0"/>
              <a:t> </a:t>
            </a:r>
            <a:r>
              <a:rPr lang="ar-JO" sz="2000" dirty="0" smtClean="0">
                <a:ln w="6350" cmpd="sng">
                  <a:noFill/>
                  <a:prstDash val="solid"/>
                  <a:miter lim="800000"/>
                </a:ln>
                <a:latin typeface="Tahoma" pitchFamily="34" charset="0"/>
              </a:rPr>
              <a:t>هي فعل بصري يستخدمها ال</a:t>
            </a:r>
            <a:r>
              <a:rPr lang="ar-SA" sz="2000" dirty="0" smtClean="0">
                <a:ln w="6350" cmpd="sng">
                  <a:noFill/>
                  <a:prstDash val="solid"/>
                  <a:miter lim="800000"/>
                </a:ln>
                <a:latin typeface="Tahoma" pitchFamily="34" charset="0"/>
              </a:rPr>
              <a:t>إ</a:t>
            </a:r>
            <a:r>
              <a:rPr lang="ar-JO" sz="2000" dirty="0" smtClean="0">
                <a:ln w="6350" cmpd="sng">
                  <a:noFill/>
                  <a:prstDash val="solid"/>
                  <a:miter lim="800000"/>
                </a:ln>
                <a:latin typeface="Tahoma" pitchFamily="34" charset="0"/>
              </a:rPr>
              <a:t>نسان للفهم والاستيعاب،</a:t>
            </a:r>
            <a:r>
              <a:rPr lang="en-US" sz="2000" dirty="0" smtClean="0">
                <a:ln w="6350" cmpd="sng">
                  <a:noFill/>
                  <a:prstDash val="solid"/>
                  <a:miter lim="800000"/>
                </a:ln>
                <a:latin typeface="Tahoma" pitchFamily="34" charset="0"/>
              </a:rPr>
              <a:t> </a:t>
            </a:r>
            <a:r>
              <a:rPr lang="ar-JO" sz="2000" dirty="0" smtClean="0">
                <a:ln w="6350" cmpd="sng">
                  <a:noFill/>
                  <a:prstDash val="solid"/>
                  <a:miter lim="800000"/>
                </a:ln>
                <a:latin typeface="Tahoma" pitchFamily="34" charset="0"/>
              </a:rPr>
              <a:t>وتتجسد في تفسير الرموز الكتابية، وإدراك مدلولاتها، ومعانيها في ذهن القارئ دون صوت أو همهمة أو تحريك الشفاه.</a:t>
            </a:r>
            <a:r>
              <a:rPr lang="ar-JO" sz="2000" dirty="0" smtClean="0"/>
              <a:t> تكمن أهمية القراءة الصامتة في اكتساب المعرفة من المصادر والمراجع . وتوفر القراءة الصامتة للقارئ والمجاورين له جواً هادئاً بعيداً عن الإرعاج ، وهو أمر لا يتحقق في القراءة الجهرية. يصعب حصر مجالات القراءة الصامتة ؛لأنها أكثر أنواع القراءة شيوعاً، ومن مجالاتها القراءة في المكتبة، وقراءة الصحف والقصص والرسائل والإعلانات في الطرق العامة ، وشريط نشرة الأخبار ....الخ</a:t>
            </a:r>
          </a:p>
          <a:p>
            <a:pPr algn="just" rtl="1">
              <a:lnSpc>
                <a:spcPct val="150000"/>
              </a:lnSpc>
            </a:pPr>
            <a:endParaRPr lang="en-US" sz="2000" dirty="0"/>
          </a:p>
        </p:txBody>
      </p:sp>
    </p:spTree>
    <p:extLst>
      <p:ext uri="{BB962C8B-B14F-4D97-AF65-F5344CB8AC3E}">
        <p14:creationId xmlns:p14="http://schemas.microsoft.com/office/powerpoint/2010/main" val="133603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395242" cy="561975"/>
          </a:xfrm>
        </p:spPr>
        <p:txBody>
          <a:bodyPr>
            <a:noAutofit/>
          </a:bodyPr>
          <a:lstStyle/>
          <a:p>
            <a:pPr algn="r" rtl="1"/>
            <a:r>
              <a:rPr lang="ar-JO" sz="3600" b="1" dirty="0" smtClean="0">
                <a:cs typeface="+mn-cs"/>
              </a:rPr>
              <a:t>7.2 التعبير الشفوي وفن الحوار</a:t>
            </a:r>
            <a:endParaRPr lang="en-US" sz="3600" b="1" i="0" dirty="0">
              <a:cs typeface="+mn-cs"/>
            </a:endParaRPr>
          </a:p>
        </p:txBody>
      </p:sp>
      <p:sp>
        <p:nvSpPr>
          <p:cNvPr id="5" name="Content Placeholder 4"/>
          <p:cNvSpPr txBox="1">
            <a:spLocks noGrp="1" noChangeAspect="1"/>
          </p:cNvSpPr>
          <p:nvPr>
            <p:ph idx="4294967295"/>
          </p:nvPr>
        </p:nvSpPr>
        <p:spPr>
          <a:xfrm>
            <a:off x="431800" y="1497272"/>
            <a:ext cx="11515558" cy="2400657"/>
          </a:xfrm>
          <a:prstGeom prst="rect">
            <a:avLst/>
          </a:prstGeom>
          <a:noFill/>
        </p:spPr>
        <p:txBody>
          <a:bodyPr wrap="square" rtlCol="0">
            <a:spAutoFit/>
          </a:bodyPr>
          <a:lstStyle/>
          <a:p>
            <a:pPr lvl="0" algn="just" rtl="1">
              <a:lnSpc>
                <a:spcPct val="150000"/>
              </a:lnSpc>
              <a:buNone/>
            </a:pPr>
            <a:r>
              <a:rPr lang="en-US" sz="2000" dirty="0" smtClean="0"/>
              <a:t>    </a:t>
            </a:r>
            <a:r>
              <a:rPr lang="ar-JO" sz="2000" dirty="0" smtClean="0"/>
              <a:t>تعجز اللغة أحياناً عن التعبير عن شعورنا بالفكرة التي نتكلم عنها، فتبدأ بعض أعضاء الجسم كالعينين كاليدين والعينين وملامح الوجه في التعبير عن مشاعرنا حينما نتكلم. ولا غنى عن لغة الجسد في التعبير الشفوي مهما كانت بلاغة اللغة التي نتكلم بها. كما أن الأفكار التي نتحدث عنها ليست على وتيرة واحدة من المعاني والدلالات، فمن الضروري أن تتغير نغمات الصوت وفق تغير المعنى.  ومن المؤكد أننا استمعنا يوما إلى حوار بين أشخاص فلم يعجبنا أسلوب المتحاورين، واستمعنا وشاهدنا شخصا يدير حواراً فلم تعجبنا طريقة إدارة الحوار؛ ولهذا يحرص الدرس الثاني على بيان آداب الحوار ومواصفات مدير الحوار</a:t>
            </a:r>
            <a:r>
              <a:rPr lang="en-US" sz="2000" dirty="0" smtClean="0"/>
              <a:t>.</a:t>
            </a:r>
            <a:endParaRPr lang="ar-JO" sz="2000" dirty="0" smtClean="0"/>
          </a:p>
        </p:txBody>
      </p:sp>
      <p:sp>
        <p:nvSpPr>
          <p:cNvPr id="6" name="Rectangle 5"/>
          <p:cNvSpPr/>
          <p:nvPr/>
        </p:nvSpPr>
        <p:spPr>
          <a:xfrm>
            <a:off x="10860616" y="1143000"/>
            <a:ext cx="774571" cy="461665"/>
          </a:xfrm>
          <a:prstGeom prst="rect">
            <a:avLst/>
          </a:prstGeom>
        </p:spPr>
        <p:txBody>
          <a:bodyPr wrap="none">
            <a:spAutoFit/>
          </a:bodyPr>
          <a:lstStyle/>
          <a:p>
            <a:r>
              <a:rPr lang="ar-SA" sz="2400" b="1" dirty="0" smtClean="0"/>
              <a:t>مقدم</a:t>
            </a:r>
            <a:r>
              <a:rPr lang="ar-JO" sz="2400" b="1" dirty="0" smtClean="0"/>
              <a:t>ة</a:t>
            </a:r>
            <a:endParaRPr lang="en-US" sz="2400" b="1" dirty="0"/>
          </a:p>
        </p:txBody>
      </p:sp>
      <p:sp>
        <p:nvSpPr>
          <p:cNvPr id="7" name="Rectangle 6"/>
          <p:cNvSpPr/>
          <p:nvPr/>
        </p:nvSpPr>
        <p:spPr>
          <a:xfrm>
            <a:off x="589548" y="4053059"/>
            <a:ext cx="11165306" cy="1569660"/>
          </a:xfrm>
          <a:prstGeom prst="rect">
            <a:avLst/>
          </a:prstGeom>
        </p:spPr>
        <p:txBody>
          <a:bodyPr wrap="square">
            <a:spAutoFit/>
          </a:bodyPr>
          <a:lstStyle/>
          <a:p>
            <a:pPr algn="just" rtl="1">
              <a:lnSpc>
                <a:spcPct val="150000"/>
              </a:lnSpc>
            </a:pPr>
            <a:r>
              <a:rPr lang="ar-SA" sz="2400" dirty="0" smtClean="0">
                <a:latin typeface="Arial" pitchFamily="34" charset="0"/>
                <a:cs typeface="Arial" pitchFamily="34" charset="0"/>
              </a:rPr>
              <a:t>في نهاية هذا الموضوع ستكون قادراً على أن: </a:t>
            </a:r>
          </a:p>
          <a:p>
            <a:pPr algn="r" rtl="1">
              <a:lnSpc>
                <a:spcPct val="150000"/>
              </a:lnSpc>
              <a:buFont typeface="Arial" pitchFamily="34" charset="0"/>
              <a:buChar char="•"/>
            </a:pPr>
            <a:r>
              <a:rPr lang="en-US" sz="2000" dirty="0" smtClean="0"/>
              <a:t>  </a:t>
            </a:r>
            <a:r>
              <a:rPr lang="ar-JO" sz="2000" dirty="0" smtClean="0"/>
              <a:t>يطور مهارات التعبير الشفوي من خلال الاستعداد الجيد له.</a:t>
            </a:r>
            <a:endParaRPr lang="en-US" sz="2000" dirty="0" smtClean="0"/>
          </a:p>
          <a:p>
            <a:pPr algn="r" rtl="1">
              <a:lnSpc>
                <a:spcPct val="150000"/>
              </a:lnSpc>
              <a:buFont typeface="Arial" pitchFamily="34" charset="0"/>
              <a:buChar char="•"/>
            </a:pPr>
            <a:r>
              <a:rPr lang="en-US" sz="2000" dirty="0" smtClean="0"/>
              <a:t>  </a:t>
            </a:r>
            <a:r>
              <a:rPr lang="ar-JO" sz="2000" dirty="0" smtClean="0"/>
              <a:t>يحاور الآخرين بفاعلية من خلال تطبيق آداب الحوار وكيفية إدارته.</a:t>
            </a:r>
          </a:p>
        </p:txBody>
      </p:sp>
    </p:spTree>
    <p:extLst>
      <p:ext uri="{BB962C8B-B14F-4D97-AF65-F5344CB8AC3E}">
        <p14:creationId xmlns:p14="http://schemas.microsoft.com/office/powerpoint/2010/main" val="3050762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9378"/>
            <a:ext cx="11455400" cy="561975"/>
          </a:xfrm>
        </p:spPr>
        <p:txBody>
          <a:bodyPr>
            <a:noAutofit/>
          </a:bodyPr>
          <a:lstStyle/>
          <a:p>
            <a:pPr algn="just" rtl="1">
              <a:lnSpc>
                <a:spcPct val="150000"/>
              </a:lnSpc>
            </a:pPr>
            <a:r>
              <a:rPr lang="ar-JO" sz="3600" b="1" dirty="0" smtClean="0"/>
              <a:t>التعبير الشفوي</a:t>
            </a:r>
            <a:endParaRPr lang="en-US" sz="3600" b="1" dirty="0">
              <a:cs typeface="+mn-cs"/>
            </a:endParaRPr>
          </a:p>
        </p:txBody>
      </p:sp>
      <p:sp>
        <p:nvSpPr>
          <p:cNvPr id="5" name="Content Placeholder 4"/>
          <p:cNvSpPr txBox="1">
            <a:spLocks noGrp="1" noChangeAspect="1"/>
          </p:cNvSpPr>
          <p:nvPr>
            <p:ph idx="4294967295"/>
          </p:nvPr>
        </p:nvSpPr>
        <p:spPr>
          <a:xfrm>
            <a:off x="842211" y="1064120"/>
            <a:ext cx="11008894" cy="5221942"/>
          </a:xfrm>
          <a:prstGeom prst="rect">
            <a:avLst/>
          </a:prstGeom>
          <a:noFill/>
        </p:spPr>
        <p:txBody>
          <a:bodyPr wrap="square" rtlCol="0">
            <a:spAutoFit/>
          </a:bodyPr>
          <a:lstStyle/>
          <a:p>
            <a:pPr algn="just" rtl="1">
              <a:lnSpc>
                <a:spcPct val="150000"/>
              </a:lnSpc>
              <a:buNone/>
            </a:pPr>
            <a:r>
              <a:rPr lang="en-US" sz="2000" dirty="0" smtClean="0"/>
              <a:t>    </a:t>
            </a:r>
            <a:r>
              <a:rPr lang="ar-SA" sz="2000" dirty="0" smtClean="0"/>
              <a:t>يشكل التعبير جوهر اللغة ومظهرها العام وهو أكثر ما نمارسه في حياتنا  اليومية للتعبير عن حاجاتنا المختلفة</a:t>
            </a:r>
            <a:r>
              <a:rPr lang="ar-JO" sz="2000" dirty="0" smtClean="0"/>
              <a:t>، وليتمكن من ذلك ، لا بد من بعض الاستعدادات المصاحبة ومنها:</a:t>
            </a:r>
          </a:p>
          <a:p>
            <a:pPr algn="just" rtl="1">
              <a:lnSpc>
                <a:spcPct val="150000"/>
              </a:lnSpc>
              <a:buNone/>
            </a:pPr>
            <a:r>
              <a:rPr lang="ar-JO" sz="2000" b="1" u="sng" dirty="0" smtClean="0"/>
              <a:t>الاستعداد النفسي</a:t>
            </a:r>
          </a:p>
          <a:p>
            <a:pPr algn="just" rtl="1">
              <a:lnSpc>
                <a:spcPct val="150000"/>
              </a:lnSpc>
              <a:buNone/>
            </a:pPr>
            <a:r>
              <a:rPr lang="en-US" sz="2000" dirty="0" smtClean="0"/>
              <a:t>     </a:t>
            </a:r>
            <a:r>
              <a:rPr lang="ar-JO" sz="2000" dirty="0" smtClean="0"/>
              <a:t>تعد الثقة بالنفس أساس التعبير الشفوي الذي يجعل الناس يتفاوتون في قدراتهم على الوقوف أمام الجمهور . تتولد الثقة بالنفس من مجموع التصرفات الإرادية،</a:t>
            </a:r>
            <a:r>
              <a:rPr lang="en-US" sz="2000" dirty="0" smtClean="0"/>
              <a:t> </a:t>
            </a:r>
            <a:r>
              <a:rPr lang="ar-JO" sz="2000" dirty="0" smtClean="0"/>
              <a:t>كالتصرف بتلقائية، والثقة بالمعلومات عند البدء في الإلقاء، وأن يكون على طبيعته، مطمئناً واثقاً من نفسه متنبه الحواس والجوارح. ويفضل أن يتحلى المتحدث بصفات تؤهله للتفاعل الحسن مع الجمهور، كأن يتوجه إليهم، وهو مبتسم ابتسامة حميمة، ويشعرهم بأنه مهتم بهم جميعاً؛ يوزع نظره إلى الجميع، ويحاول أخذ انطباعاتهم وتفاعلاتهم، يلاطف الجلساء حتى لا يشعروا بالسأم ولا يدخلهم الفتور، يكون هادئاً ولا يستثار بسهولة ولا تظهر عصبيته.</a:t>
            </a:r>
          </a:p>
          <a:p>
            <a:pPr algn="just" rtl="1">
              <a:lnSpc>
                <a:spcPct val="150000"/>
              </a:lnSpc>
              <a:buNone/>
            </a:pPr>
            <a:r>
              <a:rPr lang="ar-JO" sz="2000" b="1" u="sng" dirty="0" smtClean="0"/>
              <a:t>المظهر العام</a:t>
            </a:r>
          </a:p>
          <a:p>
            <a:pPr algn="just" rtl="1">
              <a:lnSpc>
                <a:spcPct val="150000"/>
              </a:lnSpc>
              <a:buNone/>
            </a:pPr>
            <a:r>
              <a:rPr lang="en-US" sz="2000" dirty="0" smtClean="0"/>
              <a:t>   </a:t>
            </a:r>
            <a:r>
              <a:rPr lang="ar-JO" sz="2000" dirty="0" smtClean="0"/>
              <a:t>أن يكون المظهر العام لائقاً ومقبولاً لدى الجمهور ؛ لأن المظهر العام هو الذي يهيئ الجمهور للاستماع للمتحدث . </a:t>
            </a:r>
            <a:endParaRPr lang="ar-JO" sz="2000" dirty="0"/>
          </a:p>
        </p:txBody>
      </p:sp>
    </p:spTree>
    <p:extLst>
      <p:ext uri="{BB962C8B-B14F-4D97-AF65-F5344CB8AC3E}">
        <p14:creationId xmlns:p14="http://schemas.microsoft.com/office/powerpoint/2010/main" val="133603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782" y="72752"/>
            <a:ext cx="11526982" cy="6555641"/>
          </a:xfrm>
          <a:prstGeom prst="rect">
            <a:avLst/>
          </a:prstGeom>
        </p:spPr>
        <p:txBody>
          <a:bodyPr wrap="square">
            <a:spAutoFit/>
          </a:bodyPr>
          <a:lstStyle/>
          <a:p>
            <a:pPr algn="just" rtl="1">
              <a:lnSpc>
                <a:spcPct val="150000"/>
              </a:lnSpc>
            </a:pPr>
            <a:r>
              <a:rPr lang="ar-JO" sz="2000" b="1" u="sng" dirty="0" smtClean="0"/>
              <a:t>مشاركة أعضاء الجسم</a:t>
            </a:r>
          </a:p>
          <a:p>
            <a:pPr algn="just" rtl="1">
              <a:lnSpc>
                <a:spcPct val="150000"/>
              </a:lnSpc>
            </a:pPr>
            <a:r>
              <a:rPr lang="ar-JO" sz="2000" dirty="0" smtClean="0"/>
              <a:t> إن التعبير الشفوي ليس تواصلا لفظيا بيننا وبين الجمهور وحسب ، بل إن التواصل غير اللفظي مكمّل للتواصل غير اللفظي ، </a:t>
            </a:r>
          </a:p>
          <a:p>
            <a:pPr algn="just" rtl="1">
              <a:lnSpc>
                <a:spcPct val="150000"/>
              </a:lnSpc>
            </a:pPr>
            <a:r>
              <a:rPr lang="ar-JO" sz="2000" dirty="0" smtClean="0"/>
              <a:t>إذ ينبغي أن نحرص على توظيف لغة الجسد في التعبير الشفوي .</a:t>
            </a:r>
          </a:p>
          <a:p>
            <a:pPr algn="just" rtl="1">
              <a:lnSpc>
                <a:spcPct val="150000"/>
              </a:lnSpc>
            </a:pPr>
            <a:endParaRPr lang="ar-JO" sz="2000" dirty="0" smtClean="0"/>
          </a:p>
          <a:p>
            <a:pPr algn="just" rtl="1">
              <a:lnSpc>
                <a:spcPct val="150000"/>
              </a:lnSpc>
            </a:pPr>
            <a:r>
              <a:rPr lang="ar-JO" sz="2000" dirty="0" smtClean="0"/>
              <a:t>1)</a:t>
            </a:r>
            <a:r>
              <a:rPr lang="ar-SA" sz="2000" dirty="0" smtClean="0"/>
              <a:t> </a:t>
            </a:r>
            <a:r>
              <a:rPr lang="ar-JO" sz="2000" dirty="0" smtClean="0"/>
              <a:t>تعبيرات الوجه : تُعبر ملامح الوجه عن العواطف والمشاعر . فبعض الناس لا يرغب بالاستماع  لشخص؛لأنه عابس الوجه ، أو متكبر، أو تظهر في ملامح وجهه علاماتُ الاشمئزاز . </a:t>
            </a:r>
          </a:p>
          <a:p>
            <a:pPr algn="just" rtl="1">
              <a:lnSpc>
                <a:spcPct val="150000"/>
              </a:lnSpc>
            </a:pPr>
            <a:r>
              <a:rPr lang="ar-JO" sz="2000" dirty="0" smtClean="0"/>
              <a:t>وبعض الناس نحب الاستماع لهم ؛لأنهم ينظرون إلى الجمهور بوجه بشوش وابتسامة تعبر عن المودة والاحترام والتقدير والتواضع . </a:t>
            </a:r>
          </a:p>
          <a:p>
            <a:pPr algn="just" rtl="1">
              <a:lnSpc>
                <a:spcPct val="150000"/>
              </a:lnSpc>
            </a:pPr>
            <a:r>
              <a:rPr lang="ar-JO" sz="2000" dirty="0" smtClean="0"/>
              <a:t>2) لغة العينين : ترتبط صفات الشخصية–في الغالب – بنظرة العينين ؛فيقال هذه عيون ماكرة أو ذكية أو مخادعة أو حالمة ...الخ ، لهذا ينبغي أن تعكس  النظرات للجمهور بعض جوانب  الشخصية. ولا شك أن طبيعة النظرات تتغير حسب الانفعال بالفكرة التي نتحدث عنها . كما أن اتجاه  النظرات أمر مهم في التواصل مع الجمهور ؛ فليس من المقبول أن نركز نظراتنا على شخص واحد من الجمهور ، أو تبقى  النظرات مركزة على فئة محددة من الجمهور ، بل ينبغي أن نوزع  النظرات على الجمهور كله كي يشعر الجميعُ بأننا مهتمون بهم . </a:t>
            </a:r>
          </a:p>
          <a:p>
            <a:pPr algn="just" rtl="1">
              <a:lnSpc>
                <a:spcPct val="150000"/>
              </a:lnSpc>
            </a:pPr>
            <a:r>
              <a:rPr lang="ar-JO" sz="2000" dirty="0" smtClean="0"/>
              <a:t>3) إشارات اليد</a:t>
            </a:r>
            <a:r>
              <a:rPr lang="ar-SA" sz="2000" dirty="0" smtClean="0"/>
              <a:t> : </a:t>
            </a:r>
            <a:r>
              <a:rPr lang="ar-JO" sz="2000" dirty="0" smtClean="0"/>
              <a:t>تستعمل إشارات اليد للتعبير عن كثير من الرسائل غير اللفظية وهي إشارات تستخدم لاستكمال معنى الرسالة المنطوقة؛ حيث تدل بعض الإشارات على معنى بعينه في بعض الأحيان، وتؤدي بعض الحركات إلى ردود سلبية ككثرة الحركة، أو تأدية الحركات المنفرة التي تؤذي الذوق العام مثل: وضع الأصبع في الأنف أو تنظيف الأذن.</a:t>
            </a:r>
            <a:endParaRPr lang="ar-JO"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782" y="72752"/>
            <a:ext cx="11526982" cy="6555641"/>
          </a:xfrm>
          <a:prstGeom prst="rect">
            <a:avLst/>
          </a:prstGeom>
        </p:spPr>
        <p:txBody>
          <a:bodyPr wrap="square">
            <a:spAutoFit/>
          </a:bodyPr>
          <a:lstStyle/>
          <a:p>
            <a:pPr algn="just" rtl="1">
              <a:lnSpc>
                <a:spcPct val="150000"/>
              </a:lnSpc>
            </a:pPr>
            <a:r>
              <a:rPr lang="ar-JO" sz="2000" b="1" u="sng" dirty="0" smtClean="0"/>
              <a:t>الصفات الصوتية</a:t>
            </a:r>
          </a:p>
          <a:p>
            <a:pPr algn="just" rtl="1">
              <a:lnSpc>
                <a:spcPct val="150000"/>
              </a:lnSpc>
            </a:pPr>
            <a:r>
              <a:rPr lang="ar-JO" sz="2000" dirty="0" smtClean="0"/>
              <a:t>ينبغي أن  تكون نغماتُ  الصوت معبرة عن الأفكار والمشاعر؛ فالصوت يُسهم في تفاعل المستمعين من حيث قبول أو رفض أمر ما . كما ينبغي أن تكون درجة الصوت من حيث العلو والانخفاض مناسبةً للفكرة التي نتحدث عنها. ومن المعلوم أن الصوت الصاخب يُزعج المستمع، وأن الصوت المنخفض لا يسمعه الجمهور. كما أن النطق السريع يسبّب عدم فهم المستمع لما يقوله المتحدث، وأن الصوت البطيء جداً يسبب الملل والضجر وقد يؤدي إلى مغادرة بعض المستمعين.</a:t>
            </a:r>
          </a:p>
          <a:p>
            <a:pPr algn="just" rtl="1">
              <a:lnSpc>
                <a:spcPct val="150000"/>
              </a:lnSpc>
            </a:pPr>
            <a:r>
              <a:rPr lang="ar-JO" sz="2000" b="1" u="sng" dirty="0" smtClean="0"/>
              <a:t>ضبط الوقت</a:t>
            </a:r>
          </a:p>
          <a:p>
            <a:pPr algn="just" rtl="1">
              <a:lnSpc>
                <a:spcPct val="150000"/>
              </a:lnSpc>
            </a:pPr>
            <a:r>
              <a:rPr lang="ar-JO" sz="2000" dirty="0" smtClean="0"/>
              <a:t>ينبغي على المتحدث ألا يطيل في كلامه ؛لأن المستمعين – في الغالب – لا يقدرون على المحافظة على التركيز في معنى الكلام المسموع مدة طويلة، فإذا طال زمن الحديث تراخى الذهن وانخفض مستوى التركيز. وإذا كان الموضوع يقتضي وقتا طويلا فينبغي تخصيص وقت للاستراحة. </a:t>
            </a:r>
          </a:p>
          <a:p>
            <a:pPr algn="just" rtl="1">
              <a:lnSpc>
                <a:spcPct val="150000"/>
              </a:lnSpc>
            </a:pPr>
            <a:r>
              <a:rPr lang="ar-JO" sz="2000" b="1" u="sng" dirty="0" smtClean="0"/>
              <a:t>تحديد الوسائل والمؤثرات المعينة</a:t>
            </a:r>
            <a:endParaRPr lang="en-US" sz="2000" b="1" u="sng" dirty="0" smtClean="0"/>
          </a:p>
          <a:p>
            <a:pPr algn="just" rtl="1">
              <a:lnSpc>
                <a:spcPct val="150000"/>
              </a:lnSpc>
            </a:pPr>
            <a:r>
              <a:rPr lang="ar-JO" sz="2000" dirty="0" smtClean="0"/>
              <a:t> يميل الناس إلى التنوع في تفاصيل الحياة والحاجات الأساسية. ومن المفيد أن تتعدد وسائل المتحدث حينما يخاطب الجمهور، وألا تقتصر على التعبير اللفظي الشفوي. وينبغي اختيار الوسائل والمؤثرات المعينة التي تتناسب مع الموضوع، ولا يمكن تحديدها مسبقا. ومن أبرز الوسائل والمؤثرات المعينة التي يتناسب استخدامها في الغالب مع موضوعات كثيرة؛ عرض مقطع فيديو، أو سماع مقطع صوتي، أو رؤية مجموعة من الصور، أو توزيع نشرة مكتوبة ذات صلة بموضوع الحديث، أو مشاهدة مقابلة شخصية، أو الاستماع إلى استطلاع مسجل ...الخ </a:t>
            </a: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782" y="72752"/>
            <a:ext cx="11526982" cy="5632311"/>
          </a:xfrm>
          <a:prstGeom prst="rect">
            <a:avLst/>
          </a:prstGeom>
        </p:spPr>
        <p:txBody>
          <a:bodyPr wrap="square">
            <a:spAutoFit/>
          </a:bodyPr>
          <a:lstStyle/>
          <a:p>
            <a:pPr algn="just" rtl="1">
              <a:lnSpc>
                <a:spcPct val="150000"/>
              </a:lnSpc>
            </a:pPr>
            <a:r>
              <a:rPr lang="ar-JO" sz="2000" b="1" u="sng" dirty="0" smtClean="0"/>
              <a:t> إرشادات في التعبير الشفوي</a:t>
            </a:r>
          </a:p>
          <a:p>
            <a:pPr algn="just" rtl="1">
              <a:lnSpc>
                <a:spcPct val="150000"/>
              </a:lnSpc>
            </a:pPr>
            <a:r>
              <a:rPr lang="ar-JO" sz="2000" dirty="0" smtClean="0"/>
              <a:t>1-</a:t>
            </a:r>
            <a:r>
              <a:rPr lang="ar-SA" sz="2000" dirty="0" smtClean="0"/>
              <a:t> </a:t>
            </a:r>
            <a:r>
              <a:rPr lang="ar-JO" sz="2000" dirty="0" smtClean="0"/>
              <a:t>ينبغي أن تكون المقدمة مثيرة وجذابة بهدف مضاعفة يقظة المستمعين، ولهذا يقال: أن أول عشرة كلمات هي التي تهيئ المستمع وتثير انتباهه. ومن المفيد أن تتضمن المقدمة أهمية اختيار الموضوع ، وارتباطه بتفاصيل الواقع الذي نعيشه. </a:t>
            </a:r>
          </a:p>
          <a:p>
            <a:pPr algn="just" rtl="1">
              <a:lnSpc>
                <a:spcPct val="150000"/>
              </a:lnSpc>
            </a:pPr>
            <a:r>
              <a:rPr lang="ar-JO" sz="2000" dirty="0" smtClean="0"/>
              <a:t>2- يحسن بالمتحدث أن يُعرّف الجمهور بنفسه، وبمؤهلاته العلمية دون إطالة؛</a:t>
            </a:r>
            <a:r>
              <a:rPr lang="en-US" sz="2000" dirty="0" smtClean="0"/>
              <a:t> </a:t>
            </a:r>
            <a:r>
              <a:rPr lang="ar-JO" sz="2000" dirty="0" smtClean="0"/>
              <a:t>لأن الحديث الطويل عن النفس أمر غير مستحب. </a:t>
            </a:r>
          </a:p>
          <a:p>
            <a:pPr algn="just" rtl="1">
              <a:lnSpc>
                <a:spcPct val="150000"/>
              </a:lnSpc>
            </a:pPr>
            <a:r>
              <a:rPr lang="ar-JO" sz="2000" dirty="0" smtClean="0"/>
              <a:t>3- من المفيد أن يحتفظ المتحدث بملخص لمحاور الموضوع، ويسمى (خارطة النص) كي يكون كلامه متسلسلا ، كما أن الملخص أو الخريطة تحمي المتحدث من النسيان . </a:t>
            </a:r>
          </a:p>
          <a:p>
            <a:pPr algn="just" rtl="1">
              <a:lnSpc>
                <a:spcPct val="150000"/>
              </a:lnSpc>
            </a:pPr>
            <a:r>
              <a:rPr lang="ar-JO" sz="2000" dirty="0" smtClean="0"/>
              <a:t>4- ينبغي على المتحدث أن يعرض موضوعا واحدا، وأن تكون الأفكار المتشعبة متصلة اتصالا قويا بالموضوع الرئيسي. </a:t>
            </a:r>
          </a:p>
          <a:p>
            <a:pPr algn="just" rtl="1">
              <a:lnSpc>
                <a:spcPct val="150000"/>
              </a:lnSpc>
            </a:pPr>
            <a:r>
              <a:rPr lang="ar-JO" sz="2000" dirty="0" smtClean="0"/>
              <a:t>5-</a:t>
            </a:r>
            <a:r>
              <a:rPr lang="ar-SA" sz="2000" dirty="0" smtClean="0"/>
              <a:t> </a:t>
            </a:r>
            <a:r>
              <a:rPr lang="ar-JO" sz="2000" dirty="0" smtClean="0"/>
              <a:t>استعمال الالفاظ المألوفة، والسلسة والمثيرة؛ لأن استعمال اللغة الغريبة التي لا يفهم معناها جزء من المستمعين تسبب مللا وضجرا ونفورا.</a:t>
            </a:r>
          </a:p>
          <a:p>
            <a:pPr algn="just" rtl="1">
              <a:lnSpc>
                <a:spcPct val="150000"/>
              </a:lnSpc>
            </a:pPr>
            <a:r>
              <a:rPr lang="ar-JO" sz="2000" dirty="0" smtClean="0"/>
              <a:t>6- ينبغي على المتحدث أن يكون بصيرا بنفسية المستمعين؛ فإذا شعر أن المستمعين راغبون بالفكرة فيحسن أن يطيل الحديث فيها ، وإذا شعر أن الفكرة لا تروق للمستمعين فينبغي أن يختصرها.</a:t>
            </a:r>
          </a:p>
          <a:p>
            <a:pPr algn="just" rtl="1">
              <a:lnSpc>
                <a:spcPct val="150000"/>
              </a:lnSpc>
            </a:pPr>
            <a:r>
              <a:rPr lang="ar-JO" sz="2000" dirty="0" smtClean="0"/>
              <a:t>7- من المألوف أن يجيب المتحدث عن أسئلة الجمهور، وإذا وجد صعوبة في الإجابة فليس عيبا أن يقول: (لا أعرف ) ، أو يمكن أن يقول : سنجيب عن السؤال في نهاية المحاضرة أو الندوة .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782" y="72752"/>
            <a:ext cx="11526982" cy="2805320"/>
          </a:xfrm>
          <a:prstGeom prst="rect">
            <a:avLst/>
          </a:prstGeom>
        </p:spPr>
        <p:txBody>
          <a:bodyPr wrap="square">
            <a:spAutoFit/>
          </a:bodyPr>
          <a:lstStyle/>
          <a:p>
            <a:pPr algn="just" rtl="1">
              <a:lnSpc>
                <a:spcPct val="150000"/>
              </a:lnSpc>
            </a:pPr>
            <a:r>
              <a:rPr lang="ar-JO" sz="2000" dirty="0" smtClean="0"/>
              <a:t>8- تهيئة المستمعين إلى أن المحاضرة أوشكت على الانتهاء كي لا يبدو الحديث مقطوعاً أو مبتوراً. ومن أبرز التعبيرات التي تُشعر المستمعين بأن الموضوع اشرف على الانتهاء  قول المتحدث : ( وهكذا فإن الأفكار الرئيسية هي .... \ ويمكننا القول بأننا توصلنا إلى .... \ ونوجز ما توصلنا إليه بما يلي ... ) وغيرها من التعبيرات التي تدل على قرب الانتهاء من الحديث.</a:t>
            </a:r>
          </a:p>
          <a:p>
            <a:pPr algn="just" rtl="1">
              <a:lnSpc>
                <a:spcPct val="150000"/>
              </a:lnSpc>
            </a:pPr>
            <a:endParaRPr lang="ar-JO" sz="2000" dirty="0" smtClean="0"/>
          </a:p>
          <a:p>
            <a:pPr algn="just" rtl="1">
              <a:lnSpc>
                <a:spcPct val="150000"/>
              </a:lnSpc>
            </a:pPr>
            <a:r>
              <a:rPr lang="ar-JO" sz="2000" b="1" dirty="0" smtClean="0"/>
              <a:t>نشاط (1) : بالرجوع إلى الصفحة الإلكترونية للمقرر، شارك بحلقة النقاش بعنوان</a:t>
            </a:r>
            <a:r>
              <a:rPr lang="en-US" sz="2000" b="1" dirty="0" smtClean="0"/>
              <a:t> </a:t>
            </a:r>
            <a:r>
              <a:rPr lang="ar-JO" sz="2000" b="1" dirty="0" smtClean="0"/>
              <a:t>( فن الحوار) مراعياً آداب الحوار.</a:t>
            </a:r>
          </a:p>
          <a:p>
            <a:pPr algn="just" rtl="1">
              <a:lnSpc>
                <a:spcPct val="150000"/>
              </a:lnSpc>
            </a:pPr>
            <a:endParaRPr lang="ar-JO" sz="2000" dirty="0" smtClean="0"/>
          </a:p>
        </p:txBody>
      </p:sp>
      <p:sp>
        <p:nvSpPr>
          <p:cNvPr id="3" name="Rectangle 2"/>
          <p:cNvSpPr/>
          <p:nvPr/>
        </p:nvSpPr>
        <p:spPr>
          <a:xfrm>
            <a:off x="1368684" y="2695353"/>
            <a:ext cx="10527631" cy="456535"/>
          </a:xfrm>
          <a:prstGeom prst="rect">
            <a:avLst/>
          </a:prstGeom>
        </p:spPr>
        <p:txBody>
          <a:bodyPr wrap="square">
            <a:spAutoFit/>
          </a:bodyPr>
          <a:lstStyle/>
          <a:p>
            <a:pPr algn="just" rtl="1">
              <a:lnSpc>
                <a:spcPct val="150000"/>
              </a:lnSpc>
            </a:pPr>
            <a:r>
              <a:rPr lang="ar-JO" b="1" dirty="0" smtClean="0">
                <a:solidFill>
                  <a:srgbClr val="9BBB59"/>
                </a:solidFill>
              </a:rPr>
              <a:t>ارجع إلى الفيديو  لتتعرف على </a:t>
            </a:r>
            <a:r>
              <a:rPr lang="ar-SA" b="1" dirty="0" smtClean="0">
                <a:solidFill>
                  <a:srgbClr val="9BBB59"/>
                </a:solidFill>
              </a:rPr>
              <a:t>التعبير الشفوي.</a:t>
            </a:r>
            <a:endParaRPr lang="ar-JO" b="1" dirty="0" smtClean="0">
              <a:solidFill>
                <a:srgbClr val="9BBB5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just" rtl="1">
              <a:lnSpc>
                <a:spcPct val="150000"/>
              </a:lnSpc>
            </a:pPr>
            <a:r>
              <a:rPr lang="ar-SA" sz="3600" b="1" dirty="0" smtClean="0">
                <a:cs typeface="+mn-cs"/>
              </a:rPr>
              <a:t>فن الحوار</a:t>
            </a:r>
            <a:endParaRPr lang="en-US" sz="3600" b="1" dirty="0">
              <a:cs typeface="+mn-cs"/>
            </a:endParaRPr>
          </a:p>
        </p:txBody>
      </p:sp>
      <p:sp>
        <p:nvSpPr>
          <p:cNvPr id="4" name="Rectangle 3"/>
          <p:cNvSpPr/>
          <p:nvPr/>
        </p:nvSpPr>
        <p:spPr>
          <a:xfrm>
            <a:off x="429491" y="1025200"/>
            <a:ext cx="11416151" cy="5170646"/>
          </a:xfrm>
          <a:prstGeom prst="rect">
            <a:avLst/>
          </a:prstGeom>
        </p:spPr>
        <p:txBody>
          <a:bodyPr wrap="square">
            <a:spAutoFit/>
          </a:bodyPr>
          <a:lstStyle/>
          <a:p>
            <a:pPr algn="r" rtl="1">
              <a:lnSpc>
                <a:spcPct val="150000"/>
              </a:lnSpc>
            </a:pPr>
            <a:r>
              <a:rPr lang="ar-JO" sz="2000" b="1" u="sng" dirty="0" smtClean="0"/>
              <a:t> آداب الحوار</a:t>
            </a:r>
          </a:p>
          <a:p>
            <a:pPr algn="r" rtl="1">
              <a:lnSpc>
                <a:spcPct val="150000"/>
              </a:lnSpc>
            </a:pPr>
            <a:r>
              <a:rPr lang="ar-JO" sz="2000" dirty="0" smtClean="0"/>
              <a:t> ينبغي الالتزام بآداب الحوار في المحاضرات أو الندوات من خلال الحرص على الأمور الآتية :</a:t>
            </a:r>
          </a:p>
          <a:p>
            <a:pPr algn="r" rtl="1">
              <a:lnSpc>
                <a:spcPct val="150000"/>
              </a:lnSpc>
            </a:pPr>
            <a:r>
              <a:rPr lang="ar-JO" sz="2000" dirty="0" smtClean="0"/>
              <a:t>1-أن نقدم رأيا بنّاءً مفيداً يخدم موضوع الحوار، وأن نبتعد عن أي حديث خارج موضوع الحوار. </a:t>
            </a:r>
          </a:p>
          <a:p>
            <a:pPr algn="r" rtl="1">
              <a:lnSpc>
                <a:spcPct val="150000"/>
              </a:lnSpc>
            </a:pPr>
            <a:r>
              <a:rPr lang="ar-JO" sz="2000" dirty="0" smtClean="0"/>
              <a:t>2-أن نتجنب الأحاديث الجانبية؛ لأنها تؤثر سلبياً على   المتحاورين. </a:t>
            </a:r>
          </a:p>
          <a:p>
            <a:pPr algn="r" rtl="1">
              <a:lnSpc>
                <a:spcPct val="150000"/>
              </a:lnSpc>
            </a:pPr>
            <a:r>
              <a:rPr lang="ar-JO" sz="2000" dirty="0" smtClean="0"/>
              <a:t>3- أن نبتعد عن الألفاظ الجارحة مهما كان رأينا مخالفاً لما نسمعه.</a:t>
            </a:r>
          </a:p>
          <a:p>
            <a:pPr algn="r" rtl="1">
              <a:lnSpc>
                <a:spcPct val="150000"/>
              </a:lnSpc>
            </a:pPr>
            <a:r>
              <a:rPr lang="ar-JO" sz="2000" b="1" u="sng" dirty="0" smtClean="0"/>
              <a:t> إدارة الحوار</a:t>
            </a:r>
          </a:p>
          <a:p>
            <a:pPr algn="r" rtl="1">
              <a:lnSpc>
                <a:spcPct val="150000"/>
              </a:lnSpc>
            </a:pPr>
            <a:r>
              <a:rPr lang="ar-JO" sz="2000" dirty="0" smtClean="0"/>
              <a:t> تقتضي إدارة الحوار مراعاة الأمور الآتية :</a:t>
            </a:r>
          </a:p>
          <a:p>
            <a:pPr algn="r" rtl="1">
              <a:lnSpc>
                <a:spcPct val="150000"/>
              </a:lnSpc>
            </a:pPr>
            <a:r>
              <a:rPr lang="ar-JO" sz="2000" dirty="0" smtClean="0"/>
              <a:t>1-ألا نتجاوز الفكرة أو الموضوع المحدد للحوار .</a:t>
            </a:r>
          </a:p>
          <a:p>
            <a:pPr algn="r" rtl="1">
              <a:lnSpc>
                <a:spcPct val="150000"/>
              </a:lnSpc>
            </a:pPr>
            <a:r>
              <a:rPr lang="ar-JO" sz="2000" dirty="0" smtClean="0"/>
              <a:t> 2-أن نلتقط أفكارا جديدة من كلام المتحاورين ونوظفها خدمةً للفكرة الرئيسية.</a:t>
            </a:r>
          </a:p>
          <a:p>
            <a:pPr algn="r" rtl="1">
              <a:lnSpc>
                <a:spcPct val="150000"/>
              </a:lnSpc>
            </a:pPr>
            <a:r>
              <a:rPr lang="ar-JO" sz="2000" dirty="0" smtClean="0"/>
              <a:t> 3-أن نحسن ضبط أدوار المتحاورين؛فلا نسمح بتداخل كلامهم.</a:t>
            </a:r>
          </a:p>
          <a:p>
            <a:pPr algn="r" rtl="1">
              <a:lnSpc>
                <a:spcPct val="150000"/>
              </a:lnSpc>
            </a:pPr>
            <a:r>
              <a:rPr lang="ar-JO" sz="2000" dirty="0" smtClean="0"/>
              <a:t> 4- أن نكون قادرين على امتصاص غضب أحد المتحاورين، وأن نعالج المواقف المتوترة بحكمة ورويّة وخاصة إذا تفوه أحدهم بألفاظ نابية.</a:t>
            </a:r>
          </a:p>
        </p:txBody>
      </p:sp>
    </p:spTree>
    <p:extLst>
      <p:ext uri="{BB962C8B-B14F-4D97-AF65-F5344CB8AC3E}">
        <p14:creationId xmlns:p14="http://schemas.microsoft.com/office/powerpoint/2010/main" val="133603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409074" y="106363"/>
            <a:ext cx="11430000" cy="625475"/>
          </a:xfrm>
        </p:spPr>
        <p:txBody>
          <a:bodyPr>
            <a:normAutofit/>
          </a:bodyPr>
          <a:lstStyle/>
          <a:p>
            <a:pPr algn="ctr" rtl="1"/>
            <a:r>
              <a:rPr lang="ar-JO" sz="3600" b="1" i="0" dirty="0" smtClean="0">
                <a:cs typeface="+mn-cs"/>
              </a:rPr>
              <a:t>مقدمة</a:t>
            </a:r>
            <a:endParaRPr lang="en-US" sz="3600" b="1" i="0" dirty="0">
              <a:cs typeface="+mn-cs"/>
            </a:endParaRPr>
          </a:p>
        </p:txBody>
      </p:sp>
      <p:sp>
        <p:nvSpPr>
          <p:cNvPr id="7" name="Content Placeholder 2"/>
          <p:cNvSpPr txBox="1">
            <a:spLocks/>
          </p:cNvSpPr>
          <p:nvPr/>
        </p:nvSpPr>
        <p:spPr>
          <a:xfrm>
            <a:off x="239151" y="1295143"/>
            <a:ext cx="11718387" cy="522867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smtClean="0"/>
          </a:p>
          <a:p>
            <a:endParaRPr lang="en-US" dirty="0"/>
          </a:p>
        </p:txBody>
      </p:sp>
      <p:sp>
        <p:nvSpPr>
          <p:cNvPr id="8" name="Rectangle 7"/>
          <p:cNvSpPr/>
          <p:nvPr/>
        </p:nvSpPr>
        <p:spPr>
          <a:xfrm>
            <a:off x="457200" y="1120081"/>
            <a:ext cx="11357811" cy="3690177"/>
          </a:xfrm>
          <a:prstGeom prst="rect">
            <a:avLst/>
          </a:prstGeom>
        </p:spPr>
        <p:txBody>
          <a:bodyPr wrap="square">
            <a:spAutoFit/>
          </a:bodyPr>
          <a:lstStyle/>
          <a:p>
            <a:pPr algn="just" rtl="1">
              <a:lnSpc>
                <a:spcPct val="200000"/>
              </a:lnSpc>
            </a:pPr>
            <a:r>
              <a:rPr lang="ar-JO" sz="2000" dirty="0" smtClean="0"/>
              <a:t> تعالج الوحدة السابعة حزمة من المهارات موزعة على ثلاثة دروس. فالدرس الأول يعرض مهارة قراءة الاستماع، والقراءة الجهرية، والقراءة الصامتة. حيث أن إتقان مهارات القراءة بأنواعها مطلب ضروري لا يقتصر على تخصص اللغة العربية. ويختص الدرس الثاني بمهارة التعبير الشفوي وفن الحوار، وهما مهارتان متلازمتان. ويشمل الدرس الثاني مجموعة من مهارات التعبير الكتابي، وهي مهارة إعداد مادة علمية لإلقائها في محاضرة أو ندوة أو حفل في مناسبة ما. ومهارة التعبير الوظيفي الذي يقتضي خصائص لغوية وأسلوبية تميزه عن غيره من أنواع التعبير. وكذلك مهارة التعبير الإبداعي وهو التعبير عما يجول في العقل والقلب من أفكار ومشاعر تتخذ أشكالاً أدبية، وينتهي الدرس الثالث بعرض إجراءات فن التلخيص وقواعده.</a:t>
            </a:r>
          </a:p>
        </p:txBody>
      </p:sp>
    </p:spTree>
    <p:extLst>
      <p:ext uri="{BB962C8B-B14F-4D97-AF65-F5344CB8AC3E}">
        <p14:creationId xmlns:p14="http://schemas.microsoft.com/office/powerpoint/2010/main" val="2671425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745" y="412790"/>
            <a:ext cx="11166763" cy="958660"/>
          </a:xfrm>
          <a:prstGeom prst="rect">
            <a:avLst/>
          </a:prstGeom>
        </p:spPr>
        <p:txBody>
          <a:bodyPr wrap="square">
            <a:spAutoFit/>
          </a:bodyPr>
          <a:lstStyle/>
          <a:p>
            <a:pPr algn="just" rtl="1">
              <a:lnSpc>
                <a:spcPct val="150000"/>
              </a:lnSpc>
            </a:pPr>
            <a:r>
              <a:rPr lang="ar-JO" sz="2000" dirty="0" smtClean="0"/>
              <a:t>نشاط (2) : بالرجوع إلى الصفحة الإلكترونية، شارك باللقاء الافتراضي الذي سيعلن عنه منسق المساق، وقم بالتعبير والحوار مطبقاً ما تعلمته في هذا الدرس.</a:t>
            </a:r>
            <a:endParaRPr lang="ar-SA" sz="2000" dirty="0" smtClean="0"/>
          </a:p>
        </p:txBody>
      </p:sp>
      <p:sp>
        <p:nvSpPr>
          <p:cNvPr id="3" name="Rectangle 2"/>
          <p:cNvSpPr/>
          <p:nvPr/>
        </p:nvSpPr>
        <p:spPr>
          <a:xfrm>
            <a:off x="1243993" y="1725535"/>
            <a:ext cx="10527631" cy="456535"/>
          </a:xfrm>
          <a:prstGeom prst="rect">
            <a:avLst/>
          </a:prstGeom>
        </p:spPr>
        <p:txBody>
          <a:bodyPr wrap="square">
            <a:spAutoFit/>
          </a:bodyPr>
          <a:lstStyle/>
          <a:p>
            <a:pPr algn="just" rtl="1">
              <a:lnSpc>
                <a:spcPct val="150000"/>
              </a:lnSpc>
            </a:pPr>
            <a:r>
              <a:rPr lang="ar-JO" b="1" dirty="0" smtClean="0">
                <a:solidFill>
                  <a:srgbClr val="9BBB59"/>
                </a:solidFill>
              </a:rPr>
              <a:t>ارجع إلى الفيديو  لتتعرف على </a:t>
            </a:r>
            <a:r>
              <a:rPr lang="ar-SA" b="1" dirty="0" smtClean="0">
                <a:solidFill>
                  <a:srgbClr val="9BBB59"/>
                </a:solidFill>
              </a:rPr>
              <a:t>آداب الحوار وإدارة الحوار.</a:t>
            </a:r>
            <a:endParaRPr lang="ar-JO" b="1" dirty="0" smtClean="0">
              <a:solidFill>
                <a:srgbClr val="9BBB5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67432" cy="561975"/>
          </a:xfrm>
        </p:spPr>
        <p:txBody>
          <a:bodyPr>
            <a:noAutofit/>
          </a:bodyPr>
          <a:lstStyle/>
          <a:p>
            <a:pPr algn="r" rtl="1"/>
            <a:r>
              <a:rPr lang="ar-SA" sz="3600" b="1" dirty="0" smtClean="0">
                <a:cs typeface="+mn-cs"/>
              </a:rPr>
              <a:t>7</a:t>
            </a:r>
            <a:r>
              <a:rPr lang="ar-JO" sz="3600" b="1" dirty="0" smtClean="0">
                <a:cs typeface="+mn-cs"/>
              </a:rPr>
              <a:t>.3 </a:t>
            </a:r>
            <a:r>
              <a:rPr lang="ar-SA" sz="3600" b="1" dirty="0" smtClean="0">
                <a:cs typeface="+mn-cs"/>
              </a:rPr>
              <a:t>التعبير الكتابي</a:t>
            </a:r>
            <a:endParaRPr lang="en-US" sz="3600" b="1" dirty="0">
              <a:cs typeface="+mn-cs"/>
            </a:endParaRPr>
          </a:p>
        </p:txBody>
      </p:sp>
      <p:sp>
        <p:nvSpPr>
          <p:cNvPr id="6" name="Rectangle 5"/>
          <p:cNvSpPr/>
          <p:nvPr/>
        </p:nvSpPr>
        <p:spPr>
          <a:xfrm>
            <a:off x="493295" y="1410122"/>
            <a:ext cx="11321715" cy="3266985"/>
          </a:xfrm>
          <a:prstGeom prst="rect">
            <a:avLst/>
          </a:prstGeom>
        </p:spPr>
        <p:txBody>
          <a:bodyPr wrap="square">
            <a:spAutoFit/>
          </a:bodyPr>
          <a:lstStyle/>
          <a:p>
            <a:pPr lvl="0" algn="just" rtl="1">
              <a:lnSpc>
                <a:spcPct val="150000"/>
              </a:lnSpc>
            </a:pPr>
            <a:r>
              <a:rPr lang="ar-JO" sz="2000" dirty="0" smtClean="0"/>
              <a:t>يعد التعبير الكتابي ملكة يمكن اكتسابها من خلال الاطلاع على المنجزات الكتابية، والإبداعات الأدبية. وقد تكون القدرة على التعبير الكتابي موهبة  تتصل بالبيئة الثقافية التي يعيش فيها الفرد، ولكن الموهبة وحدها لا تؤدي إلى إبداع كتابي إلا إذا رافق الموهبة الإطلاع والدربة. ومن أشكال التعبير الكتابي القدرة على إعداد مادة علمية من مراجع عدة، ولا يعني الإعداد جمعاً للأفكار من المصادر والمراجع وحسب؛ لأن جامع المادة ليس ناسخاً أو ناقلاً لآراء الآخرين، لهذا ينبغي أن تظهر شخصيته الفكرية والأسلوبية في إعداد المادة العلمية. </a:t>
            </a:r>
          </a:p>
          <a:p>
            <a:pPr lvl="0" algn="just" rtl="1">
              <a:lnSpc>
                <a:spcPct val="150000"/>
              </a:lnSpc>
            </a:pPr>
            <a:r>
              <a:rPr lang="ar-JO" sz="2000" dirty="0" smtClean="0"/>
              <a:t>     والتعبير الوظيفي من تجليات التعبير الكتابي حينما يعمد الكاتب إلى صياغة نص صادر من مؤسسة رسمية أو أهلية، وينبغي أن يكون بأسلوب مغاير للتعبير الأدبي. ويأتي التعبير الإبداعي مختلفاً في خصائصه اللغوية ومضمونه عن التعبير الوظيفي كما سيتضح بيانه في الدرس. والتلخيص فن وتعبير كتابي يقتضي إجراءات  محددة ، ويقوم على قواعد واضحة يتكفل الدرس بشرحها .</a:t>
            </a:r>
          </a:p>
        </p:txBody>
      </p:sp>
      <p:sp>
        <p:nvSpPr>
          <p:cNvPr id="7" name="Rectangle 6"/>
          <p:cNvSpPr/>
          <p:nvPr/>
        </p:nvSpPr>
        <p:spPr>
          <a:xfrm>
            <a:off x="10860616" y="962885"/>
            <a:ext cx="774571" cy="461665"/>
          </a:xfrm>
          <a:prstGeom prst="rect">
            <a:avLst/>
          </a:prstGeom>
        </p:spPr>
        <p:txBody>
          <a:bodyPr wrap="none">
            <a:spAutoFit/>
          </a:bodyPr>
          <a:lstStyle/>
          <a:p>
            <a:r>
              <a:rPr lang="ar-SA" sz="2400" b="1" dirty="0" smtClean="0"/>
              <a:t>مقدم</a:t>
            </a:r>
            <a:r>
              <a:rPr lang="ar-JO" sz="2400" b="1" dirty="0" smtClean="0"/>
              <a:t>ة</a:t>
            </a:r>
            <a:endParaRPr lang="en-US" sz="2400" b="1" dirty="0"/>
          </a:p>
        </p:txBody>
      </p:sp>
      <p:sp>
        <p:nvSpPr>
          <p:cNvPr id="8" name="Rectangle 7"/>
          <p:cNvSpPr/>
          <p:nvPr/>
        </p:nvSpPr>
        <p:spPr>
          <a:xfrm>
            <a:off x="5670884" y="4677328"/>
            <a:ext cx="6096000" cy="2123658"/>
          </a:xfrm>
          <a:prstGeom prst="rect">
            <a:avLst/>
          </a:prstGeom>
        </p:spPr>
        <p:txBody>
          <a:bodyPr>
            <a:spAutoFit/>
          </a:bodyPr>
          <a:lstStyle/>
          <a:p>
            <a:pPr algn="just" rtl="1"/>
            <a:r>
              <a:rPr lang="ar-SA" sz="2400" b="1" dirty="0" smtClean="0">
                <a:latin typeface="Arial" pitchFamily="34" charset="0"/>
                <a:cs typeface="Arial" pitchFamily="34" charset="0"/>
              </a:rPr>
              <a:t>في نهاية هذا الموضوع س</a:t>
            </a:r>
            <a:r>
              <a:rPr lang="ar-JO" sz="2400" b="1" dirty="0" smtClean="0">
                <a:latin typeface="Arial" pitchFamily="34" charset="0"/>
                <a:cs typeface="Arial" pitchFamily="34" charset="0"/>
              </a:rPr>
              <a:t>ي</a:t>
            </a:r>
            <a:r>
              <a:rPr lang="ar-SA" sz="2400" b="1" dirty="0" smtClean="0">
                <a:latin typeface="Arial" pitchFamily="34" charset="0"/>
                <a:cs typeface="Arial" pitchFamily="34" charset="0"/>
              </a:rPr>
              <a:t>كون </a:t>
            </a:r>
            <a:r>
              <a:rPr lang="ar-JO" sz="2400" b="1" dirty="0" smtClean="0">
                <a:latin typeface="Arial" pitchFamily="34" charset="0"/>
                <a:cs typeface="Arial" pitchFamily="34" charset="0"/>
              </a:rPr>
              <a:t>الطالب </a:t>
            </a:r>
            <a:r>
              <a:rPr lang="ar-SA" sz="2400" b="1" dirty="0" smtClean="0">
                <a:latin typeface="Arial" pitchFamily="34" charset="0"/>
                <a:cs typeface="Arial" pitchFamily="34" charset="0"/>
              </a:rPr>
              <a:t>قادراً على أن: </a:t>
            </a:r>
            <a:endParaRPr lang="ar-JO" sz="2400" b="1" dirty="0" smtClean="0">
              <a:latin typeface="Arial" pitchFamily="34" charset="0"/>
              <a:cs typeface="Arial" pitchFamily="34" charset="0"/>
            </a:endParaRPr>
          </a:p>
          <a:p>
            <a:pPr algn="just" rtl="1"/>
            <a:endParaRPr lang="ar-SA" b="1" dirty="0" smtClean="0">
              <a:latin typeface="Arial" pitchFamily="34" charset="0"/>
              <a:cs typeface="Arial" pitchFamily="34" charset="0"/>
            </a:endParaRPr>
          </a:p>
          <a:p>
            <a:pPr marL="285750" lvl="0" indent="-285750" algn="just" rtl="1">
              <a:lnSpc>
                <a:spcPct val="150000"/>
              </a:lnSpc>
              <a:buFont typeface="Arial" pitchFamily="34" charset="0"/>
              <a:buChar char="•"/>
            </a:pPr>
            <a:r>
              <a:rPr lang="ar-JO" sz="2000" dirty="0" smtClean="0"/>
              <a:t>يكتب نصاً علمياً بتطبيق مهارات إعداد المادة العلمية. </a:t>
            </a:r>
            <a:endParaRPr lang="ar-SA" sz="2000" dirty="0" smtClean="0"/>
          </a:p>
          <a:p>
            <a:pPr marL="285750" lvl="0" indent="-285750" algn="just" rtl="1">
              <a:lnSpc>
                <a:spcPct val="150000"/>
              </a:lnSpc>
              <a:buFont typeface="Arial" pitchFamily="34" charset="0"/>
              <a:buChar char="•"/>
            </a:pPr>
            <a:r>
              <a:rPr lang="ar-JO" sz="2000" dirty="0" smtClean="0"/>
              <a:t>يميز بين التعبير الوظيفي والتعبير الإبداعي.</a:t>
            </a:r>
            <a:endParaRPr lang="ar-SA" sz="2000" dirty="0" smtClean="0"/>
          </a:p>
          <a:p>
            <a:pPr marL="285750" indent="-285750" algn="just" rtl="1">
              <a:lnSpc>
                <a:spcPct val="150000"/>
              </a:lnSpc>
              <a:buFont typeface="Arial" pitchFamily="34" charset="0"/>
              <a:buChar char="•"/>
            </a:pPr>
            <a:r>
              <a:rPr lang="ar-JO" sz="2000" dirty="0" smtClean="0"/>
              <a:t>يلخص النصوص بتطبيق الخطوات الإجرائية وقواعد التلخيص.</a:t>
            </a:r>
          </a:p>
        </p:txBody>
      </p:sp>
    </p:spTree>
    <p:extLst>
      <p:ext uri="{BB962C8B-B14F-4D97-AF65-F5344CB8AC3E}">
        <p14:creationId xmlns:p14="http://schemas.microsoft.com/office/powerpoint/2010/main" val="15343452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r" rtl="1"/>
            <a:r>
              <a:rPr lang="ar-JO" sz="3600" b="1" dirty="0" smtClean="0">
                <a:cs typeface="+mn-cs"/>
              </a:rPr>
              <a:t>مهارات إعداد مادة علمية</a:t>
            </a:r>
            <a:endParaRPr lang="en-US" sz="3600" b="1" dirty="0">
              <a:cs typeface="+mn-cs"/>
            </a:endParaRPr>
          </a:p>
        </p:txBody>
      </p:sp>
      <p:sp>
        <p:nvSpPr>
          <p:cNvPr id="7" name="Rectangle 6"/>
          <p:cNvSpPr/>
          <p:nvPr/>
        </p:nvSpPr>
        <p:spPr>
          <a:xfrm>
            <a:off x="235528" y="1096111"/>
            <a:ext cx="11600158" cy="4659289"/>
          </a:xfrm>
          <a:prstGeom prst="rect">
            <a:avLst/>
          </a:prstGeom>
        </p:spPr>
        <p:txBody>
          <a:bodyPr wrap="square">
            <a:spAutoFit/>
          </a:bodyPr>
          <a:lstStyle/>
          <a:p>
            <a:pPr algn="just" rtl="1">
              <a:lnSpc>
                <a:spcPct val="150000"/>
              </a:lnSpc>
            </a:pPr>
            <a:r>
              <a:rPr lang="ar-JO" sz="2000" b="1" dirty="0" smtClean="0"/>
              <a:t> </a:t>
            </a:r>
            <a:r>
              <a:rPr lang="ar-JO" sz="2000" dirty="0" smtClean="0"/>
              <a:t>يحتاج إعداد المادة العلمية لكتابة بحث أو لتقديم محاضرة في موضوع ما إلى اتباع الخطوات الآتية: </a:t>
            </a:r>
          </a:p>
          <a:p>
            <a:pPr algn="just" rtl="1">
              <a:lnSpc>
                <a:spcPct val="150000"/>
              </a:lnSpc>
            </a:pPr>
            <a:r>
              <a:rPr lang="ar-JO" sz="2000" dirty="0" smtClean="0"/>
              <a:t>1-</a:t>
            </a:r>
            <a:r>
              <a:rPr lang="en-US" sz="2000" dirty="0" smtClean="0"/>
              <a:t> </a:t>
            </a:r>
            <a:r>
              <a:rPr lang="ar-JO" sz="2000" dirty="0" smtClean="0"/>
              <a:t>كتابة العناوين والأفكار التي تثير انتباهنا أثناء القراءة، لهذا من الضروري أن نحتفظ بورقة وقلم أثناء القراءة. </a:t>
            </a:r>
          </a:p>
          <a:p>
            <a:pPr algn="just" rtl="1">
              <a:lnSpc>
                <a:spcPct val="150000"/>
              </a:lnSpc>
            </a:pPr>
            <a:r>
              <a:rPr lang="ar-JO" sz="2000" dirty="0" smtClean="0"/>
              <a:t>2-</a:t>
            </a:r>
            <a:r>
              <a:rPr lang="en-US" sz="2000" dirty="0" smtClean="0"/>
              <a:t> </a:t>
            </a:r>
            <a:r>
              <a:rPr lang="ar-JO" sz="2000" dirty="0" smtClean="0"/>
              <a:t>عدم تأجيل كتابة الأفكار التي نتذكرها أثناء القراءة؛</a:t>
            </a:r>
            <a:r>
              <a:rPr lang="en-US" sz="2000" dirty="0" smtClean="0"/>
              <a:t> </a:t>
            </a:r>
            <a:r>
              <a:rPr lang="ar-JO" sz="2000" dirty="0" smtClean="0"/>
              <a:t>لأن الذاكرة تنسى أحياناً . </a:t>
            </a:r>
          </a:p>
          <a:p>
            <a:pPr algn="just" rtl="1">
              <a:lnSpc>
                <a:spcPct val="150000"/>
              </a:lnSpc>
            </a:pPr>
            <a:r>
              <a:rPr lang="ar-JO" sz="2000" dirty="0" smtClean="0"/>
              <a:t>3-</a:t>
            </a:r>
            <a:r>
              <a:rPr lang="en-US" sz="2000" dirty="0" smtClean="0"/>
              <a:t> </a:t>
            </a:r>
            <a:r>
              <a:rPr lang="ar-JO" sz="2000" dirty="0" smtClean="0"/>
              <a:t>البحث عن المعلومات الحديثة التي تتعلق بالموضوع الذي نقوم بإعداده، سواء كانت المعلومات الحديثة موجودة في الكتب الجديدة ، أو منشورة في مواقع الانترنت . </a:t>
            </a:r>
          </a:p>
          <a:p>
            <a:pPr algn="just" rtl="1">
              <a:lnSpc>
                <a:spcPct val="150000"/>
              </a:lnSpc>
            </a:pPr>
            <a:r>
              <a:rPr lang="ar-JO" sz="2000" dirty="0" smtClean="0"/>
              <a:t>4-</a:t>
            </a:r>
            <a:r>
              <a:rPr lang="en-US" sz="2000" dirty="0" smtClean="0"/>
              <a:t> </a:t>
            </a:r>
            <a:r>
              <a:rPr lang="ar-JO" sz="2000" dirty="0" smtClean="0"/>
              <a:t>يجب عدم الاكتفاء بنقل أفكار الآخرين، بل ينبغي أن نعبر عن رأينا الشخصي من خلال التحليل والتعليل والاستنتاج والربط والموازنة. </a:t>
            </a:r>
          </a:p>
          <a:p>
            <a:pPr algn="just" rtl="1">
              <a:lnSpc>
                <a:spcPct val="150000"/>
              </a:lnSpc>
            </a:pPr>
            <a:r>
              <a:rPr lang="ar-JO" sz="2000" dirty="0" smtClean="0"/>
              <a:t>5-</a:t>
            </a:r>
            <a:r>
              <a:rPr lang="en-US" sz="2000" dirty="0" smtClean="0"/>
              <a:t> </a:t>
            </a:r>
            <a:r>
              <a:rPr lang="ar-JO" sz="2000" dirty="0" smtClean="0"/>
              <a:t>وضع أسئلة متعلقة بالموضوع بهدف البحث عن إجابتها في المراجع.</a:t>
            </a:r>
          </a:p>
          <a:p>
            <a:pPr algn="just" rtl="1">
              <a:lnSpc>
                <a:spcPct val="150000"/>
              </a:lnSpc>
            </a:pPr>
            <a:endParaRPr lang="ar-JO" sz="2000" b="1" dirty="0" smtClean="0"/>
          </a:p>
          <a:p>
            <a:pPr algn="just" rtl="1">
              <a:lnSpc>
                <a:spcPct val="150000"/>
              </a:lnSpc>
            </a:pPr>
            <a:r>
              <a:rPr lang="ar-JO" sz="2000" dirty="0" smtClean="0"/>
              <a:t> نشاط (1) : عزيزي الطالب، قم بإعداد مادة علمية في موضوع ما وفق ما تعلمته، وشارك زملائك به من خلال حلقة النقاش بعنوان (إعداد المادة العلمية).</a:t>
            </a:r>
            <a:endParaRPr lang="en-US" sz="2000" b="1" dirty="0"/>
          </a:p>
        </p:txBody>
      </p:sp>
    </p:spTree>
    <p:extLst>
      <p:ext uri="{BB962C8B-B14F-4D97-AF65-F5344CB8AC3E}">
        <p14:creationId xmlns:p14="http://schemas.microsoft.com/office/powerpoint/2010/main" val="3085503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31337" cy="561975"/>
          </a:xfrm>
        </p:spPr>
        <p:txBody>
          <a:bodyPr>
            <a:noAutofit/>
          </a:bodyPr>
          <a:lstStyle/>
          <a:p>
            <a:pPr algn="just" rtl="1"/>
            <a:r>
              <a:rPr lang="ar-JO" sz="3600" b="1" dirty="0" smtClean="0">
                <a:cs typeface="+mn-cs"/>
              </a:rPr>
              <a:t>أنواع التعبير الكتابي</a:t>
            </a:r>
            <a:endParaRPr lang="en-US" sz="3600" b="1" dirty="0">
              <a:cs typeface="+mn-cs"/>
            </a:endParaRPr>
          </a:p>
        </p:txBody>
      </p:sp>
      <p:sp>
        <p:nvSpPr>
          <p:cNvPr id="7" name="Rectangle 6"/>
          <p:cNvSpPr/>
          <p:nvPr/>
        </p:nvSpPr>
        <p:spPr>
          <a:xfrm>
            <a:off x="397043" y="1061003"/>
            <a:ext cx="11490158" cy="5632311"/>
          </a:xfrm>
          <a:prstGeom prst="rect">
            <a:avLst/>
          </a:prstGeom>
        </p:spPr>
        <p:txBody>
          <a:bodyPr wrap="square">
            <a:spAutoFit/>
          </a:bodyPr>
          <a:lstStyle/>
          <a:p>
            <a:pPr algn="r" rtl="1">
              <a:lnSpc>
                <a:spcPct val="150000"/>
              </a:lnSpc>
            </a:pPr>
            <a:r>
              <a:rPr lang="ar-SA" sz="2000" dirty="0" smtClean="0"/>
              <a:t>ينقسم التعبير من حيث الموضوع إلى نوعين: </a:t>
            </a:r>
            <a:endParaRPr lang="en-US" sz="2000" dirty="0" smtClean="0"/>
          </a:p>
          <a:p>
            <a:pPr algn="r" rtl="1">
              <a:lnSpc>
                <a:spcPct val="150000"/>
              </a:lnSpc>
            </a:pPr>
            <a:r>
              <a:rPr lang="ar-SA" sz="2000" b="1" u="sng" dirty="0" smtClean="0"/>
              <a:t>التعبير الوظيفي</a:t>
            </a:r>
            <a:r>
              <a:rPr lang="ar-JO" sz="2000" b="1" u="sng" dirty="0" smtClean="0"/>
              <a:t>.</a:t>
            </a:r>
          </a:p>
          <a:p>
            <a:pPr algn="just" rtl="1">
              <a:lnSpc>
                <a:spcPct val="150000"/>
              </a:lnSpc>
            </a:pPr>
            <a:r>
              <a:rPr lang="ar-JO" sz="2000" dirty="0" smtClean="0"/>
              <a:t>التعبير الوظيفي هو التعبير الذي </a:t>
            </a:r>
            <a:r>
              <a:rPr lang="ar-SA" sz="2000" dirty="0" smtClean="0"/>
              <a:t>يهدف إلى تسهيل الاتصال بالناس، ويستعمله الناس لتنظيم حياتهم اليومية، وقضاء حوائجهم، ويمارسه الناس شفوياً</a:t>
            </a:r>
            <a:r>
              <a:rPr lang="ar-JO" sz="2000" dirty="0" smtClean="0"/>
              <a:t> ك</a:t>
            </a:r>
            <a:r>
              <a:rPr lang="ar-SA" sz="2000" dirty="0" smtClean="0"/>
              <a:t>المحادثة</a:t>
            </a:r>
            <a:r>
              <a:rPr lang="ar-JO" sz="2000" dirty="0" smtClean="0"/>
              <a:t>، </a:t>
            </a:r>
            <a:r>
              <a:rPr lang="ar-SA" sz="2000" dirty="0" smtClean="0"/>
              <a:t>والمناقشة، ونقل الأخبار،</a:t>
            </a:r>
            <a:r>
              <a:rPr lang="ar-JO" sz="2000" dirty="0" smtClean="0"/>
              <a:t> أو كتابياً ك</a:t>
            </a:r>
            <a:r>
              <a:rPr lang="ar-SA" sz="2000" dirty="0" smtClean="0"/>
              <a:t>النشرات، ومحاضر الاجتماعات</a:t>
            </a:r>
            <a:r>
              <a:rPr lang="ar-JO" sz="2000" dirty="0" smtClean="0"/>
              <a:t> ، والتقارير ، والإعلانات ، والرسائل الرسمية الموجهة إلى المؤسسات والوزارات ، وتعبئة طلبات الحصول على وظيفة .</a:t>
            </a:r>
            <a:endParaRPr lang="en-US" sz="2000" dirty="0" smtClean="0"/>
          </a:p>
          <a:p>
            <a:pPr algn="just" rtl="1">
              <a:lnSpc>
                <a:spcPct val="150000"/>
              </a:lnSpc>
            </a:pPr>
            <a:endParaRPr lang="ar-JO" sz="2000" b="1" dirty="0" smtClean="0"/>
          </a:p>
          <a:p>
            <a:pPr algn="just" rtl="1">
              <a:lnSpc>
                <a:spcPct val="150000"/>
              </a:lnSpc>
            </a:pPr>
            <a:r>
              <a:rPr lang="ar-JO" sz="2000" u="sng" dirty="0" smtClean="0"/>
              <a:t>خصائص التعبير الوظيفي :</a:t>
            </a:r>
          </a:p>
          <a:p>
            <a:pPr algn="just" rtl="1">
              <a:lnSpc>
                <a:spcPct val="150000"/>
              </a:lnSpc>
            </a:pPr>
            <a:r>
              <a:rPr lang="ar-JO" sz="2000" dirty="0" smtClean="0"/>
              <a:t> من الخصائص اللغوية والأسلوبية للتعبير الوظيفي ما يلي : </a:t>
            </a:r>
          </a:p>
          <a:p>
            <a:pPr algn="just" rtl="1">
              <a:lnSpc>
                <a:spcPct val="150000"/>
              </a:lnSpc>
            </a:pPr>
            <a:r>
              <a:rPr lang="ar-JO" sz="2000" dirty="0" smtClean="0"/>
              <a:t>1-الكتابة بأسلوب علمي يخلو من لغة المجاز والخيال. </a:t>
            </a:r>
          </a:p>
          <a:p>
            <a:pPr algn="just" rtl="1">
              <a:lnSpc>
                <a:spcPct val="150000"/>
              </a:lnSpc>
            </a:pPr>
            <a:r>
              <a:rPr lang="ar-JO" sz="2000" dirty="0" smtClean="0"/>
              <a:t>2-الموضوعية والدقة في التعبير والوصف.</a:t>
            </a:r>
          </a:p>
          <a:p>
            <a:pPr algn="just" rtl="1">
              <a:lnSpc>
                <a:spcPct val="150000"/>
              </a:lnSpc>
            </a:pPr>
            <a:r>
              <a:rPr lang="ar-JO" sz="2000" dirty="0" smtClean="0"/>
              <a:t>3-الابتعاد عن الأمور الذاتية. </a:t>
            </a:r>
          </a:p>
          <a:p>
            <a:pPr algn="just" rtl="1">
              <a:lnSpc>
                <a:spcPct val="150000"/>
              </a:lnSpc>
            </a:pPr>
            <a:r>
              <a:rPr lang="ar-JO" sz="2000" dirty="0" smtClean="0"/>
              <a:t>4-الإيجاز واستخدام الجمل القصيرة، والوضوح.</a:t>
            </a:r>
          </a:p>
        </p:txBody>
      </p:sp>
    </p:spTree>
    <p:extLst>
      <p:ext uri="{BB962C8B-B14F-4D97-AF65-F5344CB8AC3E}">
        <p14:creationId xmlns:p14="http://schemas.microsoft.com/office/powerpoint/2010/main" val="29538193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spect="1"/>
          </p:cNvSpPr>
          <p:nvPr/>
        </p:nvSpPr>
        <p:spPr>
          <a:xfrm>
            <a:off x="385011" y="365240"/>
            <a:ext cx="11430000" cy="1420325"/>
          </a:xfrm>
          <a:prstGeom prst="rect">
            <a:avLst/>
          </a:prstGeom>
          <a:noFill/>
        </p:spPr>
        <p:txBody>
          <a:bodyPr wrap="square" rtlCol="0">
            <a:spAutoFit/>
          </a:bodyPr>
          <a:lstStyle/>
          <a:p>
            <a:pPr algn="just" rtl="1">
              <a:lnSpc>
                <a:spcPct val="150000"/>
              </a:lnSpc>
            </a:pPr>
            <a:r>
              <a:rPr lang="ar-JO" sz="2000" dirty="0" smtClean="0"/>
              <a:t> ويحسن بكاتب الرسالة الرسمية أن يخاطب المرسل إليه بالألقاب المناسبة للمكانة العلمية والوظيفية، نحو قولنا : معالي الوزير، عطوفة المحافظ، فخامة أو سيادة الرئيس ( رئيس دولة) ، سمو الأمير، الأستاذ الدكتور، حضرة المدير، فضيلة القاضي أو الشيخ ، غبطة البطريريك .. .الخ . </a:t>
            </a:r>
            <a:endParaRPr lang="ar-JO" sz="2000" dirty="0"/>
          </a:p>
        </p:txBody>
      </p:sp>
      <p:sp>
        <p:nvSpPr>
          <p:cNvPr id="4" name="Rectangle 3"/>
          <p:cNvSpPr/>
          <p:nvPr/>
        </p:nvSpPr>
        <p:spPr>
          <a:xfrm>
            <a:off x="374073" y="2090172"/>
            <a:ext cx="11429996" cy="3785652"/>
          </a:xfrm>
          <a:prstGeom prst="rect">
            <a:avLst/>
          </a:prstGeom>
        </p:spPr>
        <p:txBody>
          <a:bodyPr wrap="square">
            <a:spAutoFit/>
          </a:bodyPr>
          <a:lstStyle/>
          <a:p>
            <a:pPr algn="just" rtl="1">
              <a:lnSpc>
                <a:spcPct val="150000"/>
              </a:lnSpc>
            </a:pPr>
            <a:r>
              <a:rPr lang="ar-JO" sz="2000" b="1" u="sng" dirty="0" smtClean="0"/>
              <a:t> </a:t>
            </a:r>
            <a:r>
              <a:rPr lang="ar-SA" sz="2000" b="1" u="sng" dirty="0" smtClean="0"/>
              <a:t>التعبير الإبداعي. </a:t>
            </a:r>
            <a:endParaRPr lang="en-US" sz="2000" b="1" u="sng" dirty="0" smtClean="0"/>
          </a:p>
          <a:p>
            <a:pPr algn="just" rtl="1">
              <a:lnSpc>
                <a:spcPct val="150000"/>
              </a:lnSpc>
            </a:pPr>
            <a:r>
              <a:rPr lang="ar-JO" sz="2000" dirty="0" smtClean="0"/>
              <a:t>تعريف التعبير الإبداعي: هو الذي يعبر فيه الكاتب عن أفكاره ومشاعره بلغة مجازية تتسم بالتصوير والخيال . ومن أمثلته الشعرُ والقصة والرواية والمقالة  والرسائل . </a:t>
            </a:r>
          </a:p>
          <a:p>
            <a:pPr algn="just" rtl="1">
              <a:lnSpc>
                <a:spcPct val="150000"/>
              </a:lnSpc>
            </a:pPr>
            <a:endParaRPr lang="ar-JO" sz="2000" dirty="0" smtClean="0"/>
          </a:p>
          <a:p>
            <a:pPr algn="just" rtl="1">
              <a:lnSpc>
                <a:spcPct val="150000"/>
              </a:lnSpc>
            </a:pPr>
            <a:r>
              <a:rPr lang="ar-JO" sz="2000" dirty="0" smtClean="0"/>
              <a:t>1- المقالة : وهي فن نثري، يتناول موضوعا محدداً. وينبغي أن تشتمل على مقدمة مثيرة، ثم عرض لأفكار موضوع المقالة، ثم خاتمة تُلخص تفاصيل موضوع المقالة. وتنقسم إلى قسمين: </a:t>
            </a:r>
          </a:p>
          <a:p>
            <a:pPr marL="400050" lvl="1" indent="0" algn="just" rtl="1">
              <a:lnSpc>
                <a:spcPct val="150000"/>
              </a:lnSpc>
              <a:buNone/>
            </a:pPr>
            <a:r>
              <a:rPr lang="ar-JO" sz="2000" dirty="0" smtClean="0"/>
              <a:t>- مقالة ذاتية يغلب عليها الرأي الشخصي في قضايا اجتماعية أو سياسية أو غيرها من القضايا.</a:t>
            </a:r>
          </a:p>
          <a:p>
            <a:pPr marL="400050" lvl="1" indent="0" algn="just" rtl="1">
              <a:lnSpc>
                <a:spcPct val="150000"/>
              </a:lnSpc>
              <a:buNone/>
            </a:pPr>
            <a:r>
              <a:rPr lang="ar-JO" sz="2000" dirty="0" smtClean="0"/>
              <a:t>- مقالة موضوعية يعبر فيها الكاتب عن قضية محددة دون أن يبدي رأيه الشخصي .  </a:t>
            </a:r>
            <a:endParaRPr lang="ar-JO" sz="2000" dirty="0"/>
          </a:p>
        </p:txBody>
      </p:sp>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spect="1"/>
          </p:cNvSpPr>
          <p:nvPr/>
        </p:nvSpPr>
        <p:spPr>
          <a:xfrm>
            <a:off x="385011" y="365240"/>
            <a:ext cx="11430000" cy="3735959"/>
          </a:xfrm>
          <a:prstGeom prst="rect">
            <a:avLst/>
          </a:prstGeom>
          <a:noFill/>
        </p:spPr>
        <p:txBody>
          <a:bodyPr wrap="square" rtlCol="0">
            <a:spAutoFit/>
          </a:bodyPr>
          <a:lstStyle/>
          <a:p>
            <a:pPr algn="just" rtl="1">
              <a:lnSpc>
                <a:spcPct val="150000"/>
              </a:lnSpc>
            </a:pPr>
            <a:r>
              <a:rPr lang="ar-JO" sz="2000" dirty="0" smtClean="0"/>
              <a:t>2- الرسائل ، وهي ثلاثة أنواع :</a:t>
            </a:r>
          </a:p>
          <a:p>
            <a:pPr algn="just" rtl="1">
              <a:lnSpc>
                <a:spcPct val="150000"/>
              </a:lnSpc>
              <a:buFontTx/>
              <a:buChar char="-"/>
            </a:pPr>
            <a:r>
              <a:rPr lang="ar-JO" sz="2000" dirty="0" smtClean="0"/>
              <a:t>الرسالة الإخوانية  التي يتبادلها الأصدقاء والأقارب ، ويغلب عليها الطابع الشخصي والعاطفي . </a:t>
            </a:r>
          </a:p>
          <a:p>
            <a:pPr algn="just" rtl="1">
              <a:lnSpc>
                <a:spcPct val="150000"/>
              </a:lnSpc>
              <a:buFontTx/>
              <a:buChar char="-"/>
            </a:pPr>
            <a:r>
              <a:rPr lang="ar-JO" sz="2000" dirty="0" smtClean="0"/>
              <a:t>الرسائل الديوانية أو الوظيفية التي تصدر عن المؤسسات الرسمية الحكومية والمؤسسات الخاصة . </a:t>
            </a:r>
          </a:p>
          <a:p>
            <a:pPr algn="just" rtl="1">
              <a:lnSpc>
                <a:spcPct val="150000"/>
              </a:lnSpc>
              <a:buFontTx/>
              <a:buChar char="-"/>
            </a:pPr>
            <a:r>
              <a:rPr lang="ar-JO" sz="2000" dirty="0" smtClean="0"/>
              <a:t>الرسائل الأدبية التي يخرج فيها كاتبها عن الأمور الشخصية للحديث عن قضايا اجتماعية أو سياسية أو أدبية ، وتتصف بأسلوب أدبي .</a:t>
            </a:r>
          </a:p>
          <a:p>
            <a:pPr algn="just" rtl="1">
              <a:lnSpc>
                <a:spcPct val="150000"/>
              </a:lnSpc>
            </a:pPr>
            <a:endParaRPr lang="ar-JO" sz="2000" dirty="0" smtClean="0"/>
          </a:p>
          <a:p>
            <a:pPr algn="just" rtl="1">
              <a:lnSpc>
                <a:spcPct val="150000"/>
              </a:lnSpc>
            </a:pPr>
            <a:r>
              <a:rPr lang="ar-JO" sz="2000" dirty="0" smtClean="0"/>
              <a:t>نشاط (2):  ابحث عن أحد أشكال الرسائل وقم بمشاركتها مع زملائك من خلال حلقة النقاش بعنوان </a:t>
            </a:r>
            <a:r>
              <a:rPr lang="ar-JO" sz="2000" dirty="0" smtClean="0">
                <a:sym typeface="Wingdings" pitchFamily="2" charset="2"/>
              </a:rPr>
              <a:t>(الرسائل)</a:t>
            </a:r>
            <a:endParaRPr lang="ar-JO" sz="2000" dirty="0" smtClean="0"/>
          </a:p>
          <a:p>
            <a:pPr algn="just" rtl="1">
              <a:lnSpc>
                <a:spcPct val="150000"/>
              </a:lnSpc>
            </a:pPr>
            <a:endParaRPr lang="ar-JO" sz="2000" dirty="0" smtClean="0"/>
          </a:p>
          <a:p>
            <a:pPr algn="just" rtl="1">
              <a:lnSpc>
                <a:spcPct val="150000"/>
              </a:lnSpc>
            </a:pPr>
            <a:r>
              <a:rPr lang="ar-JO" sz="2000" b="1" u="sng" dirty="0" smtClean="0"/>
              <a:t>تدريب: </a:t>
            </a:r>
            <a:r>
              <a:rPr lang="ar-JO" sz="2000" dirty="0" smtClean="0"/>
              <a:t>ما الفرق بين التعبير الوظيفي والتعبير الإبداعي؟</a:t>
            </a:r>
            <a:endParaRPr lang="en-US" sz="2000" dirty="0"/>
          </a:p>
        </p:txBody>
      </p:sp>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31337" cy="561975"/>
          </a:xfrm>
        </p:spPr>
        <p:txBody>
          <a:bodyPr>
            <a:noAutofit/>
          </a:bodyPr>
          <a:lstStyle/>
          <a:p>
            <a:pPr algn="r" rtl="1"/>
            <a:r>
              <a:rPr lang="ar-JO" sz="3600" b="1" dirty="0" smtClean="0">
                <a:cs typeface="+mn-cs"/>
              </a:rPr>
              <a:t>فن التلخيص</a:t>
            </a:r>
            <a:endParaRPr lang="en-US" sz="3600" b="1" dirty="0">
              <a:cs typeface="+mn-cs"/>
            </a:endParaRPr>
          </a:p>
        </p:txBody>
      </p:sp>
      <p:sp>
        <p:nvSpPr>
          <p:cNvPr id="7" name="Rectangle 6"/>
          <p:cNvSpPr/>
          <p:nvPr/>
        </p:nvSpPr>
        <p:spPr>
          <a:xfrm>
            <a:off x="397043" y="1061003"/>
            <a:ext cx="11490158" cy="2343655"/>
          </a:xfrm>
          <a:prstGeom prst="rect">
            <a:avLst/>
          </a:prstGeom>
        </p:spPr>
        <p:txBody>
          <a:bodyPr wrap="square">
            <a:spAutoFit/>
          </a:bodyPr>
          <a:lstStyle/>
          <a:p>
            <a:pPr algn="just" rtl="1">
              <a:lnSpc>
                <a:spcPct val="150000"/>
              </a:lnSpc>
            </a:pPr>
            <a:r>
              <a:rPr lang="ar-JO" sz="2000" dirty="0" smtClean="0"/>
              <a:t>يعد التلخيص مهارة عالية، وليس اختصارا لموضوع أو تحويل صفحات كثيرة إلى صفحات قليلة ، بل ينبغي أن يكون هذا الاختصار والتحويل مؤسساً على إجراءات وقواعد. تُسهم مهارة التلخيص في تحقيق صياغة أسلوبية محكمة تؤدي إلى تقليل حجم المادة والحفاظ على الأفكار المركزية .والتلخيص وسيلة ناجحة للحفظ وتركيز الفهم والاستيعاب للمادة المقروءة ؛لأنه تدوين للمفاصل الرئيسية للنص. إن اعتناء التلخيص بالجمل المكثفة يساعد على تذكّر التفاصيل ، وحرصه على الجمل المفتاحية والمحاور الأساسية يؤدي إلى استيعاب التفاصيل التي تتشكل منها تلك الجمل والمحاور .</a:t>
            </a:r>
          </a:p>
        </p:txBody>
      </p:sp>
      <p:sp>
        <p:nvSpPr>
          <p:cNvPr id="4" name="Rectangle 3"/>
          <p:cNvSpPr/>
          <p:nvPr/>
        </p:nvSpPr>
        <p:spPr>
          <a:xfrm>
            <a:off x="401782" y="3577257"/>
            <a:ext cx="11471568" cy="2862322"/>
          </a:xfrm>
          <a:prstGeom prst="rect">
            <a:avLst/>
          </a:prstGeom>
        </p:spPr>
        <p:txBody>
          <a:bodyPr wrap="square">
            <a:spAutoFit/>
          </a:bodyPr>
          <a:lstStyle/>
          <a:p>
            <a:pPr algn="just" rtl="1">
              <a:lnSpc>
                <a:spcPct val="150000"/>
              </a:lnSpc>
            </a:pPr>
            <a:r>
              <a:rPr lang="ar-JO" sz="2000" b="1" u="sng" dirty="0" smtClean="0"/>
              <a:t>الخطوات الإجرائية للتلخيص</a:t>
            </a:r>
          </a:p>
          <a:p>
            <a:pPr algn="just" rtl="1">
              <a:lnSpc>
                <a:spcPct val="150000"/>
              </a:lnSpc>
            </a:pPr>
            <a:r>
              <a:rPr lang="ar-JO" sz="2000" dirty="0" smtClean="0"/>
              <a:t>فإذا أردنا أن نلخص كتاباً أو موضوعاً فينبغي القيام بالخطوات الإجرائية الآتية: </a:t>
            </a:r>
          </a:p>
          <a:p>
            <a:pPr algn="just" rtl="1">
              <a:lnSpc>
                <a:spcPct val="150000"/>
              </a:lnSpc>
            </a:pPr>
            <a:r>
              <a:rPr lang="ar-JO" sz="2000" dirty="0" smtClean="0"/>
              <a:t>1-</a:t>
            </a:r>
            <a:r>
              <a:rPr lang="ar-SA" sz="2000" dirty="0" smtClean="0"/>
              <a:t> </a:t>
            </a:r>
            <a:r>
              <a:rPr lang="ar-JO" sz="2000" dirty="0" smtClean="0"/>
              <a:t>قراءة النص قراءة صامتة لنتعرف على مضمونه . </a:t>
            </a:r>
          </a:p>
          <a:p>
            <a:pPr algn="just" rtl="1">
              <a:lnSpc>
                <a:spcPct val="150000"/>
              </a:lnSpc>
            </a:pPr>
            <a:r>
              <a:rPr lang="ar-JO" sz="2000" dirty="0" smtClean="0"/>
              <a:t>2- كتابة اسم المؤلف وعنوان الموضوع .</a:t>
            </a:r>
          </a:p>
          <a:p>
            <a:pPr algn="just" rtl="1">
              <a:lnSpc>
                <a:spcPct val="150000"/>
              </a:lnSpc>
            </a:pPr>
            <a:r>
              <a:rPr lang="ar-JO" sz="2000" dirty="0" smtClean="0"/>
              <a:t>3- تحديد الأفكار الرئيسية والفرعية .</a:t>
            </a:r>
          </a:p>
          <a:p>
            <a:pPr algn="just" rtl="1">
              <a:lnSpc>
                <a:spcPct val="150000"/>
              </a:lnSpc>
            </a:pPr>
            <a:r>
              <a:rPr lang="ar-JO" sz="2000" dirty="0" smtClean="0"/>
              <a:t>4- وضع خطوط تحت الجمل الكثيفة المعنى والجمل المفتاحية .</a:t>
            </a:r>
          </a:p>
        </p:txBody>
      </p:sp>
    </p:spTree>
    <p:extLst>
      <p:ext uri="{BB962C8B-B14F-4D97-AF65-F5344CB8AC3E}">
        <p14:creationId xmlns:p14="http://schemas.microsoft.com/office/powerpoint/2010/main" val="2953819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spect="1"/>
          </p:cNvSpPr>
          <p:nvPr/>
        </p:nvSpPr>
        <p:spPr>
          <a:xfrm>
            <a:off x="385011" y="365240"/>
            <a:ext cx="11430000" cy="1938992"/>
          </a:xfrm>
          <a:prstGeom prst="rect">
            <a:avLst/>
          </a:prstGeom>
          <a:noFill/>
        </p:spPr>
        <p:txBody>
          <a:bodyPr wrap="square" rtlCol="0">
            <a:spAutoFit/>
          </a:bodyPr>
          <a:lstStyle/>
          <a:p>
            <a:pPr algn="just" rtl="1">
              <a:lnSpc>
                <a:spcPct val="150000"/>
              </a:lnSpc>
            </a:pPr>
            <a:r>
              <a:rPr lang="ar-JO" sz="2000" dirty="0" smtClean="0"/>
              <a:t> 5-</a:t>
            </a:r>
            <a:r>
              <a:rPr lang="ar-SA" sz="2000" dirty="0" smtClean="0"/>
              <a:t> </a:t>
            </a:r>
            <a:r>
              <a:rPr lang="ar-JO" sz="2000" dirty="0" smtClean="0"/>
              <a:t>حذف الاستطراد والهوامش والأمثلة التي لا ضرورة لها</a:t>
            </a:r>
          </a:p>
          <a:p>
            <a:pPr algn="just" rtl="1">
              <a:lnSpc>
                <a:spcPct val="150000"/>
              </a:lnSpc>
            </a:pPr>
            <a:r>
              <a:rPr lang="ar-JO" sz="2000" dirty="0" smtClean="0"/>
              <a:t> 6-</a:t>
            </a:r>
            <a:r>
              <a:rPr lang="ar-SA" sz="2000" dirty="0" smtClean="0"/>
              <a:t> </a:t>
            </a:r>
            <a:r>
              <a:rPr lang="ar-JO" sz="2000" dirty="0" smtClean="0"/>
              <a:t>كتابة الموضوع بأسلوبنا مع المحافظة على مضمونه المركزي . </a:t>
            </a:r>
          </a:p>
          <a:p>
            <a:pPr algn="just" rtl="1">
              <a:lnSpc>
                <a:spcPct val="150000"/>
              </a:lnSpc>
            </a:pPr>
            <a:r>
              <a:rPr lang="ar-JO" sz="2000" dirty="0" smtClean="0"/>
              <a:t>7-</a:t>
            </a:r>
            <a:r>
              <a:rPr lang="ar-SA" sz="2000" dirty="0" smtClean="0"/>
              <a:t> </a:t>
            </a:r>
            <a:r>
              <a:rPr lang="ar-JO" sz="2000" dirty="0" smtClean="0"/>
              <a:t>الموازنة بين التلخيص الذي أنجزناه والنص الأصلي . </a:t>
            </a:r>
          </a:p>
          <a:p>
            <a:pPr algn="just" rtl="1">
              <a:lnSpc>
                <a:spcPct val="150000"/>
              </a:lnSpc>
            </a:pPr>
            <a:r>
              <a:rPr lang="ar-JO" sz="2000" dirty="0" smtClean="0"/>
              <a:t>8-</a:t>
            </a:r>
            <a:r>
              <a:rPr lang="ar-SA" sz="2000" dirty="0" smtClean="0"/>
              <a:t> </a:t>
            </a:r>
            <a:r>
              <a:rPr lang="ar-JO" sz="2000" dirty="0" smtClean="0"/>
              <a:t>تصويب الأخطاء الإملائية واللغوية، ووضَع علامات الترقيم للنص الملخص.</a:t>
            </a:r>
            <a:endParaRPr lang="ar-JO" sz="2000" dirty="0"/>
          </a:p>
        </p:txBody>
      </p:sp>
      <p:sp>
        <p:nvSpPr>
          <p:cNvPr id="3" name="Rectangle 2"/>
          <p:cNvSpPr/>
          <p:nvPr/>
        </p:nvSpPr>
        <p:spPr>
          <a:xfrm>
            <a:off x="1313266" y="2321280"/>
            <a:ext cx="10527631" cy="463075"/>
          </a:xfrm>
          <a:prstGeom prst="rect">
            <a:avLst/>
          </a:prstGeom>
        </p:spPr>
        <p:txBody>
          <a:bodyPr wrap="square">
            <a:spAutoFit/>
          </a:bodyPr>
          <a:lstStyle/>
          <a:p>
            <a:pPr algn="just" rtl="1">
              <a:lnSpc>
                <a:spcPct val="150000"/>
              </a:lnSpc>
            </a:pPr>
            <a:r>
              <a:rPr lang="ar-JO" b="1" dirty="0" smtClean="0">
                <a:solidFill>
                  <a:srgbClr val="9BBB59"/>
                </a:solidFill>
              </a:rPr>
              <a:t>ارجع إلى الفيديو  لتتعرف على </a:t>
            </a:r>
            <a:r>
              <a:rPr lang="ar-SA" b="1" dirty="0" smtClean="0">
                <a:solidFill>
                  <a:srgbClr val="9BBB59"/>
                </a:solidFill>
              </a:rPr>
              <a:t>فن التلخيص.</a:t>
            </a:r>
            <a:endParaRPr lang="ar-JO" b="1" dirty="0" smtClean="0">
              <a:solidFill>
                <a:srgbClr val="9BBB59"/>
              </a:solidFill>
            </a:endParaRPr>
          </a:p>
        </p:txBody>
      </p:sp>
      <p:sp>
        <p:nvSpPr>
          <p:cNvPr id="4" name="Rectangle 3"/>
          <p:cNvSpPr/>
          <p:nvPr/>
        </p:nvSpPr>
        <p:spPr>
          <a:xfrm>
            <a:off x="4225636" y="2979043"/>
            <a:ext cx="7536873" cy="3323987"/>
          </a:xfrm>
          <a:prstGeom prst="rect">
            <a:avLst/>
          </a:prstGeom>
        </p:spPr>
        <p:txBody>
          <a:bodyPr wrap="square">
            <a:spAutoFit/>
          </a:bodyPr>
          <a:lstStyle/>
          <a:p>
            <a:pPr algn="just" rtl="1">
              <a:lnSpc>
                <a:spcPct val="150000"/>
              </a:lnSpc>
            </a:pPr>
            <a:r>
              <a:rPr lang="ar-JO" sz="2000" b="1" u="sng" dirty="0" smtClean="0"/>
              <a:t>قواعد التلخيص</a:t>
            </a:r>
          </a:p>
          <a:p>
            <a:pPr algn="just" rtl="1">
              <a:lnSpc>
                <a:spcPct val="150000"/>
              </a:lnSpc>
            </a:pPr>
            <a:r>
              <a:rPr lang="ar-JO" sz="2000" dirty="0" smtClean="0"/>
              <a:t>للتلخيص أربع قواعد : </a:t>
            </a:r>
          </a:p>
          <a:p>
            <a:pPr algn="just" rtl="1">
              <a:lnSpc>
                <a:spcPct val="150000"/>
              </a:lnSpc>
            </a:pPr>
            <a:r>
              <a:rPr lang="ar-JO" sz="2000" dirty="0" smtClean="0"/>
              <a:t>1-</a:t>
            </a:r>
            <a:r>
              <a:rPr lang="ar-SA" sz="2000" dirty="0" smtClean="0"/>
              <a:t> </a:t>
            </a:r>
            <a:r>
              <a:rPr lang="ar-JO" sz="2000" dirty="0" smtClean="0"/>
              <a:t>قاعدة الحذف: وهي حذف الجمل التي لا تؤثر على فهم النص ، مثل : التكرار والوصف . </a:t>
            </a:r>
          </a:p>
          <a:p>
            <a:pPr algn="just" rtl="1">
              <a:lnSpc>
                <a:spcPct val="150000"/>
              </a:lnSpc>
            </a:pPr>
            <a:r>
              <a:rPr lang="ar-JO" sz="2000" dirty="0" smtClean="0"/>
              <a:t>2-</a:t>
            </a:r>
            <a:r>
              <a:rPr lang="ar-SA" sz="2000" dirty="0" smtClean="0"/>
              <a:t> </a:t>
            </a:r>
            <a:r>
              <a:rPr lang="ar-JO" sz="2000" dirty="0" smtClean="0"/>
              <a:t>قاعدة الدمج: وهي دمج جملة في جمل أخرى على أن تكون الجملة الجديدة (المدمجة) نتيجة للجملة المحذوفة. </a:t>
            </a:r>
          </a:p>
          <a:p>
            <a:pPr algn="just" rtl="1">
              <a:lnSpc>
                <a:spcPct val="150000"/>
              </a:lnSpc>
            </a:pPr>
            <a:r>
              <a:rPr lang="ar-JO" sz="2000" dirty="0" smtClean="0"/>
              <a:t>3-</a:t>
            </a:r>
            <a:r>
              <a:rPr lang="ar-SA" sz="2000" dirty="0" smtClean="0"/>
              <a:t> </a:t>
            </a:r>
            <a:r>
              <a:rPr lang="ar-JO" sz="2000" dirty="0" smtClean="0"/>
              <a:t>قاعدة إعادة البناء: وهي بناء جملة جديدة  من جمل سابقة.</a:t>
            </a:r>
          </a:p>
          <a:p>
            <a:pPr algn="just" rtl="1">
              <a:lnSpc>
                <a:spcPct val="150000"/>
              </a:lnSpc>
            </a:pPr>
            <a:r>
              <a:rPr lang="ar-JO" sz="2000" dirty="0" smtClean="0"/>
              <a:t>4- قاعدة التعميم: وهي كتابة جملة تعميمية تُغني عن مجموعة من الجمل .</a:t>
            </a:r>
          </a:p>
        </p:txBody>
      </p:sp>
      <p:pic>
        <p:nvPicPr>
          <p:cNvPr id="1026" name="Picture 2" descr="\\10.3.2.20\Share2\backup-folder\ghadeer-2016\arabic1\0111\unit7\resources\3.png"/>
          <p:cNvPicPr>
            <a:picLocks noChangeAspect="1" noChangeArrowheads="1"/>
          </p:cNvPicPr>
          <p:nvPr/>
        </p:nvPicPr>
        <p:blipFill>
          <a:blip r:embed="rId2" cstate="print"/>
          <a:srcRect/>
          <a:stretch>
            <a:fillRect/>
          </a:stretch>
        </p:blipFill>
        <p:spPr bwMode="auto">
          <a:xfrm>
            <a:off x="83130" y="3546764"/>
            <a:ext cx="4296630" cy="2895745"/>
          </a:xfrm>
          <a:prstGeom prst="rect">
            <a:avLst/>
          </a:prstGeom>
          <a:noFill/>
        </p:spPr>
      </p:pic>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spect="1"/>
          </p:cNvSpPr>
          <p:nvPr/>
        </p:nvSpPr>
        <p:spPr>
          <a:xfrm>
            <a:off x="385011" y="365240"/>
            <a:ext cx="11430000" cy="958660"/>
          </a:xfrm>
          <a:prstGeom prst="rect">
            <a:avLst/>
          </a:prstGeom>
          <a:noFill/>
        </p:spPr>
        <p:txBody>
          <a:bodyPr wrap="square" rtlCol="0">
            <a:spAutoFit/>
          </a:bodyPr>
          <a:lstStyle/>
          <a:p>
            <a:pPr marL="0" lvl="1" indent="0" algn="just" rtl="1">
              <a:lnSpc>
                <a:spcPct val="150000"/>
              </a:lnSpc>
              <a:spcBef>
                <a:spcPts val="1000"/>
              </a:spcBef>
              <a:buNone/>
            </a:pPr>
            <a:r>
              <a:rPr lang="ar-JO" sz="2000" dirty="0" smtClean="0"/>
              <a:t>نشاط (3) : بالرجوع إلى حلقة النقاش بعنوان (فن التلخيص)، قم باختيار أحد المقالات المقترحة وتلخيصها وفق القواعد والخطوات الإجرائية التي تعلمتها بما لا يتجاوز 400 كلمة.</a:t>
            </a:r>
            <a:endParaRPr lang="ar-JO" sz="2000" dirty="0"/>
          </a:p>
        </p:txBody>
      </p:sp>
    </p:spTree>
    <p:extLst>
      <p:ext uri="{BB962C8B-B14F-4D97-AF65-F5344CB8AC3E}">
        <p14:creationId xmlns:p14="http://schemas.microsoft.com/office/powerpoint/2010/main" val="702753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409074" y="106363"/>
            <a:ext cx="11430000" cy="625475"/>
          </a:xfrm>
          <a:prstGeom prst="rect">
            <a:avLst/>
          </a:prstGeom>
        </p:spPr>
        <p:txBody>
          <a:bodyPr vert="horz" lIns="91440" tIns="45720" rIns="91440" bIns="45720" rtlCol="0" anchor="ctr">
            <a:normAutofit lnSpcReduction="10000"/>
          </a:bodyPr>
          <a:lstStyle/>
          <a:p>
            <a:pPr algn="r" rtl="1"/>
            <a:r>
              <a:rPr lang="ar-JO" sz="3600" b="1" dirty="0" smtClean="0">
                <a:latin typeface="Arial" charset="0"/>
                <a:cs typeface="Arial" charset="0"/>
              </a:rPr>
              <a:t>أهداف الوحدة</a:t>
            </a:r>
            <a:endParaRPr lang="en-US" sz="3600" b="1" dirty="0"/>
          </a:p>
        </p:txBody>
      </p:sp>
      <p:sp>
        <p:nvSpPr>
          <p:cNvPr id="4" name="TextBox 3"/>
          <p:cNvSpPr txBox="1"/>
          <p:nvPr/>
        </p:nvSpPr>
        <p:spPr>
          <a:xfrm>
            <a:off x="5305926" y="1143000"/>
            <a:ext cx="6605450" cy="461665"/>
          </a:xfrm>
          <a:prstGeom prst="rect">
            <a:avLst/>
          </a:prstGeom>
          <a:noFill/>
        </p:spPr>
        <p:txBody>
          <a:bodyPr wrap="square" rtlCol="0">
            <a:spAutoFit/>
          </a:bodyPr>
          <a:lstStyle/>
          <a:p>
            <a:pPr algn="r" rtl="1"/>
            <a:r>
              <a:rPr lang="ar-JO" sz="2400" b="1" dirty="0" smtClean="0"/>
              <a:t>بعد الإنتهاء من دراسة هذه الوحدة سيكون الطالب قادراً على أن:</a:t>
            </a:r>
            <a:endParaRPr lang="en-US" sz="2400" b="1" dirty="0"/>
          </a:p>
        </p:txBody>
      </p:sp>
      <p:sp>
        <p:nvSpPr>
          <p:cNvPr id="5" name="Rectangle 4"/>
          <p:cNvSpPr/>
          <p:nvPr/>
        </p:nvSpPr>
        <p:spPr>
          <a:xfrm>
            <a:off x="457200" y="1890100"/>
            <a:ext cx="11141242" cy="2343655"/>
          </a:xfrm>
          <a:prstGeom prst="rect">
            <a:avLst/>
          </a:prstGeom>
        </p:spPr>
        <p:txBody>
          <a:bodyPr wrap="square">
            <a:spAutoFit/>
          </a:bodyPr>
          <a:lstStyle/>
          <a:p>
            <a:pPr marL="171450" indent="-171450" algn="just" rtl="1">
              <a:lnSpc>
                <a:spcPct val="150000"/>
              </a:lnSpc>
              <a:buFont typeface="Arial" pitchFamily="34" charset="0"/>
              <a:buChar char="•"/>
            </a:pPr>
            <a:r>
              <a:rPr lang="ar-JO" sz="2000" dirty="0" smtClean="0"/>
              <a:t>يميز بين قراءة الاستماع والقراءة الجهرية والقراءة الصامتة.</a:t>
            </a:r>
          </a:p>
          <a:p>
            <a:pPr marL="171450" indent="-171450" algn="just" rtl="1">
              <a:lnSpc>
                <a:spcPct val="150000"/>
              </a:lnSpc>
              <a:buFont typeface="Arial" pitchFamily="34" charset="0"/>
              <a:buChar char="•"/>
            </a:pPr>
            <a:r>
              <a:rPr lang="ar-JO" sz="2000" dirty="0" smtClean="0"/>
              <a:t>يطور قراءة الاستماع والقراءة الجهرية . </a:t>
            </a:r>
          </a:p>
          <a:p>
            <a:pPr marL="171450" indent="-171450" algn="just" rtl="1">
              <a:lnSpc>
                <a:spcPct val="150000"/>
              </a:lnSpc>
              <a:buFont typeface="Arial" pitchFamily="34" charset="0"/>
              <a:buChar char="•"/>
            </a:pPr>
            <a:r>
              <a:rPr lang="ar-JO" sz="2000" dirty="0" smtClean="0"/>
              <a:t>يطور مهارات التعبير الشفوي  وفن الحوار.</a:t>
            </a:r>
          </a:p>
          <a:p>
            <a:pPr marL="171450" indent="-171450" algn="just" rtl="1">
              <a:lnSpc>
                <a:spcPct val="150000"/>
              </a:lnSpc>
              <a:buFont typeface="Arial" pitchFamily="34" charset="0"/>
              <a:buChar char="•"/>
            </a:pPr>
            <a:r>
              <a:rPr lang="ar-JO" sz="2000" dirty="0" smtClean="0"/>
              <a:t>يميز بين أنواع التعبير الكتابي.</a:t>
            </a:r>
          </a:p>
          <a:p>
            <a:pPr marL="171450" indent="-171450" algn="just" rtl="1">
              <a:lnSpc>
                <a:spcPct val="150000"/>
              </a:lnSpc>
              <a:buFont typeface="Arial" pitchFamily="34" charset="0"/>
              <a:buChar char="•"/>
            </a:pPr>
            <a:r>
              <a:rPr lang="ar-JO" sz="2000" dirty="0" smtClean="0"/>
              <a:t>يطور مهارة التلخيص.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249238" y="106363"/>
            <a:ext cx="11601867" cy="625475"/>
          </a:xfrm>
        </p:spPr>
        <p:txBody>
          <a:bodyPr>
            <a:normAutofit/>
          </a:bodyPr>
          <a:lstStyle/>
          <a:p>
            <a:pPr algn="r" rtl="1"/>
            <a:r>
              <a:rPr lang="ar-JO" sz="3600" b="1" i="0" dirty="0">
                <a:cs typeface="+mn-cs"/>
              </a:rPr>
              <a:t>موضوعات الوحدة</a:t>
            </a:r>
            <a:endParaRPr lang="en-US" sz="3600" b="1" i="0" dirty="0">
              <a:cs typeface="+mn-cs"/>
            </a:endParaRPr>
          </a:p>
        </p:txBody>
      </p:sp>
      <p:sp>
        <p:nvSpPr>
          <p:cNvPr id="7" name="Text Placeholder 6"/>
          <p:cNvSpPr>
            <a:spLocks noGrp="1"/>
          </p:cNvSpPr>
          <p:nvPr>
            <p:ph type="body" sz="quarter" idx="4294967295"/>
          </p:nvPr>
        </p:nvSpPr>
        <p:spPr>
          <a:xfrm>
            <a:off x="457200" y="1287880"/>
            <a:ext cx="11369842" cy="2732088"/>
          </a:xfrm>
        </p:spPr>
        <p:txBody>
          <a:bodyPr>
            <a:normAutofit/>
          </a:bodyPr>
          <a:lstStyle/>
          <a:p>
            <a:pPr algn="just" rtl="1">
              <a:lnSpc>
                <a:spcPct val="150000"/>
              </a:lnSpc>
              <a:buNone/>
            </a:pPr>
            <a:r>
              <a:rPr lang="ar-JO" sz="2000" dirty="0" smtClean="0"/>
              <a:t>7.1  أنواع القراءة</a:t>
            </a:r>
            <a:r>
              <a:rPr lang="ar-SA" sz="2000" dirty="0" smtClean="0"/>
              <a:t>. </a:t>
            </a:r>
            <a:endParaRPr lang="en-US" sz="2000" dirty="0" smtClean="0"/>
          </a:p>
          <a:p>
            <a:pPr algn="just" rtl="1">
              <a:lnSpc>
                <a:spcPct val="150000"/>
              </a:lnSpc>
              <a:buNone/>
            </a:pPr>
            <a:r>
              <a:rPr lang="ar-JO" sz="2000" dirty="0" smtClean="0"/>
              <a:t>7.2  </a:t>
            </a:r>
            <a:r>
              <a:rPr lang="ar-SA" sz="2000" dirty="0" smtClean="0"/>
              <a:t>التعبير الشفوي وفن الحوار.</a:t>
            </a:r>
            <a:endParaRPr lang="en-US" sz="2000" dirty="0" smtClean="0"/>
          </a:p>
          <a:p>
            <a:pPr algn="just" rtl="1">
              <a:lnSpc>
                <a:spcPct val="150000"/>
              </a:lnSpc>
              <a:buNone/>
            </a:pPr>
            <a:r>
              <a:rPr lang="ar-JO" sz="2000" dirty="0" smtClean="0"/>
              <a:t>7.3  </a:t>
            </a:r>
            <a:r>
              <a:rPr lang="ar-SA" sz="2000" dirty="0" smtClean="0"/>
              <a:t>التعبير الكتابي.</a:t>
            </a:r>
            <a:endParaRPr lang="en-US" sz="2000" dirty="0"/>
          </a:p>
        </p:txBody>
      </p:sp>
    </p:spTree>
    <p:extLst>
      <p:ext uri="{BB962C8B-B14F-4D97-AF65-F5344CB8AC3E}">
        <p14:creationId xmlns:p14="http://schemas.microsoft.com/office/powerpoint/2010/main" val="4006357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799" y="106363"/>
            <a:ext cx="11431337" cy="561975"/>
          </a:xfrm>
        </p:spPr>
        <p:txBody>
          <a:bodyPr>
            <a:noAutofit/>
          </a:bodyPr>
          <a:lstStyle/>
          <a:p>
            <a:pPr algn="just" rtl="1"/>
            <a:r>
              <a:rPr lang="en-US" sz="3600" b="1" dirty="0" smtClean="0">
                <a:cs typeface="+mn-cs"/>
              </a:rPr>
              <a:t>7.1 </a:t>
            </a:r>
            <a:r>
              <a:rPr lang="ar-JO" sz="3600" b="1" dirty="0" smtClean="0">
                <a:cs typeface="+mn-cs"/>
              </a:rPr>
              <a:t> أنواع القراءة</a:t>
            </a:r>
            <a:endParaRPr lang="en-US" sz="3600" b="1" dirty="0">
              <a:cs typeface="+mn-cs"/>
            </a:endParaRPr>
          </a:p>
        </p:txBody>
      </p:sp>
      <p:sp>
        <p:nvSpPr>
          <p:cNvPr id="3" name="Content Placeholder 2"/>
          <p:cNvSpPr>
            <a:spLocks noGrp="1"/>
          </p:cNvSpPr>
          <p:nvPr>
            <p:ph idx="4294967295"/>
          </p:nvPr>
        </p:nvSpPr>
        <p:spPr>
          <a:xfrm>
            <a:off x="368300" y="4937734"/>
            <a:ext cx="11455400" cy="1892585"/>
          </a:xfrm>
        </p:spPr>
        <p:txBody>
          <a:bodyPr>
            <a:noAutofit/>
          </a:bodyPr>
          <a:lstStyle/>
          <a:p>
            <a:pPr algn="just" rtl="1">
              <a:lnSpc>
                <a:spcPct val="150000"/>
              </a:lnSpc>
              <a:buNone/>
            </a:pPr>
            <a:r>
              <a:rPr lang="ar-SA" sz="2000" dirty="0" smtClean="0">
                <a:latin typeface="Arial" pitchFamily="34" charset="0"/>
                <a:cs typeface="Arial" pitchFamily="34" charset="0"/>
              </a:rPr>
              <a:t>في نهاية هذا الموضوع س</a:t>
            </a:r>
            <a:r>
              <a:rPr lang="ar-JO" sz="2000" dirty="0" smtClean="0">
                <a:latin typeface="Arial" pitchFamily="34" charset="0"/>
                <a:cs typeface="Arial" pitchFamily="34" charset="0"/>
              </a:rPr>
              <a:t>ي</a:t>
            </a:r>
            <a:r>
              <a:rPr lang="ar-SA" sz="2000" dirty="0" smtClean="0">
                <a:latin typeface="Arial" pitchFamily="34" charset="0"/>
                <a:cs typeface="Arial" pitchFamily="34" charset="0"/>
              </a:rPr>
              <a:t>كون </a:t>
            </a:r>
            <a:r>
              <a:rPr lang="ar-JO" sz="2000" dirty="0" smtClean="0">
                <a:latin typeface="Arial" pitchFamily="34" charset="0"/>
                <a:cs typeface="Arial" pitchFamily="34" charset="0"/>
              </a:rPr>
              <a:t>الطالب </a:t>
            </a:r>
            <a:r>
              <a:rPr lang="ar-SA" sz="2000" dirty="0" smtClean="0">
                <a:latin typeface="Arial" pitchFamily="34" charset="0"/>
                <a:cs typeface="Arial" pitchFamily="34" charset="0"/>
              </a:rPr>
              <a:t>قادراً على أن: </a:t>
            </a:r>
            <a:endParaRPr lang="ar-JO" sz="2000" dirty="0" smtClean="0"/>
          </a:p>
          <a:p>
            <a:pPr algn="just" rtl="1">
              <a:lnSpc>
                <a:spcPct val="150000"/>
              </a:lnSpc>
            </a:pPr>
            <a:r>
              <a:rPr lang="ar-JO" sz="2000" dirty="0" smtClean="0"/>
              <a:t>يميز بين أنواع القراءة. </a:t>
            </a:r>
            <a:endParaRPr lang="en-US" sz="2000" dirty="0" smtClean="0"/>
          </a:p>
          <a:p>
            <a:pPr algn="just" rtl="1">
              <a:lnSpc>
                <a:spcPct val="150000"/>
              </a:lnSpc>
            </a:pPr>
            <a:r>
              <a:rPr lang="ar-JO" sz="2000" dirty="0" smtClean="0"/>
              <a:t>يطور  مهارة قراءة الاستماع والقراءة الجهرية والقراءة الصامتة. </a:t>
            </a:r>
            <a:endParaRPr lang="en-US" sz="2000" dirty="0" smtClean="0"/>
          </a:p>
        </p:txBody>
      </p:sp>
      <p:sp>
        <p:nvSpPr>
          <p:cNvPr id="5" name="Rectangle 4"/>
          <p:cNvSpPr/>
          <p:nvPr/>
        </p:nvSpPr>
        <p:spPr>
          <a:xfrm>
            <a:off x="10932808" y="1143000"/>
            <a:ext cx="774571" cy="461665"/>
          </a:xfrm>
          <a:prstGeom prst="rect">
            <a:avLst/>
          </a:prstGeom>
        </p:spPr>
        <p:txBody>
          <a:bodyPr wrap="none">
            <a:spAutoFit/>
          </a:bodyPr>
          <a:lstStyle/>
          <a:p>
            <a:r>
              <a:rPr lang="ar-SA" sz="2400" b="1" dirty="0" smtClean="0"/>
              <a:t>مقدم</a:t>
            </a:r>
            <a:r>
              <a:rPr lang="ar-JO" sz="2400" b="1" dirty="0" smtClean="0"/>
              <a:t>ة</a:t>
            </a:r>
            <a:endParaRPr lang="en-US" sz="2400" b="1" dirty="0"/>
          </a:p>
        </p:txBody>
      </p:sp>
      <p:sp>
        <p:nvSpPr>
          <p:cNvPr id="6" name="Rectangle 5"/>
          <p:cNvSpPr/>
          <p:nvPr/>
        </p:nvSpPr>
        <p:spPr>
          <a:xfrm>
            <a:off x="336884" y="1642764"/>
            <a:ext cx="11562348" cy="3266985"/>
          </a:xfrm>
          <a:prstGeom prst="rect">
            <a:avLst/>
          </a:prstGeom>
        </p:spPr>
        <p:txBody>
          <a:bodyPr wrap="square">
            <a:spAutoFit/>
          </a:bodyPr>
          <a:lstStyle/>
          <a:p>
            <a:pPr lvl="0" algn="just" rtl="1">
              <a:lnSpc>
                <a:spcPct val="150000"/>
              </a:lnSpc>
            </a:pPr>
            <a:r>
              <a:rPr lang="ar-JO" sz="2000" dirty="0" smtClean="0"/>
              <a:t>يسمو فكر الإنسان بمقدار ما يقرأ. والقراءة تُنمي مهارات التفكير، وتهيئ القارئ لحياة مستقبلية لا يعرف عنها الكثير، وتهدف إلى اكتساب المتعلم القدرة على تعليم نفسه، وفهم العالم من حوله، وتوسيع مداركه، وإيجاد حلول لمشكلات قد يواجهها. وتؤثر القراءة في حياة الفرد والجماعة؛ فهي تُثري الحصيلة اللغوية، وترفده بالأفكار والمعاني، وترفع المستوى الثقافي. وتعد القراءة مصدرا للترفيه، والمتعة الروحية من خلال التذوق الجمالي للأنواع الأدبية.</a:t>
            </a:r>
          </a:p>
          <a:p>
            <a:pPr lvl="0" algn="just" rtl="1">
              <a:lnSpc>
                <a:spcPct val="150000"/>
              </a:lnSpc>
            </a:pPr>
            <a:r>
              <a:rPr lang="ar-JO" sz="2000" dirty="0" smtClean="0"/>
              <a:t> وما زال المشهد الثقافي بحاجة ماسة إلى تحقيق " ثقافة الاستماع " بين المتحاورين، وخاصة إذا كان الكلام المسموع يختلف عن رأي المستمع، وهنا تتجلى ثقافة احترام الرأي الآخر. كما أن ثقافة الاستماع تقتضي منا احترام المتكلم. وما زالت القراءة الجهرية تقتضي مزيداً من المواصفات التي تكفل ربط القراءة الجهرية بالعواطف والمشاعر كي يتحقق الانسجام بين الكلام المقروء والإحساس بالمعنى.</a:t>
            </a:r>
          </a:p>
        </p:txBody>
      </p:sp>
    </p:spTree>
    <p:extLst>
      <p:ext uri="{BB962C8B-B14F-4D97-AF65-F5344CB8AC3E}">
        <p14:creationId xmlns:p14="http://schemas.microsoft.com/office/powerpoint/2010/main" val="3905838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just" rtl="1"/>
            <a:r>
              <a:rPr lang="ar-JO" sz="3600" b="1" dirty="0" smtClean="0">
                <a:cs typeface="+mn-cs"/>
              </a:rPr>
              <a:t>قراءة الاستماع</a:t>
            </a:r>
            <a:endParaRPr lang="en-US" sz="3600" b="1" dirty="0">
              <a:cs typeface="+mn-cs"/>
            </a:endParaRPr>
          </a:p>
        </p:txBody>
      </p:sp>
      <p:sp>
        <p:nvSpPr>
          <p:cNvPr id="5" name="TextBox 4"/>
          <p:cNvSpPr txBox="1">
            <a:spLocks noChangeAspect="1"/>
          </p:cNvSpPr>
          <p:nvPr/>
        </p:nvSpPr>
        <p:spPr>
          <a:xfrm>
            <a:off x="433137" y="921712"/>
            <a:ext cx="11429999" cy="5632311"/>
          </a:xfrm>
          <a:prstGeom prst="rect">
            <a:avLst/>
          </a:prstGeom>
          <a:noFill/>
        </p:spPr>
        <p:txBody>
          <a:bodyPr wrap="square" rtlCol="0">
            <a:spAutoFit/>
          </a:bodyPr>
          <a:lstStyle/>
          <a:p>
            <a:pPr algn="just" rtl="1">
              <a:lnSpc>
                <a:spcPct val="150000"/>
              </a:lnSpc>
            </a:pPr>
            <a:r>
              <a:rPr lang="ar-JO" sz="2000" dirty="0" smtClean="0"/>
              <a:t>تعريف قراءة الاستماع</a:t>
            </a:r>
          </a:p>
          <a:p>
            <a:pPr algn="just" rtl="1">
              <a:lnSpc>
                <a:spcPct val="150000"/>
              </a:lnSpc>
            </a:pPr>
            <a:r>
              <a:rPr lang="ar-JO" sz="2000" dirty="0" smtClean="0"/>
              <a:t>هي الإصغاء للمقروء أو المنطوق لفهم مضمونه واستيعابه والانتفاع به .</a:t>
            </a:r>
          </a:p>
          <a:p>
            <a:pPr algn="just" rtl="1">
              <a:lnSpc>
                <a:spcPct val="150000"/>
              </a:lnSpc>
            </a:pPr>
            <a:r>
              <a:rPr lang="ar-JO" sz="2000" dirty="0" smtClean="0"/>
              <a:t> لماذا يُعد الاستماع نوعاً من القراءة؟</a:t>
            </a:r>
          </a:p>
          <a:p>
            <a:pPr algn="just" rtl="1">
              <a:lnSpc>
                <a:spcPct val="150000"/>
              </a:lnSpc>
            </a:pPr>
            <a:r>
              <a:rPr lang="ar-JO" sz="2000" dirty="0" smtClean="0"/>
              <a:t>    لأن المعرفة تُدرك عن طريق الأذن والعين والحواس الأخرى. كما أن الاستماع أولُ مصادر المعرفة عند الإنسان؛ فالأذن أسبق من العين في تلقي المعرفة، إذ أثبتت الدراسات الحديثة أن الجنين يسمع منذ الشهر الثامن. وعليه فإن القراءة ليست مقصورة على القراءة الجهرية والصامتة كما هو شائع، بل إن الاستماع قراءة تتفوق على القراءة الجهرية والصامتة  في النشأة وتعدد المجالات.ومن المعلوم أن الإنسان يسمع أكثر مما يقرأ، وأن نسبة المسموع بالأذن تعادل ثلاثة أضعاف المقروء بالعين. </a:t>
            </a:r>
            <a:endParaRPr lang="en-US" sz="2000" dirty="0" smtClean="0"/>
          </a:p>
          <a:p>
            <a:pPr algn="just" rtl="1">
              <a:lnSpc>
                <a:spcPct val="150000"/>
              </a:lnSpc>
            </a:pPr>
            <a:r>
              <a:rPr lang="ar-JO" sz="2000" b="1" u="sng" dirty="0" smtClean="0"/>
              <a:t>ميزات قراءة الاستماع</a:t>
            </a:r>
          </a:p>
          <a:p>
            <a:pPr algn="just" rtl="1">
              <a:lnSpc>
                <a:spcPct val="150000"/>
              </a:lnSpc>
            </a:pPr>
            <a:r>
              <a:rPr lang="ar-JO" sz="2000" dirty="0" smtClean="0"/>
              <a:t>أ. </a:t>
            </a:r>
            <a:r>
              <a:rPr lang="en-US" sz="2000" dirty="0" smtClean="0"/>
              <a:t> </a:t>
            </a:r>
            <a:r>
              <a:rPr lang="ar-SA" sz="2000" dirty="0" smtClean="0"/>
              <a:t>تلبي حاجات الناس في بعض المواقف، كالاستماع للخطب، والاستماع إلى الإذاعة، والتلفاز، وغير ذلك.</a:t>
            </a:r>
            <a:endParaRPr lang="en-US" sz="2000" dirty="0" smtClean="0"/>
          </a:p>
          <a:p>
            <a:pPr algn="just" rtl="1">
              <a:lnSpc>
                <a:spcPct val="150000"/>
              </a:lnSpc>
            </a:pPr>
            <a:r>
              <a:rPr lang="ar-SA" sz="2000" dirty="0" smtClean="0"/>
              <a:t>ب. تناسب بعض الأعمال خاصة في مجال التعليم والقضاء؛ فالطالب لا يستطيع أن يقاطع المحاضر، وما من أحد يستطيع أن يقاطع القاضي، أو النائب العام، أو المحامي، وهو يؤدي واجبه في الاتهام، أو الدفاع، أو إصدار الحكم.</a:t>
            </a:r>
            <a:endParaRPr lang="en-US" sz="2000" dirty="0" smtClean="0"/>
          </a:p>
          <a:p>
            <a:pPr algn="just" rtl="1">
              <a:lnSpc>
                <a:spcPct val="150000"/>
              </a:lnSpc>
            </a:pPr>
            <a:r>
              <a:rPr lang="ar-SA" sz="2000" dirty="0" smtClean="0"/>
              <a:t>ج. توفـر وقت المستمع وجهده؛ لأنها لا تحتاج إلا للإنصات والاستماع، في حين تحتاج بقية أنواع القراءة إلى وقت أطول ونشاط أكثر.</a:t>
            </a:r>
            <a:endParaRPr lang="en-US" sz="2000" dirty="0" smtClean="0"/>
          </a:p>
        </p:txBody>
      </p:sp>
    </p:spTree>
    <p:extLst>
      <p:ext uri="{BB962C8B-B14F-4D97-AF65-F5344CB8AC3E}">
        <p14:creationId xmlns:p14="http://schemas.microsoft.com/office/powerpoint/2010/main" val="1628687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spect="1"/>
          </p:cNvSpPr>
          <p:nvPr/>
        </p:nvSpPr>
        <p:spPr>
          <a:xfrm>
            <a:off x="360946" y="407949"/>
            <a:ext cx="11478126" cy="5170646"/>
          </a:xfrm>
          <a:prstGeom prst="rect">
            <a:avLst/>
          </a:prstGeom>
          <a:noFill/>
        </p:spPr>
        <p:txBody>
          <a:bodyPr wrap="square" rtlCol="0">
            <a:spAutoFit/>
          </a:bodyPr>
          <a:lstStyle/>
          <a:p>
            <a:pPr algn="r" rtl="1">
              <a:lnSpc>
                <a:spcPct val="150000"/>
              </a:lnSpc>
            </a:pPr>
            <a:endParaRPr lang="en-US" sz="2000" dirty="0" smtClean="0"/>
          </a:p>
          <a:p>
            <a:pPr algn="r" rtl="1">
              <a:lnSpc>
                <a:spcPct val="150000"/>
              </a:lnSpc>
            </a:pPr>
            <a:r>
              <a:rPr lang="ar-SA" sz="2000" dirty="0" smtClean="0"/>
              <a:t>د- وسيلة المكفوفين الأولى بسبب فقدان البصر، وكذلك الأميين الذين لا يعرفون القراءة والكتابة.</a:t>
            </a:r>
            <a:endParaRPr lang="en-US" sz="2000" dirty="0" smtClean="0"/>
          </a:p>
          <a:p>
            <a:pPr algn="r" rtl="1">
              <a:lnSpc>
                <a:spcPct val="150000"/>
              </a:lnSpc>
            </a:pPr>
            <a:r>
              <a:rPr lang="ar-SA" sz="2000" dirty="0" smtClean="0"/>
              <a:t>هـ- تعود القارئ على التركيز وحصر الذهن.</a:t>
            </a:r>
            <a:endParaRPr lang="ar-JO" sz="2000" dirty="0" smtClean="0"/>
          </a:p>
          <a:p>
            <a:pPr algn="r" rtl="1">
              <a:lnSpc>
                <a:spcPct val="150000"/>
              </a:lnSpc>
            </a:pPr>
            <a:endParaRPr lang="ar-JO" sz="2000" dirty="0" smtClean="0"/>
          </a:p>
          <a:p>
            <a:pPr algn="r" rtl="1">
              <a:lnSpc>
                <a:spcPct val="150000"/>
              </a:lnSpc>
            </a:pPr>
            <a:r>
              <a:rPr lang="ar-JO" sz="2000" b="1" u="sng" dirty="0" smtClean="0"/>
              <a:t>مقومات الاستماع الجيد</a:t>
            </a:r>
            <a:endParaRPr lang="en-US" sz="2000" b="1" u="sng" dirty="0" smtClean="0"/>
          </a:p>
          <a:p>
            <a:pPr algn="just" rtl="1">
              <a:lnSpc>
                <a:spcPct val="150000"/>
              </a:lnSpc>
            </a:pPr>
            <a:r>
              <a:rPr lang="ar-JO" sz="2000" dirty="0" smtClean="0"/>
              <a:t>إن حسن الاستماع إلى المتحدث جزءٌ من الثقافة السلوكية، ومظهرٌ حضاري يمنح احترام الآخرين، لهذا ينبغي أن نحرص حينما نستمع إلى متحدث على الأمور الآتية: </a:t>
            </a:r>
          </a:p>
          <a:p>
            <a:pPr algn="just" rtl="1">
              <a:lnSpc>
                <a:spcPct val="150000"/>
              </a:lnSpc>
            </a:pPr>
            <a:r>
              <a:rPr lang="ar-JO" sz="2000" dirty="0" smtClean="0"/>
              <a:t>1-أن ننظر إليه باهتمام. </a:t>
            </a:r>
          </a:p>
          <a:p>
            <a:pPr algn="just" rtl="1">
              <a:lnSpc>
                <a:spcPct val="150000"/>
              </a:lnSpc>
            </a:pPr>
            <a:r>
              <a:rPr lang="ar-JO" sz="2000" dirty="0" smtClean="0"/>
              <a:t>2- أن نصغي جيدا كي نفهم ما تسمعه ، ونفهم أيضا دلالات أخرى لم يقلها المتحدث بصراحة. </a:t>
            </a:r>
          </a:p>
          <a:p>
            <a:pPr algn="just" rtl="1">
              <a:lnSpc>
                <a:spcPct val="150000"/>
              </a:lnSpc>
            </a:pPr>
            <a:r>
              <a:rPr lang="ar-JO" sz="2000" dirty="0" smtClean="0"/>
              <a:t>3- ألا نتخذ موقفا مسبقا من المتحدث قبل أن يُنهي حديثه.</a:t>
            </a:r>
          </a:p>
          <a:p>
            <a:pPr algn="just" rtl="1">
              <a:lnSpc>
                <a:spcPct val="150000"/>
              </a:lnSpc>
            </a:pPr>
            <a:r>
              <a:rPr lang="ar-JO" sz="2000" dirty="0" smtClean="0"/>
              <a:t> 4-أن نربط بين ما يقوله والتعبيرات الحركية الجسمانية التي تُسمى لغة الجسد.</a:t>
            </a:r>
          </a:p>
        </p:txBody>
      </p:sp>
    </p:spTree>
    <p:extLst>
      <p:ext uri="{BB962C8B-B14F-4D97-AF65-F5344CB8AC3E}">
        <p14:creationId xmlns:p14="http://schemas.microsoft.com/office/powerpoint/2010/main" val="774660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spect="1"/>
          </p:cNvSpPr>
          <p:nvPr/>
        </p:nvSpPr>
        <p:spPr>
          <a:xfrm>
            <a:off x="360946" y="407949"/>
            <a:ext cx="11478126" cy="2862322"/>
          </a:xfrm>
          <a:prstGeom prst="rect">
            <a:avLst/>
          </a:prstGeom>
          <a:noFill/>
        </p:spPr>
        <p:txBody>
          <a:bodyPr wrap="square" rtlCol="0">
            <a:spAutoFit/>
          </a:bodyPr>
          <a:lstStyle/>
          <a:p>
            <a:pPr algn="just" rtl="1">
              <a:lnSpc>
                <a:spcPct val="150000"/>
              </a:lnSpc>
            </a:pPr>
            <a:r>
              <a:rPr lang="ar-JO" sz="2000" b="1" u="sng" dirty="0" smtClean="0"/>
              <a:t>أنواع قراءة الاستماع</a:t>
            </a:r>
          </a:p>
          <a:p>
            <a:pPr algn="r">
              <a:lnSpc>
                <a:spcPct val="150000"/>
              </a:lnSpc>
            </a:pPr>
            <a:r>
              <a:rPr lang="ar-JO" sz="2000" dirty="0" smtClean="0"/>
              <a:t>والاستماع أنواع، ومنها: </a:t>
            </a:r>
          </a:p>
          <a:p>
            <a:pPr algn="r">
              <a:lnSpc>
                <a:spcPct val="150000"/>
              </a:lnSpc>
            </a:pPr>
            <a:r>
              <a:rPr lang="ar-JO" sz="2000" dirty="0" smtClean="0"/>
              <a:t>الاستماع العرضي الهامشي: وهو الاستماع إلى أي صوت يصل إلى الأذن دون أن نقصد سماعه كصوت السيارات في الطريق.</a:t>
            </a:r>
          </a:p>
          <a:p>
            <a:pPr algn="r">
              <a:lnSpc>
                <a:spcPct val="150000"/>
              </a:lnSpc>
            </a:pPr>
            <a:r>
              <a:rPr lang="ar-JO" sz="2000" dirty="0" smtClean="0"/>
              <a:t>الاستماع المصاحب:  نحو استماعنا إلى الموسيقى أثناء القيام بعمل ما.</a:t>
            </a:r>
          </a:p>
          <a:p>
            <a:pPr algn="r">
              <a:lnSpc>
                <a:spcPct val="150000"/>
              </a:lnSpc>
            </a:pPr>
            <a:r>
              <a:rPr lang="ar-JO" sz="2000" dirty="0" smtClean="0"/>
              <a:t>الاستماع اليقظ المنظم: وهو الاستماع من أجل التعلم المنظم  الذي يتحقق في المواقف التعليمية.</a:t>
            </a:r>
          </a:p>
          <a:p>
            <a:pPr algn="r">
              <a:lnSpc>
                <a:spcPct val="150000"/>
              </a:lnSpc>
            </a:pPr>
            <a:r>
              <a:rPr lang="ar-JO" sz="2000" dirty="0" smtClean="0"/>
              <a:t>الاستماع الناقد : يهدف هذا الاستماع إلى تقويم وتوجيه ما نسمعه وفق حاجاتنا المختلفة.</a:t>
            </a:r>
            <a:endParaRPr lang="ar-JO" sz="2000" dirty="0"/>
          </a:p>
        </p:txBody>
      </p:sp>
      <p:sp>
        <p:nvSpPr>
          <p:cNvPr id="3" name="Rectangle 2"/>
          <p:cNvSpPr/>
          <p:nvPr/>
        </p:nvSpPr>
        <p:spPr>
          <a:xfrm>
            <a:off x="1230137" y="3485057"/>
            <a:ext cx="10527631" cy="463075"/>
          </a:xfrm>
          <a:prstGeom prst="rect">
            <a:avLst/>
          </a:prstGeom>
        </p:spPr>
        <p:txBody>
          <a:bodyPr wrap="square">
            <a:spAutoFit/>
          </a:bodyPr>
          <a:lstStyle/>
          <a:p>
            <a:pPr algn="just" rtl="1">
              <a:lnSpc>
                <a:spcPct val="150000"/>
              </a:lnSpc>
              <a:buNone/>
            </a:pPr>
            <a:r>
              <a:rPr lang="ar-JO" b="1" dirty="0" smtClean="0">
                <a:solidFill>
                  <a:srgbClr val="9BBB59"/>
                </a:solidFill>
              </a:rPr>
              <a:t>ارجع إلى الفيديو  لتتعرف على قراءة الاستماع.</a:t>
            </a:r>
            <a:endParaRPr lang="en-US" b="1" dirty="0" smtClean="0">
              <a:solidFill>
                <a:srgbClr val="9BBB59"/>
              </a:solidFill>
            </a:endParaRPr>
          </a:p>
        </p:txBody>
      </p:sp>
    </p:spTree>
    <p:extLst>
      <p:ext uri="{BB962C8B-B14F-4D97-AF65-F5344CB8AC3E}">
        <p14:creationId xmlns:p14="http://schemas.microsoft.com/office/powerpoint/2010/main" val="774660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1800" y="106363"/>
            <a:ext cx="11455400" cy="561975"/>
          </a:xfrm>
        </p:spPr>
        <p:txBody>
          <a:bodyPr>
            <a:noAutofit/>
          </a:bodyPr>
          <a:lstStyle/>
          <a:p>
            <a:pPr algn="just" rtl="1"/>
            <a:r>
              <a:rPr lang="ar-JO" sz="3600" b="1" dirty="0" smtClean="0">
                <a:cs typeface="+mn-cs"/>
              </a:rPr>
              <a:t>القراءة الجهرية</a:t>
            </a:r>
            <a:endParaRPr lang="en-US" sz="3600" b="1" dirty="0">
              <a:cs typeface="+mn-cs"/>
            </a:endParaRPr>
          </a:p>
        </p:txBody>
      </p:sp>
      <p:sp>
        <p:nvSpPr>
          <p:cNvPr id="5" name="TextBox 4"/>
          <p:cNvSpPr txBox="1">
            <a:spLocks noChangeAspect="1"/>
          </p:cNvSpPr>
          <p:nvPr/>
        </p:nvSpPr>
        <p:spPr>
          <a:xfrm>
            <a:off x="433137" y="935931"/>
            <a:ext cx="11429999" cy="3785652"/>
          </a:xfrm>
          <a:prstGeom prst="rect">
            <a:avLst/>
          </a:prstGeom>
          <a:noFill/>
        </p:spPr>
        <p:txBody>
          <a:bodyPr wrap="square" rtlCol="0">
            <a:spAutoFit/>
          </a:bodyPr>
          <a:lstStyle/>
          <a:p>
            <a:pPr algn="just" rtl="1">
              <a:lnSpc>
                <a:spcPct val="150000"/>
              </a:lnSpc>
            </a:pPr>
            <a:r>
              <a:rPr lang="ar-JO" sz="2000" dirty="0" smtClean="0"/>
              <a:t>تعريف القراءة الجهرية</a:t>
            </a:r>
          </a:p>
          <a:p>
            <a:pPr algn="just" rtl="1">
              <a:lnSpc>
                <a:spcPct val="150000"/>
              </a:lnSpc>
            </a:pPr>
            <a:r>
              <a:rPr lang="ar-SA" sz="2000" dirty="0" smtClean="0"/>
              <a:t>يقصد بالقراءة الجهرية تلك العملية التي يتم فيها تحويل الرموز الكتابية إلى ألفاظ منطوقة، وأصوات مسموعة، </a:t>
            </a:r>
            <a:r>
              <a:rPr lang="ar-JO" sz="2000" dirty="0" smtClean="0"/>
              <a:t>وهي القراءة المعبرة عن المعنى التي تقتضي أن يعبر صوتُنا عن مشاعرنا أثناء القراءة من خلال الانسجام بين نغمات الصوت ومعنى الكلام المقروء جهريا.</a:t>
            </a:r>
          </a:p>
          <a:p>
            <a:pPr algn="just" rtl="1">
              <a:lnSpc>
                <a:spcPct val="150000"/>
              </a:lnSpc>
            </a:pPr>
            <a:r>
              <a:rPr lang="ar-JO" sz="2000" dirty="0" smtClean="0"/>
              <a:t>نحو: قراءة عبارة (يا الله) تعبر عن :</a:t>
            </a:r>
          </a:p>
          <a:p>
            <a:pPr lvl="1" algn="just" rtl="1">
              <a:lnSpc>
                <a:spcPct val="150000"/>
              </a:lnSpc>
            </a:pPr>
            <a:r>
              <a:rPr lang="ar-JO" sz="2000" dirty="0" smtClean="0"/>
              <a:t>الخشوع والدعاء.</a:t>
            </a:r>
            <a:endParaRPr lang="ar-JO" sz="2000" dirty="0" smtClean="0">
              <a:solidFill>
                <a:srgbClr val="FF0000"/>
              </a:solidFill>
            </a:endParaRPr>
          </a:p>
          <a:p>
            <a:pPr lvl="1" algn="just" rtl="1">
              <a:lnSpc>
                <a:spcPct val="150000"/>
              </a:lnSpc>
            </a:pPr>
            <a:r>
              <a:rPr lang="ar-JO" sz="2000" dirty="0" smtClean="0"/>
              <a:t>التعجب من مشهد تراه.</a:t>
            </a:r>
            <a:endParaRPr lang="ar-JO" sz="2000" dirty="0" smtClean="0">
              <a:solidFill>
                <a:srgbClr val="FF0000"/>
              </a:solidFill>
            </a:endParaRPr>
          </a:p>
          <a:p>
            <a:pPr lvl="1" algn="just" rtl="1">
              <a:lnSpc>
                <a:spcPct val="150000"/>
              </a:lnSpc>
            </a:pPr>
            <a:r>
              <a:rPr lang="ar-JO" sz="2000" dirty="0" smtClean="0"/>
              <a:t> استنكار أمر ما.</a:t>
            </a:r>
            <a:endParaRPr lang="ar-JO" sz="2000" dirty="0" smtClean="0">
              <a:solidFill>
                <a:srgbClr val="FF0000"/>
              </a:solidFill>
            </a:endParaRPr>
          </a:p>
          <a:p>
            <a:pPr lvl="1" algn="just" rtl="1">
              <a:lnSpc>
                <a:spcPct val="150000"/>
              </a:lnSpc>
            </a:pPr>
            <a:r>
              <a:rPr lang="ar-JO" sz="2000" dirty="0" smtClean="0"/>
              <a:t>الحث على سرعة إنجاز عمل ما.</a:t>
            </a:r>
            <a:endParaRPr lang="ar-JO" sz="2000" dirty="0" smtClean="0">
              <a:solidFill>
                <a:srgbClr val="FF0000"/>
              </a:solidFill>
            </a:endParaRPr>
          </a:p>
        </p:txBody>
      </p:sp>
      <p:sp>
        <p:nvSpPr>
          <p:cNvPr id="4" name="Rectangle 3"/>
          <p:cNvSpPr/>
          <p:nvPr/>
        </p:nvSpPr>
        <p:spPr>
          <a:xfrm>
            <a:off x="1285556" y="4801243"/>
            <a:ext cx="10527631" cy="463075"/>
          </a:xfrm>
          <a:prstGeom prst="rect">
            <a:avLst/>
          </a:prstGeom>
        </p:spPr>
        <p:txBody>
          <a:bodyPr wrap="square">
            <a:spAutoFit/>
          </a:bodyPr>
          <a:lstStyle/>
          <a:p>
            <a:pPr algn="just" rtl="1">
              <a:lnSpc>
                <a:spcPct val="150000"/>
              </a:lnSpc>
              <a:buNone/>
            </a:pPr>
            <a:r>
              <a:rPr lang="ar-JO" b="1" dirty="0" smtClean="0">
                <a:solidFill>
                  <a:srgbClr val="9BBB59"/>
                </a:solidFill>
              </a:rPr>
              <a:t>ارجع إلى الفيديو  لتتعرف على القراءة الجهرية.</a:t>
            </a:r>
            <a:endParaRPr lang="en-US" b="1" dirty="0" smtClean="0">
              <a:solidFill>
                <a:srgbClr val="9BBB59"/>
              </a:solidFill>
            </a:endParaRPr>
          </a:p>
        </p:txBody>
      </p:sp>
    </p:spTree>
    <p:extLst>
      <p:ext uri="{BB962C8B-B14F-4D97-AF65-F5344CB8AC3E}">
        <p14:creationId xmlns:p14="http://schemas.microsoft.com/office/powerpoint/2010/main" val="1628687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380-1">
      <a:dk1>
        <a:sysClr val="windowText" lastClr="000000"/>
      </a:dk1>
      <a:lt1>
        <a:sysClr val="window" lastClr="FFFFFF"/>
      </a:lt1>
      <a:dk2>
        <a:srgbClr val="44546A"/>
      </a:dk2>
      <a:lt2>
        <a:srgbClr val="E7E6E6"/>
      </a:lt2>
      <a:accent1>
        <a:srgbClr val="F37C78"/>
      </a:accent1>
      <a:accent2>
        <a:srgbClr val="FCB742"/>
      </a:accent2>
      <a:accent3>
        <a:srgbClr val="0AADBD"/>
      </a:accent3>
      <a:accent4>
        <a:srgbClr val="A1BF3D"/>
      </a:accent4>
      <a:accent5>
        <a:srgbClr val="999999"/>
      </a:accent5>
      <a:accent6>
        <a:srgbClr val="BCBCB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5088</TotalTime>
  <Words>3533</Words>
  <Application>Microsoft Office PowerPoint</Application>
  <PresentationFormat>Custom</PresentationFormat>
  <Paragraphs>198</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مقرر اللغة العربية 1 0111</vt:lpstr>
      <vt:lpstr>مقدمة</vt:lpstr>
      <vt:lpstr>PowerPoint Presentation</vt:lpstr>
      <vt:lpstr>موضوعات الوحدة</vt:lpstr>
      <vt:lpstr>7.1  أنواع القراءة</vt:lpstr>
      <vt:lpstr>قراءة الاستماع</vt:lpstr>
      <vt:lpstr>PowerPoint Presentation</vt:lpstr>
      <vt:lpstr>PowerPoint Presentation</vt:lpstr>
      <vt:lpstr>القراءة الجهرية</vt:lpstr>
      <vt:lpstr>PowerPoint Presentation</vt:lpstr>
      <vt:lpstr>PowerPoint Presentation</vt:lpstr>
      <vt:lpstr>القراءة الصامتة</vt:lpstr>
      <vt:lpstr>7.2 التعبير الشفوي وفن الحوار</vt:lpstr>
      <vt:lpstr>التعبير الشفوي</vt:lpstr>
      <vt:lpstr>PowerPoint Presentation</vt:lpstr>
      <vt:lpstr>PowerPoint Presentation</vt:lpstr>
      <vt:lpstr>PowerPoint Presentation</vt:lpstr>
      <vt:lpstr>PowerPoint Presentation</vt:lpstr>
      <vt:lpstr>فن الحوار</vt:lpstr>
      <vt:lpstr>PowerPoint Presentation</vt:lpstr>
      <vt:lpstr>7.3 التعبير الكتابي</vt:lpstr>
      <vt:lpstr>مهارات إعداد مادة علمية</vt:lpstr>
      <vt:lpstr>أنواع التعبير الكتابي</vt:lpstr>
      <vt:lpstr>PowerPoint Presentation</vt:lpstr>
      <vt:lpstr>PowerPoint Presentation</vt:lpstr>
      <vt:lpstr>فن التلخيص</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ghader hamed</cp:lastModifiedBy>
  <cp:revision>599</cp:revision>
  <dcterms:created xsi:type="dcterms:W3CDTF">2016-03-10T11:50:26Z</dcterms:created>
  <dcterms:modified xsi:type="dcterms:W3CDTF">2016-08-13T10:00:59Z</dcterms:modified>
</cp:coreProperties>
</file>