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3" r:id="rId3"/>
    <p:sldId id="306" r:id="rId4"/>
    <p:sldId id="259" r:id="rId5"/>
    <p:sldId id="284" r:id="rId6"/>
    <p:sldId id="285" r:id="rId7"/>
    <p:sldId id="314" r:id="rId8"/>
    <p:sldId id="286" r:id="rId9"/>
    <p:sldId id="329" r:id="rId10"/>
    <p:sldId id="330" r:id="rId11"/>
    <p:sldId id="297" r:id="rId12"/>
    <p:sldId id="318" r:id="rId13"/>
    <p:sldId id="298" r:id="rId14"/>
    <p:sldId id="331" r:id="rId15"/>
    <p:sldId id="332" r:id="rId16"/>
    <p:sldId id="300" r:id="rId17"/>
    <p:sldId id="301" r:id="rId18"/>
    <p:sldId id="303" r:id="rId19"/>
    <p:sldId id="302" r:id="rId20"/>
    <p:sldId id="333" r:id="rId21"/>
    <p:sldId id="334" r:id="rId22"/>
    <p:sldId id="335" r:id="rId23"/>
    <p:sldId id="33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8" clrIdx="0">
    <p:extLst>
      <p:ext uri="{19B8F6BF-5375-455C-9EA6-DF929625EA0E}">
        <p15:presenceInfo xmlns="" xmlns:p15="http://schemas.microsoft.com/office/powerpoint/2012/main" userId="HP" providerId="None"/>
      </p:ext>
    </p:extLst>
  </p:cmAuthor>
  <p:cmAuthor id="2" name="ghader hamed" initials="gh" lastIdx="34" clrIdx="1"/>
  <p:cmAuthor id="3" name="faqra" initials="f"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4C9ECD"/>
    <a:srgbClr val="5FAAD3"/>
    <a:srgbClr val="A0CCE4"/>
    <a:srgbClr val="79D1D5"/>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9645" autoAdjust="0"/>
  </p:normalViewPr>
  <p:slideViewPr>
    <p:cSldViewPr snapToGrid="0">
      <p:cViewPr>
        <p:scale>
          <a:sx n="69" d="100"/>
          <a:sy n="69" d="100"/>
        </p:scale>
        <p:origin x="-630" y="-114"/>
      </p:cViewPr>
      <p:guideLst>
        <p:guide orient="horz" pos="2136"/>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244F32-7A36-4207-8DA1-44249321CD26}" type="datetimeFigureOut">
              <a:rPr lang="en-US" smtClean="0"/>
              <a:pPr/>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8ACBD0-9CCD-4C49-AB7C-882CE5E2D241}" type="slidenum">
              <a:rPr lang="en-US" smtClean="0"/>
              <a:pPr/>
              <a:t>‹#›</a:t>
            </a:fld>
            <a:endParaRPr lang="en-US"/>
          </a:p>
        </p:txBody>
      </p:sp>
    </p:spTree>
    <p:extLst>
      <p:ext uri="{BB962C8B-B14F-4D97-AF65-F5344CB8AC3E}">
        <p14:creationId xmlns:p14="http://schemas.microsoft.com/office/powerpoint/2010/main" val="3698789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CBD0-9CCD-4C49-AB7C-882CE5E2D241}" type="slidenum">
              <a:rPr lang="en-US" smtClean="0"/>
              <a:pPr/>
              <a:t>1</a:t>
            </a:fld>
            <a:endParaRPr lang="en-US" dirty="0"/>
          </a:p>
        </p:txBody>
      </p:sp>
    </p:spTree>
    <p:extLst>
      <p:ext uri="{BB962C8B-B14F-4D97-AF65-F5344CB8AC3E}">
        <p14:creationId xmlns:p14="http://schemas.microsoft.com/office/powerpoint/2010/main" val="3704247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ACBD0-9CCD-4C49-AB7C-882CE5E2D241}"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CBD0-9CCD-4C49-AB7C-882CE5E2D241}" type="slidenum">
              <a:rPr lang="en-US" smtClean="0"/>
              <a:pPr/>
              <a:t>4</a:t>
            </a:fld>
            <a:endParaRPr lang="en-US" dirty="0"/>
          </a:p>
        </p:txBody>
      </p:sp>
    </p:spTree>
    <p:extLst>
      <p:ext uri="{BB962C8B-B14F-4D97-AF65-F5344CB8AC3E}">
        <p14:creationId xmlns:p14="http://schemas.microsoft.com/office/powerpoint/2010/main" val="2811887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B4017D-394D-493D-9B0B-A421AEFCF50B}" type="datetimeFigureOut">
              <a:rPr lang="en-US" smtClean="0"/>
              <a:pPr/>
              <a:t>8/13/2016</a:t>
            </a:fld>
            <a:endParaRPr lang="en-US" dirty="0"/>
          </a:p>
        </p:txBody>
      </p:sp>
      <p:sp>
        <p:nvSpPr>
          <p:cNvPr id="5" name="Footer Placeholder 4"/>
          <p:cNvSpPr>
            <a:spLocks noGrp="1"/>
          </p:cNvSpPr>
          <p:nvPr>
            <p:ph type="ftr" sz="quarter" idx="11"/>
          </p:nvPr>
        </p:nvSpPr>
        <p:spPr/>
        <p:txBody>
          <a:bodyPr/>
          <a:lstStyle/>
          <a:p>
            <a:r>
              <a:rPr lang="en-US" dirty="0" err="1" smtClean="0"/>
              <a:t>Wirefraiming</a:t>
            </a:r>
            <a:r>
              <a:rPr lang="en-US" dirty="0" smtClean="0"/>
              <a:t>/instructional designed </a:t>
            </a:r>
            <a:endParaRPr lang="en-US" dirty="0"/>
          </a:p>
        </p:txBody>
      </p:sp>
      <p:sp>
        <p:nvSpPr>
          <p:cNvPr id="6" name="Slide Number Placeholder 5"/>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4224548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B4017D-394D-493D-9B0B-A421AEFCF50B}"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75494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B4017D-394D-493D-9B0B-A421AEFCF50B}" type="datetimeFigureOut">
              <a:rPr lang="en-US" smtClean="0"/>
              <a:pPr/>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1702061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B4017D-394D-493D-9B0B-A421AEFCF50B}" type="datetimeFigureOut">
              <a:rPr lang="en-US" smtClean="0"/>
              <a:pPr/>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1966305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4017D-394D-493D-9B0B-A421AEFCF50B}" type="datetimeFigureOut">
              <a:rPr lang="en-US" smtClean="0"/>
              <a:pPr/>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550800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4017D-394D-493D-9B0B-A421AEFCF50B}"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1781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4017D-394D-493D-9B0B-A421AEFCF50B}"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877524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4017D-394D-493D-9B0B-A421AEFCF50B}"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823223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4017D-394D-493D-9B0B-A421AEFCF50B}"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22042782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ew Se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 y="106363"/>
            <a:ext cx="11760200" cy="562491"/>
          </a:xfrm>
        </p:spPr>
        <p:style>
          <a:lnRef idx="2">
            <a:schemeClr val="dk1"/>
          </a:lnRef>
          <a:fillRef idx="1">
            <a:schemeClr val="lt1"/>
          </a:fillRef>
          <a:effectRef idx="0">
            <a:schemeClr val="dk1"/>
          </a:effectRef>
          <a:fontRef idx="none"/>
        </p:style>
        <p:txBody>
          <a:bodyPr>
            <a:normAutofit/>
          </a:bodyPr>
          <a:lstStyle>
            <a:lvl1pPr algn="r" rtl="1">
              <a:defRPr sz="2800" b="0" i="0" baseline="0">
                <a:latin typeface="Arial" panose="020B0604020202020204" pitchFamily="34" charset="0"/>
                <a:cs typeface="Arial" panose="020B0604020202020204" pitchFamily="34" charset="0"/>
              </a:defRPr>
            </a:lvl1pPr>
          </a:lstStyle>
          <a:p>
            <a:r>
              <a:rPr lang="en-US" dirty="0" smtClean="0"/>
              <a:t>Begin of section name</a:t>
            </a:r>
            <a:endParaRPr lang="en-US" dirty="0"/>
          </a:p>
        </p:txBody>
      </p:sp>
      <p:sp>
        <p:nvSpPr>
          <p:cNvPr id="3" name="Content Placeholder 2"/>
          <p:cNvSpPr>
            <a:spLocks noGrp="1"/>
          </p:cNvSpPr>
          <p:nvPr>
            <p:ph idx="1"/>
          </p:nvPr>
        </p:nvSpPr>
        <p:spPr>
          <a:xfrm>
            <a:off x="228600" y="1244342"/>
            <a:ext cx="11760200" cy="5461258"/>
          </a:xfrm>
        </p:spPr>
        <p:style>
          <a:lnRef idx="2">
            <a:schemeClr val="dk1"/>
          </a:lnRef>
          <a:fillRef idx="1">
            <a:schemeClr val="lt1"/>
          </a:fillRef>
          <a:effectRef idx="0">
            <a:schemeClr val="dk1"/>
          </a:effectRef>
          <a:fontRef idx="none"/>
        </p:style>
        <p:txBody>
          <a:bodyPr/>
          <a:lstStyle>
            <a:lvl1pPr marL="0" indent="0">
              <a:buNone/>
              <a:defRPr sz="1200">
                <a:latin typeface="Arial" panose="020B0604020202020204" pitchFamily="34" charset="0"/>
                <a:cs typeface="Arial" panose="020B0604020202020204" pitchFamily="34" charset="0"/>
              </a:defRPr>
            </a:lvl1pPr>
          </a:lstStyle>
          <a:p>
            <a:pPr lvl="0"/>
            <a:endParaRPr lang="en-US" dirty="0" smtClean="0"/>
          </a:p>
        </p:txBody>
      </p:sp>
      <p:sp>
        <p:nvSpPr>
          <p:cNvPr id="7" name="Rectangle 6"/>
          <p:cNvSpPr/>
          <p:nvPr userDrawn="1"/>
        </p:nvSpPr>
        <p:spPr>
          <a:xfrm>
            <a:off x="11620500" y="710168"/>
            <a:ext cx="381000" cy="4953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6" name="Text Placeholder 15"/>
          <p:cNvSpPr>
            <a:spLocks noGrp="1"/>
          </p:cNvSpPr>
          <p:nvPr>
            <p:ph type="body" sz="quarter" idx="10" hasCustomPrompt="1"/>
          </p:nvPr>
        </p:nvSpPr>
        <p:spPr>
          <a:xfrm>
            <a:off x="5422900" y="761761"/>
            <a:ext cx="6096000" cy="392113"/>
          </a:xfrm>
        </p:spPr>
        <p:txBody>
          <a:bodyPr>
            <a:normAutofit/>
          </a:bodyPr>
          <a:lstStyle>
            <a:lvl1pPr marL="0" indent="0" algn="r" rtl="1">
              <a:buNone/>
              <a:defRPr sz="1400" i="0"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Topic Name</a:t>
            </a:r>
            <a:endParaRPr lang="en-US" dirty="0" smtClean="0"/>
          </a:p>
        </p:txBody>
      </p:sp>
      <p:cxnSp>
        <p:nvCxnSpPr>
          <p:cNvPr id="6" name="Straight Connector 5"/>
          <p:cNvCxnSpPr/>
          <p:nvPr userDrawn="1"/>
        </p:nvCxnSpPr>
        <p:spPr>
          <a:xfrm flipV="1">
            <a:off x="419100" y="890337"/>
            <a:ext cx="11456068" cy="24063"/>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4823026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llowing topic">
    <p:spTree>
      <p:nvGrpSpPr>
        <p:cNvPr id="1" name=""/>
        <p:cNvGrpSpPr/>
        <p:nvPr/>
      </p:nvGrpSpPr>
      <p:grpSpPr>
        <a:xfrm>
          <a:off x="0" y="0"/>
          <a:ext cx="0" cy="0"/>
          <a:chOff x="0" y="0"/>
          <a:chExt cx="0" cy="0"/>
        </a:xfrm>
      </p:grpSpPr>
      <p:cxnSp>
        <p:nvCxnSpPr>
          <p:cNvPr id="5" name="Straight Connector 4"/>
          <p:cNvCxnSpPr/>
          <p:nvPr userDrawn="1"/>
        </p:nvCxnSpPr>
        <p:spPr>
          <a:xfrm>
            <a:off x="419100" y="914400"/>
            <a:ext cx="11456068" cy="0"/>
          </a:xfrm>
          <a:prstGeom prst="line">
            <a:avLst/>
          </a:prstGeom>
          <a:ln w="38100">
            <a:solidFill>
              <a:srgbClr val="9BBB59"/>
            </a:solidFill>
          </a:ln>
          <a:effectLst>
            <a:innerShdw blurRad="63500" dist="50800" dir="5400000">
              <a:prstClr val="black">
                <a:alpha val="50000"/>
              </a:prstClr>
            </a:innerShdw>
          </a:effec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367010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 ">
    <p:spTree>
      <p:nvGrpSpPr>
        <p:cNvPr id="1" name=""/>
        <p:cNvGrpSpPr/>
        <p:nvPr/>
      </p:nvGrpSpPr>
      <p:grpSpPr>
        <a:xfrm>
          <a:off x="0" y="0"/>
          <a:ext cx="0" cy="0"/>
          <a:chOff x="0" y="0"/>
          <a:chExt cx="0" cy="0"/>
        </a:xfrm>
      </p:grpSpPr>
      <p:sp>
        <p:nvSpPr>
          <p:cNvPr id="7" name="Rectangle 6"/>
          <p:cNvSpPr/>
          <p:nvPr userDrawn="1"/>
        </p:nvSpPr>
        <p:spPr>
          <a:xfrm>
            <a:off x="11691620" y="829324"/>
            <a:ext cx="381000" cy="4953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1" name="Rectangle 10"/>
          <p:cNvSpPr/>
          <p:nvPr userDrawn="1"/>
        </p:nvSpPr>
        <p:spPr>
          <a:xfrm>
            <a:off x="5765800" y="837823"/>
            <a:ext cx="381000" cy="495300"/>
          </a:xfrm>
          <a:prstGeom prst="rect">
            <a:avLst/>
          </a:prstGeom>
          <a:solidFill>
            <a:srgbClr val="0070C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4" name="Content Placeholder 3"/>
          <p:cNvSpPr>
            <a:spLocks noGrp="1"/>
          </p:cNvSpPr>
          <p:nvPr>
            <p:ph sz="quarter" idx="15"/>
          </p:nvPr>
        </p:nvSpPr>
        <p:spPr>
          <a:xfrm>
            <a:off x="207963" y="1384300"/>
            <a:ext cx="11831637" cy="5283200"/>
          </a:xfrm>
        </p:spPr>
        <p:style>
          <a:lnRef idx="2">
            <a:schemeClr val="dk1"/>
          </a:lnRef>
          <a:fillRef idx="1">
            <a:schemeClr val="lt1"/>
          </a:fillRef>
          <a:effectRef idx="0">
            <a:schemeClr val="dk1"/>
          </a:effectRef>
          <a:fontRef idx="none"/>
        </p:style>
        <p:txBody>
          <a:bodyPr>
            <a:normAutofit/>
          </a:bodyPr>
          <a:lstStyle>
            <a:lvl1pPr marL="0" indent="0">
              <a:buNone/>
              <a:defRPr sz="120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smtClean="0"/>
          </a:p>
        </p:txBody>
      </p:sp>
      <p:sp>
        <p:nvSpPr>
          <p:cNvPr id="15" name="Text Placeholder 15"/>
          <p:cNvSpPr>
            <a:spLocks noGrp="1"/>
          </p:cNvSpPr>
          <p:nvPr>
            <p:ph type="body" sz="quarter" idx="10" hasCustomPrompt="1"/>
          </p:nvPr>
        </p:nvSpPr>
        <p:spPr>
          <a:xfrm>
            <a:off x="6184900" y="876955"/>
            <a:ext cx="5397500" cy="392113"/>
          </a:xfrm>
        </p:spPr>
        <p:txBody>
          <a:bodyPr>
            <a:normAutofit/>
          </a:bodyPr>
          <a:lstStyle>
            <a:lvl1pPr marL="0" indent="0" algn="r" rtl="1">
              <a:buNone/>
              <a:defRPr sz="14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Topic Name</a:t>
            </a:r>
            <a:endParaRPr lang="en-US" dirty="0" smtClean="0"/>
          </a:p>
        </p:txBody>
      </p:sp>
      <p:sp>
        <p:nvSpPr>
          <p:cNvPr id="16" name="Text Placeholder 15"/>
          <p:cNvSpPr>
            <a:spLocks noGrp="1"/>
          </p:cNvSpPr>
          <p:nvPr>
            <p:ph type="body" sz="quarter" idx="16" hasCustomPrompt="1"/>
          </p:nvPr>
        </p:nvSpPr>
        <p:spPr>
          <a:xfrm>
            <a:off x="220980" y="889416"/>
            <a:ext cx="5471160" cy="392113"/>
          </a:xfrm>
        </p:spPr>
        <p:txBody>
          <a:bodyPr>
            <a:normAutofit/>
          </a:bodyPr>
          <a:lstStyle>
            <a:lvl1pPr marL="0" indent="0" algn="r" rtl="1">
              <a:buNone/>
              <a:defRPr sz="14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Tab Header Name – 1,2,3</a:t>
            </a:r>
            <a:endParaRPr lang="en-US" dirty="0" smtClean="0"/>
          </a:p>
        </p:txBody>
      </p:sp>
    </p:spTree>
    <p:extLst>
      <p:ext uri="{BB962C8B-B14F-4D97-AF65-F5344CB8AC3E}">
        <p14:creationId xmlns:p14="http://schemas.microsoft.com/office/powerpoint/2010/main" val="8253727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slider">
    <p:spTree>
      <p:nvGrpSpPr>
        <p:cNvPr id="1" name=""/>
        <p:cNvGrpSpPr/>
        <p:nvPr/>
      </p:nvGrpSpPr>
      <p:grpSpPr>
        <a:xfrm>
          <a:off x="0" y="0"/>
          <a:ext cx="0" cy="0"/>
          <a:chOff x="0" y="0"/>
          <a:chExt cx="0" cy="0"/>
        </a:xfrm>
      </p:grpSpPr>
      <p:sp>
        <p:nvSpPr>
          <p:cNvPr id="7" name="Rectangle 6"/>
          <p:cNvSpPr/>
          <p:nvPr userDrawn="1"/>
        </p:nvSpPr>
        <p:spPr>
          <a:xfrm>
            <a:off x="11691620" y="118124"/>
            <a:ext cx="381000" cy="4953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1" name="Rectangle 10"/>
          <p:cNvSpPr/>
          <p:nvPr userDrawn="1"/>
        </p:nvSpPr>
        <p:spPr>
          <a:xfrm>
            <a:off x="5765800" y="126623"/>
            <a:ext cx="381000" cy="495300"/>
          </a:xfrm>
          <a:prstGeom prst="rect">
            <a:avLst/>
          </a:prstGeom>
          <a:solidFill>
            <a:srgbClr val="C0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4" name="Content Placeholder 3"/>
          <p:cNvSpPr>
            <a:spLocks noGrp="1"/>
          </p:cNvSpPr>
          <p:nvPr>
            <p:ph sz="quarter" idx="15" hasCustomPrompt="1"/>
          </p:nvPr>
        </p:nvSpPr>
        <p:spPr>
          <a:xfrm>
            <a:off x="207963" y="711200"/>
            <a:ext cx="11831637" cy="3068320"/>
          </a:xfrm>
        </p:spPr>
        <p:style>
          <a:lnRef idx="2">
            <a:schemeClr val="dk1"/>
          </a:lnRef>
          <a:fillRef idx="1">
            <a:schemeClr val="lt1"/>
          </a:fillRef>
          <a:effectRef idx="0">
            <a:schemeClr val="dk1"/>
          </a:effectRef>
          <a:fontRef idx="none"/>
        </p:style>
        <p:txBody>
          <a:bodyPr>
            <a:normAutofit/>
          </a:bodyPr>
          <a:lstStyle>
            <a:lvl1pPr marL="0" indent="0">
              <a:buNone/>
              <a:defRPr sz="1200" i="1">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Image holder</a:t>
            </a:r>
          </a:p>
        </p:txBody>
      </p:sp>
      <p:sp>
        <p:nvSpPr>
          <p:cNvPr id="15" name="Text Placeholder 15"/>
          <p:cNvSpPr>
            <a:spLocks noGrp="1"/>
          </p:cNvSpPr>
          <p:nvPr>
            <p:ph type="body" sz="quarter" idx="10" hasCustomPrompt="1"/>
          </p:nvPr>
        </p:nvSpPr>
        <p:spPr>
          <a:xfrm>
            <a:off x="6184900" y="165755"/>
            <a:ext cx="5397500" cy="392113"/>
          </a:xfrm>
        </p:spPr>
        <p:txBody>
          <a:bodyPr>
            <a:normAutofit/>
          </a:bodyPr>
          <a:lstStyle>
            <a:lvl1pPr marL="0" indent="0" algn="r" rtl="1">
              <a:buNone/>
              <a:defRPr sz="14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Topic Name</a:t>
            </a:r>
            <a:endParaRPr lang="en-US" dirty="0" smtClean="0"/>
          </a:p>
        </p:txBody>
      </p:sp>
      <p:sp>
        <p:nvSpPr>
          <p:cNvPr id="16" name="Text Placeholder 15"/>
          <p:cNvSpPr>
            <a:spLocks noGrp="1"/>
          </p:cNvSpPr>
          <p:nvPr>
            <p:ph type="body" sz="quarter" idx="16" hasCustomPrompt="1"/>
          </p:nvPr>
        </p:nvSpPr>
        <p:spPr>
          <a:xfrm>
            <a:off x="220980" y="178216"/>
            <a:ext cx="5471160" cy="392113"/>
          </a:xfrm>
        </p:spPr>
        <p:txBody>
          <a:bodyPr>
            <a:normAutofit/>
          </a:bodyPr>
          <a:lstStyle>
            <a:lvl1pPr marL="0" indent="0" algn="r" rtl="1">
              <a:buNone/>
              <a:defRPr sz="14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Image slider caption – 1,2,3</a:t>
            </a:r>
            <a:endParaRPr lang="en-US" dirty="0" smtClean="0"/>
          </a:p>
        </p:txBody>
      </p:sp>
      <p:sp>
        <p:nvSpPr>
          <p:cNvPr id="3" name="Text Placeholder 2"/>
          <p:cNvSpPr>
            <a:spLocks noGrp="1"/>
          </p:cNvSpPr>
          <p:nvPr>
            <p:ph type="body" sz="quarter" idx="17" hasCustomPrompt="1"/>
          </p:nvPr>
        </p:nvSpPr>
        <p:spPr>
          <a:xfrm>
            <a:off x="207963" y="3932852"/>
            <a:ext cx="11831637" cy="2637155"/>
          </a:xfrm>
        </p:spPr>
        <p:style>
          <a:lnRef idx="2">
            <a:schemeClr val="dk1"/>
          </a:lnRef>
          <a:fillRef idx="1">
            <a:schemeClr val="lt1"/>
          </a:fillRef>
          <a:effectRef idx="0">
            <a:schemeClr val="dk1"/>
          </a:effectRef>
          <a:fontRef idx="none"/>
        </p:style>
        <p:txBody>
          <a:bodyPr>
            <a:normAutofit/>
          </a:bodyPr>
          <a:lstStyle>
            <a:lvl1pPr marL="0" indent="0" algn="r" rtl="1">
              <a:buNone/>
              <a:defRPr sz="1200" i="1" baseline="0">
                <a:latin typeface="Arial" panose="020B0604020202020204" pitchFamily="34" charset="0"/>
                <a:cs typeface="Arial" panose="020B0604020202020204" pitchFamily="34" charset="0"/>
              </a:defRPr>
            </a:lvl1pPr>
          </a:lstStyle>
          <a:p>
            <a:pPr lvl="0"/>
            <a:r>
              <a:rPr lang="en-US" dirty="0" smtClean="0"/>
              <a:t>Related data to image </a:t>
            </a:r>
            <a:endParaRPr lang="en-US" dirty="0"/>
          </a:p>
        </p:txBody>
      </p:sp>
    </p:spTree>
    <p:extLst>
      <p:ext uri="{BB962C8B-B14F-4D97-AF65-F5344CB8AC3E}">
        <p14:creationId xmlns:p14="http://schemas.microsoft.com/office/powerpoint/2010/main" val="42842984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9151" y="106363"/>
            <a:ext cx="11718387" cy="625475"/>
          </a:xfrm>
        </p:spPr>
        <p:style>
          <a:lnRef idx="2">
            <a:schemeClr val="dk1"/>
          </a:lnRef>
          <a:fillRef idx="1">
            <a:schemeClr val="lt1"/>
          </a:fillRef>
          <a:effectRef idx="0">
            <a:schemeClr val="dk1"/>
          </a:effectRef>
          <a:fontRef idx="none"/>
        </p:style>
        <p:txBody>
          <a:bodyPr>
            <a:normAutofit/>
          </a:bodyPr>
          <a:lstStyle>
            <a:lvl1pPr algn="r" rtl="1">
              <a:defRPr sz="2800" b="0" i="1" baseline="0"/>
            </a:lvl1pPr>
          </a:lstStyle>
          <a:p>
            <a:r>
              <a:rPr lang="en-US" dirty="0" err="1" smtClean="0"/>
              <a:t>Intruduction</a:t>
            </a:r>
            <a:endParaRPr lang="en-US" dirty="0"/>
          </a:p>
        </p:txBody>
      </p:sp>
      <p:sp>
        <p:nvSpPr>
          <p:cNvPr id="23" name="Text Placeholder 19"/>
          <p:cNvSpPr>
            <a:spLocks noGrp="1"/>
          </p:cNvSpPr>
          <p:nvPr>
            <p:ph type="body" sz="quarter" idx="12"/>
          </p:nvPr>
        </p:nvSpPr>
        <p:spPr>
          <a:xfrm>
            <a:off x="379829" y="1431409"/>
            <a:ext cx="11451100" cy="2478069"/>
          </a:xfrm>
        </p:spPr>
        <p:style>
          <a:lnRef idx="2">
            <a:schemeClr val="dk1"/>
          </a:lnRef>
          <a:fillRef idx="1">
            <a:schemeClr val="lt1"/>
          </a:fillRef>
          <a:effectRef idx="0">
            <a:schemeClr val="dk1"/>
          </a:effectRef>
          <a:fontRef idx="none"/>
        </p:style>
        <p:txBody>
          <a:bodyPr>
            <a:normAutofit/>
          </a:bodyPr>
          <a:lstStyle>
            <a:lvl1pPr marL="0" indent="0" algn="r" rtl="1">
              <a:buNone/>
              <a:defRPr sz="12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smtClean="0"/>
          </a:p>
        </p:txBody>
      </p:sp>
    </p:spTree>
    <p:extLst>
      <p:ext uri="{BB962C8B-B14F-4D97-AF65-F5344CB8AC3E}">
        <p14:creationId xmlns:p14="http://schemas.microsoft.com/office/powerpoint/2010/main" val="99236782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ducational Outcom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6609" y="106363"/>
            <a:ext cx="11943471" cy="625475"/>
          </a:xfrm>
        </p:spPr>
        <p:style>
          <a:lnRef idx="2">
            <a:schemeClr val="dk1"/>
          </a:lnRef>
          <a:fillRef idx="1">
            <a:schemeClr val="lt1"/>
          </a:fillRef>
          <a:effectRef idx="0">
            <a:schemeClr val="dk1"/>
          </a:effectRef>
          <a:fontRef idx="none"/>
        </p:style>
        <p:txBody>
          <a:bodyPr>
            <a:normAutofit/>
          </a:bodyPr>
          <a:lstStyle>
            <a:lvl1pPr algn="r" rtl="1">
              <a:defRPr sz="2800" b="0" i="1" baseline="0">
                <a:latin typeface="Arial" panose="020B0604020202020204" pitchFamily="34" charset="0"/>
                <a:cs typeface="Arial" panose="020B0604020202020204" pitchFamily="34" charset="0"/>
              </a:defRPr>
            </a:lvl1pPr>
          </a:lstStyle>
          <a:p>
            <a:r>
              <a:rPr lang="en-US" dirty="0" smtClean="0"/>
              <a:t>Educational </a:t>
            </a:r>
            <a:r>
              <a:rPr lang="en-US" dirty="0" err="1" smtClean="0"/>
              <a:t>OutComes</a:t>
            </a:r>
            <a:endParaRPr lang="en-US" dirty="0"/>
          </a:p>
        </p:txBody>
      </p:sp>
      <p:sp>
        <p:nvSpPr>
          <p:cNvPr id="3" name="Content Placeholder 2"/>
          <p:cNvSpPr>
            <a:spLocks noGrp="1"/>
          </p:cNvSpPr>
          <p:nvPr>
            <p:ph idx="1"/>
          </p:nvPr>
        </p:nvSpPr>
        <p:spPr>
          <a:xfrm>
            <a:off x="126609" y="1295143"/>
            <a:ext cx="11943471" cy="5228670"/>
          </a:xfrm>
        </p:spPr>
        <p:txBody>
          <a:bodyPr/>
          <a:lstStyle>
            <a:lvl1pPr marL="0" indent="0">
              <a:buNone/>
              <a:defRPr/>
            </a:lvl1pPr>
          </a:lstStyle>
          <a:p>
            <a:pPr lvl="0"/>
            <a:endParaRPr lang="en-US" dirty="0" smtClean="0"/>
          </a:p>
          <a:p>
            <a:pPr lvl="0"/>
            <a:endParaRPr lang="en-US" dirty="0"/>
          </a:p>
        </p:txBody>
      </p:sp>
      <p:sp>
        <p:nvSpPr>
          <p:cNvPr id="23" name="Text Placeholder 19"/>
          <p:cNvSpPr>
            <a:spLocks noGrp="1"/>
          </p:cNvSpPr>
          <p:nvPr>
            <p:ph type="body" sz="quarter" idx="12"/>
          </p:nvPr>
        </p:nvSpPr>
        <p:spPr>
          <a:xfrm>
            <a:off x="241300" y="1431409"/>
            <a:ext cx="11734800" cy="4753491"/>
          </a:xfrm>
        </p:spPr>
        <p:style>
          <a:lnRef idx="2">
            <a:schemeClr val="dk1"/>
          </a:lnRef>
          <a:fillRef idx="1">
            <a:schemeClr val="lt1"/>
          </a:fillRef>
          <a:effectRef idx="0">
            <a:schemeClr val="dk1"/>
          </a:effectRef>
          <a:fontRef idx="none"/>
        </p:style>
        <p:txBody>
          <a:bodyPr>
            <a:normAutofit/>
          </a:bodyPr>
          <a:lstStyle>
            <a:lvl1pPr marL="0" indent="0" algn="r" rtl="1">
              <a:buNone/>
              <a:defRPr sz="12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smtClean="0"/>
          </a:p>
          <a:p>
            <a:pPr lvl="0"/>
            <a:r>
              <a:rPr lang="en-US" dirty="0" smtClean="0"/>
              <a:t> </a:t>
            </a:r>
          </a:p>
        </p:txBody>
      </p:sp>
    </p:spTree>
    <p:extLst>
      <p:ext uri="{BB962C8B-B14F-4D97-AF65-F5344CB8AC3E}">
        <p14:creationId xmlns:p14="http://schemas.microsoft.com/office/powerpoint/2010/main" val="704828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FB4017D-394D-493D-9B0B-A421AEFCF50B}" type="datetimeFigureOut">
              <a:rPr lang="en-US" smtClean="0"/>
              <a:pPr/>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41209610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B4017D-394D-493D-9B0B-A421AEFCF50B}"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42469541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4017D-394D-493D-9B0B-A421AEFCF50B}" type="datetimeFigureOut">
              <a:rPr lang="en-US" smtClean="0"/>
              <a:pPr/>
              <a:t>8/13/2016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37FD7-3BF2-41BE-B767-A850F1939500}" type="slidenum">
              <a:rPr lang="en-US" smtClean="0"/>
              <a:pPr/>
              <a:t>‹#›</a:t>
            </a:fld>
            <a:endParaRPr lang="en-US" dirty="0"/>
          </a:p>
        </p:txBody>
      </p:sp>
    </p:spTree>
    <p:extLst>
      <p:ext uri="{BB962C8B-B14F-4D97-AF65-F5344CB8AC3E}">
        <p14:creationId xmlns:p14="http://schemas.microsoft.com/office/powerpoint/2010/main" val="515408032"/>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65" r:id="rId4"/>
    <p:sldLayoutId id="2147483666" r:id="rId5"/>
    <p:sldLayoutId id="2147483663" r:id="rId6"/>
    <p:sldLayoutId id="2147483664" r:id="rId7"/>
    <p:sldLayoutId id="2147483660"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61152" y="2350459"/>
            <a:ext cx="5273842" cy="1043489"/>
          </a:xfrm>
        </p:spPr>
        <p:txBody>
          <a:bodyPr>
            <a:normAutofit fontScale="90000"/>
          </a:bodyPr>
          <a:lstStyle/>
          <a:p>
            <a:r>
              <a:rPr lang="ar-SA" sz="3600" b="1" dirty="0" smtClean="0">
                <a:cs typeface="+mn-cs"/>
              </a:rPr>
              <a:t>مقرر اللغة العربية 1</a:t>
            </a:r>
            <a:r>
              <a:rPr lang="en-US" sz="3600" b="1" dirty="0" smtClean="0">
                <a:cs typeface="+mn-cs"/>
              </a:rPr>
              <a:t/>
            </a:r>
            <a:br>
              <a:rPr lang="en-US" sz="3600" b="1" dirty="0" smtClean="0">
                <a:cs typeface="+mn-cs"/>
              </a:rPr>
            </a:br>
            <a:r>
              <a:rPr lang="en-US" sz="3600" b="1" dirty="0" smtClean="0">
                <a:cs typeface="+mn-cs"/>
              </a:rPr>
              <a:t>01</a:t>
            </a:r>
            <a:r>
              <a:rPr lang="ar-SA" sz="3600" b="1" dirty="0" smtClean="0">
                <a:cs typeface="+mn-cs"/>
              </a:rPr>
              <a:t>1</a:t>
            </a:r>
            <a:r>
              <a:rPr lang="en-US" sz="3600" b="1" dirty="0" smtClean="0">
                <a:cs typeface="+mn-cs"/>
              </a:rPr>
              <a:t>1</a:t>
            </a:r>
            <a:endParaRPr lang="en-US" sz="3600" dirty="0">
              <a:cs typeface="+mn-cs"/>
            </a:endParaRPr>
          </a:p>
        </p:txBody>
      </p:sp>
      <p:sp>
        <p:nvSpPr>
          <p:cNvPr id="3" name="Subtitle 2"/>
          <p:cNvSpPr>
            <a:spLocks noGrp="1"/>
          </p:cNvSpPr>
          <p:nvPr>
            <p:ph type="subTitle" idx="1"/>
          </p:nvPr>
        </p:nvSpPr>
        <p:spPr>
          <a:xfrm>
            <a:off x="1524000" y="4144207"/>
            <a:ext cx="9144000" cy="1655762"/>
          </a:xfrm>
        </p:spPr>
        <p:txBody>
          <a:bodyPr>
            <a:noAutofit/>
          </a:bodyPr>
          <a:lstStyle/>
          <a:p>
            <a:pPr rtl="1"/>
            <a:r>
              <a:rPr lang="ar-JO" sz="3200" b="1" dirty="0" smtClean="0"/>
              <a:t>الوحدة ال</a:t>
            </a:r>
            <a:r>
              <a:rPr lang="ar-SA" sz="3200" b="1" dirty="0" smtClean="0"/>
              <a:t>سادسة</a:t>
            </a:r>
            <a:endParaRPr lang="ar-JO" sz="3200" b="1" dirty="0" smtClean="0"/>
          </a:p>
          <a:p>
            <a:pPr rtl="1"/>
            <a:r>
              <a:rPr lang="ar-SA" sz="3200" b="1" dirty="0" smtClean="0"/>
              <a:t>المستوى الكتابي</a:t>
            </a:r>
            <a:endParaRPr lang="ar-JO" sz="3200" b="1" dirty="0" smtClean="0"/>
          </a:p>
        </p:txBody>
      </p:sp>
      <p:pic>
        <p:nvPicPr>
          <p:cNvPr id="4" name="Picture 2" descr="C:\Users\faqra.RAMALLAH2\Desktop\Logo 3D Mod.png"/>
          <p:cNvPicPr>
            <a:picLocks noChangeAspect="1" noChangeArrowheads="1"/>
          </p:cNvPicPr>
          <p:nvPr/>
        </p:nvPicPr>
        <p:blipFill>
          <a:blip r:embed="rId3" cstate="print"/>
          <a:srcRect/>
          <a:stretch>
            <a:fillRect/>
          </a:stretch>
        </p:blipFill>
        <p:spPr bwMode="auto">
          <a:xfrm>
            <a:off x="5410200" y="228600"/>
            <a:ext cx="1371600" cy="1371600"/>
          </a:xfrm>
          <a:prstGeom prst="rect">
            <a:avLst/>
          </a:prstGeom>
          <a:noFill/>
        </p:spPr>
      </p:pic>
      <p:sp>
        <p:nvSpPr>
          <p:cNvPr id="5" name="TextBox 4"/>
          <p:cNvSpPr txBox="1"/>
          <p:nvPr/>
        </p:nvSpPr>
        <p:spPr>
          <a:xfrm>
            <a:off x="3981450" y="6490067"/>
            <a:ext cx="4229100" cy="307777"/>
          </a:xfrm>
          <a:prstGeom prst="rect">
            <a:avLst/>
          </a:prstGeom>
          <a:noFill/>
        </p:spPr>
        <p:txBody>
          <a:bodyPr wrap="square" rtlCol="0">
            <a:spAutoFit/>
          </a:bodyPr>
          <a:lstStyle/>
          <a:p>
            <a:pPr algn="ctr"/>
            <a:r>
              <a:rPr lang="en-US" sz="1400" b="1" dirty="0" smtClean="0"/>
              <a:t>OLC  </a:t>
            </a:r>
            <a:r>
              <a:rPr lang="ar-SA" sz="1400" b="1" dirty="0" smtClean="0"/>
              <a:t>مركز التعليم المفتوح -</a:t>
            </a:r>
            <a:endParaRPr lang="en-US" sz="1400" dirty="0"/>
          </a:p>
        </p:txBody>
      </p:sp>
    </p:spTree>
    <p:extLst>
      <p:ext uri="{BB962C8B-B14F-4D97-AF65-F5344CB8AC3E}">
        <p14:creationId xmlns:p14="http://schemas.microsoft.com/office/powerpoint/2010/main" val="3402043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spect="1"/>
          </p:cNvSpPr>
          <p:nvPr/>
        </p:nvSpPr>
        <p:spPr>
          <a:xfrm>
            <a:off x="360946" y="407949"/>
            <a:ext cx="11478126" cy="2862322"/>
          </a:xfrm>
          <a:prstGeom prst="rect">
            <a:avLst/>
          </a:prstGeom>
          <a:noFill/>
        </p:spPr>
        <p:txBody>
          <a:bodyPr wrap="square" rtlCol="0">
            <a:spAutoFit/>
          </a:bodyPr>
          <a:lstStyle/>
          <a:p>
            <a:pPr lvl="0" algn="just" rtl="1">
              <a:lnSpc>
                <a:spcPct val="150000"/>
              </a:lnSpc>
            </a:pPr>
            <a:r>
              <a:rPr lang="ar-JO" sz="2000" dirty="0" smtClean="0"/>
              <a:t>1- إذا كانت الهمزة في آخر الكلمة مفتوحة  ندمجها مع ألف الاثنين (ألف المثنى) ، نحو : قرأ (للمفرد) و(قرآ) للمثنى . يرى بعضهم أن ألف الاثنين إذا دخلت على فعل مختوم بهمزة، فإن الهمزة وألف الاثنين تثبتان في الكتابة، مثل : يقرأ  يقرأا \ يقرأان.</a:t>
            </a:r>
          </a:p>
          <a:p>
            <a:pPr lvl="0" algn="just" rtl="1">
              <a:lnSpc>
                <a:spcPct val="150000"/>
              </a:lnSpc>
            </a:pPr>
            <a:r>
              <a:rPr lang="ar-JO" sz="2000" dirty="0" smtClean="0"/>
              <a:t> </a:t>
            </a:r>
            <a:endParaRPr lang="en-US" sz="2000" dirty="0" smtClean="0"/>
          </a:p>
          <a:p>
            <a:pPr algn="just" rtl="1">
              <a:lnSpc>
                <a:spcPct val="150000"/>
              </a:lnSpc>
            </a:pPr>
            <a:r>
              <a:rPr lang="ar-JO" sz="2000" dirty="0" smtClean="0"/>
              <a:t>2- إذا كانت الهمزة في آخر الكلمة مسبوقة بحرف يتصل بغيره نحو حرف الباء في (عبء) فإننا نكتبها على نبرة ثم نضيف ألف المثنى (عبئان). أما إذا كان الحرف لا يتصل بما بعده مثل حرف الزاي في (جزء) فإننا نُبقي الهمزة على حالها ثم نضيف ألف الاثنين (جزءان).</a:t>
            </a:r>
          </a:p>
          <a:p>
            <a:pPr algn="just" rtl="1">
              <a:lnSpc>
                <a:spcPct val="150000"/>
              </a:lnSpc>
            </a:pPr>
            <a:endParaRPr lang="en-US" sz="2000" dirty="0"/>
          </a:p>
        </p:txBody>
      </p:sp>
      <p:sp>
        <p:nvSpPr>
          <p:cNvPr id="5" name="Rectangle 4"/>
          <p:cNvSpPr/>
          <p:nvPr/>
        </p:nvSpPr>
        <p:spPr>
          <a:xfrm>
            <a:off x="1340974" y="3180258"/>
            <a:ext cx="10527631" cy="463075"/>
          </a:xfrm>
          <a:prstGeom prst="rect">
            <a:avLst/>
          </a:prstGeom>
        </p:spPr>
        <p:txBody>
          <a:bodyPr wrap="square">
            <a:spAutoFit/>
          </a:bodyPr>
          <a:lstStyle/>
          <a:p>
            <a:pPr algn="just" rtl="1">
              <a:lnSpc>
                <a:spcPct val="150000"/>
              </a:lnSpc>
              <a:buNone/>
            </a:pPr>
            <a:r>
              <a:rPr lang="ar-JO" b="1" dirty="0" smtClean="0">
                <a:solidFill>
                  <a:srgbClr val="9BBB59"/>
                </a:solidFill>
              </a:rPr>
              <a:t>ارجع إلى الفيديو  لتتعرف على </a:t>
            </a:r>
            <a:r>
              <a:rPr lang="ar-SA" b="1" dirty="0" smtClean="0">
                <a:solidFill>
                  <a:srgbClr val="9BBB59"/>
                </a:solidFill>
              </a:rPr>
              <a:t>الهمزة في آخر الكلمة</a:t>
            </a:r>
            <a:r>
              <a:rPr lang="ar-JO" b="1" dirty="0" smtClean="0">
                <a:solidFill>
                  <a:srgbClr val="9BBB59"/>
                </a:solidFill>
              </a:rPr>
              <a:t>.</a:t>
            </a:r>
            <a:endParaRPr lang="en-US" b="1" dirty="0" smtClean="0">
              <a:solidFill>
                <a:srgbClr val="9BBB59"/>
              </a:solidFill>
            </a:endParaRPr>
          </a:p>
        </p:txBody>
      </p:sp>
    </p:spTree>
    <p:extLst>
      <p:ext uri="{BB962C8B-B14F-4D97-AF65-F5344CB8AC3E}">
        <p14:creationId xmlns:p14="http://schemas.microsoft.com/office/powerpoint/2010/main" val="774660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395242" cy="561975"/>
          </a:xfrm>
        </p:spPr>
        <p:txBody>
          <a:bodyPr>
            <a:noAutofit/>
          </a:bodyPr>
          <a:lstStyle/>
          <a:p>
            <a:pPr algn="r" rtl="1"/>
            <a:r>
              <a:rPr lang="ar-JO" sz="3600" b="1" dirty="0" smtClean="0">
                <a:cs typeface="+mn-cs"/>
              </a:rPr>
              <a:t>6.2 </a:t>
            </a:r>
            <a:r>
              <a:rPr lang="ar-SA" sz="3600" b="1" dirty="0" smtClean="0">
                <a:cs typeface="+mn-cs"/>
              </a:rPr>
              <a:t>أخطاء إملائية شائعة</a:t>
            </a:r>
            <a:endParaRPr lang="en-US" sz="3600" b="1" i="0" dirty="0">
              <a:cs typeface="+mn-cs"/>
            </a:endParaRPr>
          </a:p>
        </p:txBody>
      </p:sp>
      <p:sp>
        <p:nvSpPr>
          <p:cNvPr id="5" name="Content Placeholder 4"/>
          <p:cNvSpPr txBox="1">
            <a:spLocks noGrp="1" noChangeAspect="1"/>
          </p:cNvSpPr>
          <p:nvPr>
            <p:ph idx="4294967295"/>
          </p:nvPr>
        </p:nvSpPr>
        <p:spPr>
          <a:xfrm>
            <a:off x="431800" y="1497272"/>
            <a:ext cx="11515558" cy="1881990"/>
          </a:xfrm>
          <a:prstGeom prst="rect">
            <a:avLst/>
          </a:prstGeom>
          <a:noFill/>
        </p:spPr>
        <p:txBody>
          <a:bodyPr wrap="square" rtlCol="0">
            <a:spAutoFit/>
          </a:bodyPr>
          <a:lstStyle/>
          <a:p>
            <a:pPr lvl="0" algn="just" rtl="1">
              <a:lnSpc>
                <a:spcPct val="150000"/>
              </a:lnSpc>
              <a:buNone/>
            </a:pPr>
            <a:r>
              <a:rPr lang="ar-JO" sz="2000" dirty="0" smtClean="0"/>
              <a:t> </a:t>
            </a:r>
            <a:r>
              <a:rPr lang="en-US" sz="2000" dirty="0" smtClean="0"/>
              <a:t>   </a:t>
            </a:r>
            <a:r>
              <a:rPr lang="ar-JO" sz="2000" dirty="0" smtClean="0"/>
              <a:t>من الأخطاء الإملائية الشائعة عدم التفريق بين الألف القائمة والألف المقصورة على الرغم من أن معيار التفريق يتصف بالسهولة والوضوح. كما أن كتابة الألف بعد الواو في الأسماء تعد ظاهرة إملائية تسبب حرجاً ثقافياً؛ لأنها تشير إلى خلل في مهارات الكتابة. ولا يفرق بعضهم بين التاء المفتوحة والتاء المربوطة. ويحار كثير من الناس في إثبات أو حذف الألف من كلمة (ابن )، ولهذا يتكفل الدرس الثاني بتقديم حلول ميسرة للتخلص من الأخطاء الإملائية التي سبقت الإشارة لها. </a:t>
            </a:r>
          </a:p>
        </p:txBody>
      </p:sp>
      <p:sp>
        <p:nvSpPr>
          <p:cNvPr id="6" name="Rectangle 5"/>
          <p:cNvSpPr/>
          <p:nvPr/>
        </p:nvSpPr>
        <p:spPr>
          <a:xfrm>
            <a:off x="10860616" y="1143000"/>
            <a:ext cx="774571" cy="461665"/>
          </a:xfrm>
          <a:prstGeom prst="rect">
            <a:avLst/>
          </a:prstGeom>
        </p:spPr>
        <p:txBody>
          <a:bodyPr wrap="none">
            <a:spAutoFit/>
          </a:bodyPr>
          <a:lstStyle/>
          <a:p>
            <a:r>
              <a:rPr lang="ar-SA" sz="2400" b="1" dirty="0" smtClean="0"/>
              <a:t>مقدم</a:t>
            </a:r>
            <a:r>
              <a:rPr lang="ar-JO" sz="2400" b="1" dirty="0" smtClean="0"/>
              <a:t>ة</a:t>
            </a:r>
            <a:endParaRPr lang="en-US" sz="2400" b="1" dirty="0"/>
          </a:p>
        </p:txBody>
      </p:sp>
      <p:sp>
        <p:nvSpPr>
          <p:cNvPr id="7" name="Rectangle 6"/>
          <p:cNvSpPr/>
          <p:nvPr/>
        </p:nvSpPr>
        <p:spPr>
          <a:xfrm>
            <a:off x="589548" y="3526569"/>
            <a:ext cx="11165306" cy="2954655"/>
          </a:xfrm>
          <a:prstGeom prst="rect">
            <a:avLst/>
          </a:prstGeom>
        </p:spPr>
        <p:txBody>
          <a:bodyPr wrap="square">
            <a:spAutoFit/>
          </a:bodyPr>
          <a:lstStyle/>
          <a:p>
            <a:pPr algn="just" rtl="1">
              <a:lnSpc>
                <a:spcPct val="150000"/>
              </a:lnSpc>
            </a:pPr>
            <a:r>
              <a:rPr lang="ar-SA" sz="2400" b="1" dirty="0" smtClean="0">
                <a:latin typeface="Arial" pitchFamily="34" charset="0"/>
                <a:cs typeface="Arial" pitchFamily="34" charset="0"/>
              </a:rPr>
              <a:t>في نهاية هذا الموضوع ستكون قادراً على أن: </a:t>
            </a:r>
          </a:p>
          <a:p>
            <a:pPr algn="r" rtl="1">
              <a:lnSpc>
                <a:spcPct val="150000"/>
              </a:lnSpc>
              <a:buFont typeface="Arial" pitchFamily="34" charset="0"/>
              <a:buChar char="•"/>
            </a:pPr>
            <a:r>
              <a:rPr lang="en-US" sz="2000" dirty="0" smtClean="0"/>
              <a:t>  </a:t>
            </a:r>
            <a:r>
              <a:rPr lang="ar-JO" sz="2000" dirty="0" smtClean="0"/>
              <a:t>يفرق بين الألف القائمة والألف المقصورة.</a:t>
            </a:r>
            <a:endParaRPr lang="en-US" sz="2000" dirty="0" smtClean="0"/>
          </a:p>
          <a:p>
            <a:pPr algn="r" rtl="1">
              <a:lnSpc>
                <a:spcPct val="150000"/>
              </a:lnSpc>
              <a:buFont typeface="Arial" pitchFamily="34" charset="0"/>
              <a:buChar char="•"/>
            </a:pPr>
            <a:r>
              <a:rPr lang="en-US" sz="2000" dirty="0" smtClean="0"/>
              <a:t>  </a:t>
            </a:r>
            <a:r>
              <a:rPr lang="ar-JO" sz="2000" dirty="0" smtClean="0"/>
              <a:t>يحدد موضع كتابة الألف الفارقة . </a:t>
            </a:r>
          </a:p>
          <a:p>
            <a:pPr algn="r" rtl="1">
              <a:lnSpc>
                <a:spcPct val="150000"/>
              </a:lnSpc>
              <a:buFont typeface="Arial" pitchFamily="34" charset="0"/>
              <a:buChar char="•"/>
            </a:pPr>
            <a:r>
              <a:rPr lang="en-US" sz="2000" dirty="0" smtClean="0"/>
              <a:t>  </a:t>
            </a:r>
            <a:r>
              <a:rPr lang="ar-JO" sz="2000" dirty="0" smtClean="0"/>
              <a:t>يميز بين التاء المربوطة والتاء المفتوحة (المبسوطة) .</a:t>
            </a:r>
            <a:endParaRPr lang="en-US" sz="2000" dirty="0" smtClean="0"/>
          </a:p>
          <a:p>
            <a:pPr algn="r" rtl="1">
              <a:lnSpc>
                <a:spcPct val="150000"/>
              </a:lnSpc>
              <a:buFont typeface="Arial" pitchFamily="34" charset="0"/>
              <a:buChar char="•"/>
            </a:pPr>
            <a:r>
              <a:rPr lang="en-US" sz="2000" dirty="0" smtClean="0"/>
              <a:t>  </a:t>
            </a:r>
            <a:r>
              <a:rPr lang="ar-JO" sz="2000" dirty="0" smtClean="0"/>
              <a:t>يمثل على الكلمات التي تُنطق فيها الألف ولا تُكتب .</a:t>
            </a:r>
            <a:endParaRPr lang="en-US" sz="2000" dirty="0" smtClean="0"/>
          </a:p>
          <a:p>
            <a:pPr algn="r" rtl="1">
              <a:lnSpc>
                <a:spcPct val="150000"/>
              </a:lnSpc>
              <a:buFont typeface="Arial" pitchFamily="34" charset="0"/>
              <a:buChar char="•"/>
            </a:pPr>
            <a:r>
              <a:rPr lang="en-US" sz="2000" dirty="0" smtClean="0"/>
              <a:t>  </a:t>
            </a:r>
            <a:r>
              <a:rPr lang="ar-JO" sz="2000" dirty="0" smtClean="0"/>
              <a:t>يحدد مواضع حذف الألف من كلمة (ابن ).</a:t>
            </a:r>
            <a:endParaRPr lang="en-US" sz="2000" dirty="0"/>
          </a:p>
        </p:txBody>
      </p:sp>
    </p:spTree>
    <p:extLst>
      <p:ext uri="{BB962C8B-B14F-4D97-AF65-F5344CB8AC3E}">
        <p14:creationId xmlns:p14="http://schemas.microsoft.com/office/powerpoint/2010/main" val="30507623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75638"/>
            <a:ext cx="11455400" cy="561975"/>
          </a:xfrm>
        </p:spPr>
        <p:txBody>
          <a:bodyPr>
            <a:noAutofit/>
          </a:bodyPr>
          <a:lstStyle/>
          <a:p>
            <a:pPr algn="r" rtl="1"/>
            <a:r>
              <a:rPr lang="ar-SA" sz="3600" b="1" dirty="0" smtClean="0">
                <a:cs typeface="+mn-cs"/>
              </a:rPr>
              <a:t>كتابة الألف المتطرفة</a:t>
            </a:r>
            <a:endParaRPr lang="en-US" sz="3600" b="1" dirty="0">
              <a:cs typeface="+mn-cs"/>
            </a:endParaRPr>
          </a:p>
        </p:txBody>
      </p:sp>
      <p:sp>
        <p:nvSpPr>
          <p:cNvPr id="6" name="Rectangle 5"/>
          <p:cNvSpPr/>
          <p:nvPr/>
        </p:nvSpPr>
        <p:spPr>
          <a:xfrm>
            <a:off x="651163" y="972188"/>
            <a:ext cx="11166766" cy="4659289"/>
          </a:xfrm>
          <a:prstGeom prst="rect">
            <a:avLst/>
          </a:prstGeom>
        </p:spPr>
        <p:txBody>
          <a:bodyPr wrap="square">
            <a:spAutoFit/>
          </a:bodyPr>
          <a:lstStyle/>
          <a:p>
            <a:pPr algn="just" rtl="1">
              <a:lnSpc>
                <a:spcPct val="150000"/>
              </a:lnSpc>
            </a:pPr>
            <a:r>
              <a:rPr lang="ar-JO" sz="2000" dirty="0" smtClean="0"/>
              <a:t>تُكتب الألف في كلمة (دعا ) قائمة ، وفي كلمة (رمى ) مقصورة ؛لأن مضارع دعا هو ( يدعو) ومضارع رمى هو (يرمي)؛ فإذا كان المضارع ينتهي بواو نكتبها قائمة (دعا) وإذا كان المضارع ينتهي بياء نكتبها مقصورة(رمى). ولكن نكتب (يحيا) بألف قائمة على الرغم أن مضارعها (يحيي)، وسبب الخروج عن القاعدة السابقة هو كراهية اجتماع يائين في نهاية الكلمة.</a:t>
            </a:r>
          </a:p>
          <a:p>
            <a:pPr algn="just" rtl="1">
              <a:lnSpc>
                <a:spcPct val="150000"/>
              </a:lnSpc>
            </a:pPr>
            <a:r>
              <a:rPr lang="ar-SA" sz="2000" dirty="0" smtClean="0"/>
              <a:t>أما في الأسماء فتكتب ألفاً قائمة (ا) في :</a:t>
            </a:r>
            <a:endParaRPr lang="en-US" sz="2000" dirty="0" smtClean="0"/>
          </a:p>
          <a:p>
            <a:pPr lvl="0" algn="just" rtl="1">
              <a:lnSpc>
                <a:spcPct val="150000"/>
              </a:lnSpc>
            </a:pPr>
            <a:r>
              <a:rPr lang="ar-SA" sz="2000" dirty="0" smtClean="0"/>
              <a:t>الأسماء الأعجمية ، مثل : حيفا ، فرنسا ، بريطانيا ، ما عدا أربعة أسماء ، هي : موسى ، عيسى ، كسرى، بخارى ، فتكتب  ألفاً مقصورة . </a:t>
            </a:r>
            <a:endParaRPr lang="en-US" sz="2000" dirty="0" smtClean="0"/>
          </a:p>
          <a:p>
            <a:pPr lvl="0" algn="just" rtl="1">
              <a:lnSpc>
                <a:spcPct val="150000"/>
              </a:lnSpc>
            </a:pPr>
            <a:r>
              <a:rPr lang="en-US" sz="2000" dirty="0" smtClean="0"/>
              <a:t> </a:t>
            </a:r>
            <a:r>
              <a:rPr lang="en-US" sz="2000" dirty="0" err="1" smtClean="0"/>
              <a:t>الأسماء</a:t>
            </a:r>
            <a:r>
              <a:rPr lang="en-US" sz="2000" dirty="0" smtClean="0"/>
              <a:t> </a:t>
            </a:r>
            <a:r>
              <a:rPr lang="en-US" sz="2000" dirty="0" err="1" smtClean="0"/>
              <a:t>الثلاثية</a:t>
            </a:r>
            <a:r>
              <a:rPr lang="en-US" sz="2000" dirty="0" smtClean="0"/>
              <a:t> </a:t>
            </a:r>
            <a:r>
              <a:rPr lang="ar-JO" sz="2000" dirty="0" smtClean="0"/>
              <a:t>،</a:t>
            </a:r>
            <a:r>
              <a:rPr lang="ar-SA" sz="2000" dirty="0" smtClean="0"/>
              <a:t>وتكون الألف منقلبة عن واو ، مثل : الرِّبا ، الرُّبا ، الرّضا ، العُلا  </a:t>
            </a:r>
            <a:endParaRPr lang="en-US" sz="2000" dirty="0" smtClean="0"/>
          </a:p>
          <a:p>
            <a:pPr lvl="0" algn="just" rtl="1">
              <a:lnSpc>
                <a:spcPct val="150000"/>
              </a:lnSpc>
            </a:pPr>
            <a:r>
              <a:rPr lang="ar-SA" sz="2000" dirty="0" smtClean="0"/>
              <a:t> وتكتب الفاً مقصورة (ى ) في :</a:t>
            </a:r>
            <a:endParaRPr lang="en-US" sz="2000" dirty="0" smtClean="0"/>
          </a:p>
          <a:p>
            <a:pPr lvl="0" algn="just" rtl="1">
              <a:lnSpc>
                <a:spcPct val="150000"/>
              </a:lnSpc>
            </a:pPr>
            <a:r>
              <a:rPr lang="ar-SA" sz="2000" dirty="0" smtClean="0"/>
              <a:t>1. الأسماء الثلاثية ، المنقبلة عن ياء ، مثل :  نوى ـ مضارعه ينوي ، سُرى ـ يَسْري .</a:t>
            </a:r>
            <a:endParaRPr lang="en-US" sz="2000" dirty="0" smtClean="0"/>
          </a:p>
          <a:p>
            <a:pPr lvl="0" algn="just" rtl="1">
              <a:lnSpc>
                <a:spcPct val="150000"/>
              </a:lnSpc>
            </a:pPr>
            <a:r>
              <a:rPr lang="ar-SA" sz="2000" dirty="0" smtClean="0"/>
              <a:t>2. الأسماء التي تزيد عن ثلاثة حروف ، وليس قبل الألف ياء ، مثل :</a:t>
            </a:r>
            <a:endParaRPr lang="en-US" sz="2000" dirty="0" smtClean="0"/>
          </a:p>
          <a:p>
            <a:pPr lvl="0" algn="just" rtl="1">
              <a:lnSpc>
                <a:spcPct val="150000"/>
              </a:lnSpc>
            </a:pPr>
            <a:r>
              <a:rPr lang="ar-SA" sz="2000" dirty="0" smtClean="0"/>
              <a:t>بشرى ، مصطفى ، ليلى ، سلوى ، القهقرى ، مستشفى ، الهوينى .</a:t>
            </a:r>
            <a:endParaRPr lang="en-US" sz="2000" dirty="0" smtClean="0"/>
          </a:p>
        </p:txBody>
      </p:sp>
      <p:sp>
        <p:nvSpPr>
          <p:cNvPr id="7" name="Rectangle 6"/>
          <p:cNvSpPr/>
          <p:nvPr/>
        </p:nvSpPr>
        <p:spPr>
          <a:xfrm>
            <a:off x="1243993" y="6075858"/>
            <a:ext cx="10527631" cy="463075"/>
          </a:xfrm>
          <a:prstGeom prst="rect">
            <a:avLst/>
          </a:prstGeom>
        </p:spPr>
        <p:txBody>
          <a:bodyPr wrap="square">
            <a:spAutoFit/>
          </a:bodyPr>
          <a:lstStyle/>
          <a:p>
            <a:pPr algn="just" rtl="1">
              <a:lnSpc>
                <a:spcPct val="150000"/>
              </a:lnSpc>
              <a:buNone/>
            </a:pPr>
            <a:r>
              <a:rPr lang="ar-JO" b="1" dirty="0" smtClean="0">
                <a:solidFill>
                  <a:srgbClr val="9BBB59"/>
                </a:solidFill>
              </a:rPr>
              <a:t>ارجع إلى الفيديو  لتتعرف على </a:t>
            </a:r>
            <a:r>
              <a:rPr lang="ar-SA" b="1" dirty="0" smtClean="0">
                <a:solidFill>
                  <a:srgbClr val="9BBB59"/>
                </a:solidFill>
              </a:rPr>
              <a:t>كتابة الألف المتطرفة</a:t>
            </a:r>
            <a:r>
              <a:rPr lang="ar-JO" b="1" dirty="0" smtClean="0">
                <a:solidFill>
                  <a:srgbClr val="9BBB59"/>
                </a:solidFill>
              </a:rPr>
              <a:t>.</a:t>
            </a:r>
            <a:endParaRPr lang="en-US" b="1" dirty="0" smtClean="0">
              <a:solidFill>
                <a:srgbClr val="9BBB59"/>
              </a:solidFill>
            </a:endParaRPr>
          </a:p>
        </p:txBody>
      </p:sp>
    </p:spTree>
    <p:extLst>
      <p:ext uri="{BB962C8B-B14F-4D97-AF65-F5344CB8AC3E}">
        <p14:creationId xmlns:p14="http://schemas.microsoft.com/office/powerpoint/2010/main" val="133603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just" rtl="1">
              <a:lnSpc>
                <a:spcPct val="150000"/>
              </a:lnSpc>
            </a:pPr>
            <a:r>
              <a:rPr lang="ar-SA" sz="3600" b="1" dirty="0" smtClean="0">
                <a:cs typeface="+mn-cs"/>
              </a:rPr>
              <a:t>كتابة الألف الفارقة</a:t>
            </a:r>
            <a:endParaRPr lang="en-US" sz="3600" b="1" dirty="0">
              <a:cs typeface="+mn-cs"/>
            </a:endParaRPr>
          </a:p>
        </p:txBody>
      </p:sp>
      <p:sp>
        <p:nvSpPr>
          <p:cNvPr id="5" name="Content Placeholder 4"/>
          <p:cNvSpPr txBox="1">
            <a:spLocks noGrp="1" noChangeAspect="1"/>
          </p:cNvSpPr>
          <p:nvPr>
            <p:ph idx="4294967295"/>
          </p:nvPr>
        </p:nvSpPr>
        <p:spPr>
          <a:xfrm>
            <a:off x="842211" y="1064120"/>
            <a:ext cx="11008894" cy="5016758"/>
          </a:xfrm>
          <a:prstGeom prst="rect">
            <a:avLst/>
          </a:prstGeom>
          <a:noFill/>
        </p:spPr>
        <p:txBody>
          <a:bodyPr wrap="square" rtlCol="0">
            <a:spAutoFit/>
          </a:bodyPr>
          <a:lstStyle/>
          <a:p>
            <a:pPr algn="just" rtl="1">
              <a:lnSpc>
                <a:spcPct val="150000"/>
              </a:lnSpc>
              <a:buNone/>
            </a:pPr>
            <a:r>
              <a:rPr lang="en-US" sz="2000" dirty="0" smtClean="0"/>
              <a:t>    </a:t>
            </a:r>
            <a:r>
              <a:rPr lang="ar-JO" sz="2000" dirty="0" smtClean="0"/>
              <a:t>تدل الواو الواو المتصلة بالفعل ( درسوا \ ادرسوا \ لم يدرسوا ) على الجمع ، وهذه الواو زائدة وليست جزءا من الفعل ؛لأن أصل الفعل</a:t>
            </a:r>
            <a:r>
              <a:rPr lang="en-US" sz="2000" dirty="0" smtClean="0"/>
              <a:t> </a:t>
            </a:r>
            <a:r>
              <a:rPr lang="ar-JO" sz="2000" dirty="0" smtClean="0"/>
              <a:t>(درس) .</a:t>
            </a:r>
          </a:p>
          <a:p>
            <a:pPr algn="just" rtl="1">
              <a:lnSpc>
                <a:spcPct val="150000"/>
              </a:lnSpc>
              <a:buNone/>
            </a:pPr>
            <a:r>
              <a:rPr lang="en-US" sz="2000" dirty="0" smtClean="0"/>
              <a:t>   </a:t>
            </a:r>
            <a:r>
              <a:rPr lang="ar-JO" sz="2000" dirty="0" smtClean="0"/>
              <a:t>أما الواو في  الفعل(نرجو) فهي أصلية وليست زائدة؛ لأن الفعل أصله (رجا – يرجو)، ولهذا لا نكتب ألفا بعد الواو، وكذلك في (نسمو</a:t>
            </a:r>
            <a:r>
              <a:rPr lang="en-US" sz="2000" dirty="0" smtClean="0"/>
              <a:t> </a:t>
            </a:r>
            <a:r>
              <a:rPr lang="ar-JO" sz="2000" dirty="0" smtClean="0"/>
              <a:t>\</a:t>
            </a:r>
            <a:r>
              <a:rPr lang="en-US" sz="2000" dirty="0" smtClean="0"/>
              <a:t> </a:t>
            </a:r>
            <a:r>
              <a:rPr lang="ar-JO" sz="2000" dirty="0" smtClean="0"/>
              <a:t>ندعو)</a:t>
            </a:r>
            <a:endParaRPr lang="en-US" sz="2000" dirty="0" smtClean="0"/>
          </a:p>
          <a:p>
            <a:pPr algn="just" rtl="1">
              <a:lnSpc>
                <a:spcPct val="150000"/>
              </a:lnSpc>
            </a:pPr>
            <a:r>
              <a:rPr lang="ar-JO" sz="2000" dirty="0" smtClean="0"/>
              <a:t> أما الواو المتصلة بالأسماء فلا نكتب بعدها الفا نحو: </a:t>
            </a:r>
          </a:p>
          <a:p>
            <a:pPr marL="171450" indent="-171450" algn="just" rtl="1">
              <a:lnSpc>
                <a:spcPct val="150000"/>
              </a:lnSpc>
            </a:pPr>
            <a:r>
              <a:rPr lang="ar-JO" sz="2000" u="sng" dirty="0" smtClean="0"/>
              <a:t>مهندسو</a:t>
            </a:r>
            <a:r>
              <a:rPr lang="ar-JO" sz="2000" dirty="0" smtClean="0"/>
              <a:t> البلدية ماهرون.</a:t>
            </a:r>
            <a:endParaRPr lang="en-US" sz="2000" dirty="0" smtClean="0"/>
          </a:p>
          <a:p>
            <a:pPr marL="171450" indent="-171450" algn="just" rtl="1">
              <a:lnSpc>
                <a:spcPct val="150000"/>
              </a:lnSpc>
            </a:pPr>
            <a:r>
              <a:rPr lang="ar-JO" sz="2000" dirty="0" smtClean="0"/>
              <a:t>زار </a:t>
            </a:r>
            <a:r>
              <a:rPr lang="ar-JO" sz="2000" u="sng" dirty="0" smtClean="0"/>
              <a:t>أبو</a:t>
            </a:r>
            <a:r>
              <a:rPr lang="ar-JO" sz="2000" dirty="0" smtClean="0"/>
              <a:t> أحمد المسجد الأقصى.</a:t>
            </a:r>
            <a:endParaRPr lang="en-US" sz="2000" dirty="0" smtClean="0"/>
          </a:p>
          <a:p>
            <a:pPr marL="171450" indent="-171450" algn="just" rtl="1">
              <a:lnSpc>
                <a:spcPct val="150000"/>
              </a:lnSpc>
            </a:pPr>
            <a:r>
              <a:rPr lang="ar-JO" sz="2000" dirty="0" smtClean="0"/>
              <a:t>كان </a:t>
            </a:r>
            <a:r>
              <a:rPr lang="ar-JO" sz="2000" u="sng" dirty="0" smtClean="0"/>
              <a:t>بنو</a:t>
            </a:r>
            <a:r>
              <a:rPr lang="ar-JO" sz="2000" dirty="0" smtClean="0"/>
              <a:t> أمية في دمشق.</a:t>
            </a:r>
            <a:endParaRPr lang="en-US" sz="2000" dirty="0" smtClean="0"/>
          </a:p>
          <a:p>
            <a:pPr algn="just" rtl="1">
              <a:lnSpc>
                <a:spcPct val="150000"/>
              </a:lnSpc>
              <a:buNone/>
            </a:pPr>
            <a:endParaRPr lang="ar-JO" sz="2000" dirty="0" smtClean="0"/>
          </a:p>
        </p:txBody>
      </p:sp>
      <p:sp>
        <p:nvSpPr>
          <p:cNvPr id="4" name="Rectangle 3"/>
          <p:cNvSpPr/>
          <p:nvPr/>
        </p:nvSpPr>
        <p:spPr>
          <a:xfrm>
            <a:off x="1313266" y="5660234"/>
            <a:ext cx="10527631" cy="463075"/>
          </a:xfrm>
          <a:prstGeom prst="rect">
            <a:avLst/>
          </a:prstGeom>
        </p:spPr>
        <p:txBody>
          <a:bodyPr wrap="square">
            <a:spAutoFit/>
          </a:bodyPr>
          <a:lstStyle/>
          <a:p>
            <a:pPr algn="just" rtl="1">
              <a:lnSpc>
                <a:spcPct val="150000"/>
              </a:lnSpc>
              <a:buNone/>
            </a:pPr>
            <a:r>
              <a:rPr lang="ar-JO" b="1" dirty="0" smtClean="0">
                <a:solidFill>
                  <a:srgbClr val="9BBB59"/>
                </a:solidFill>
              </a:rPr>
              <a:t>ارجع إلى الفيديو  لتتعرف على </a:t>
            </a:r>
            <a:r>
              <a:rPr lang="ar-SA" b="1" dirty="0" smtClean="0">
                <a:solidFill>
                  <a:srgbClr val="9BBB59"/>
                </a:solidFill>
              </a:rPr>
              <a:t>كتابة الألف الفارقة</a:t>
            </a:r>
            <a:r>
              <a:rPr lang="ar-JO" b="1" dirty="0" smtClean="0">
                <a:solidFill>
                  <a:srgbClr val="9BBB59"/>
                </a:solidFill>
              </a:rPr>
              <a:t>.</a:t>
            </a:r>
            <a:endParaRPr lang="en-US" b="1" dirty="0" smtClean="0">
              <a:solidFill>
                <a:srgbClr val="9BBB59"/>
              </a:solidFill>
            </a:endParaRPr>
          </a:p>
        </p:txBody>
      </p:sp>
    </p:spTree>
    <p:extLst>
      <p:ext uri="{BB962C8B-B14F-4D97-AF65-F5344CB8AC3E}">
        <p14:creationId xmlns:p14="http://schemas.microsoft.com/office/powerpoint/2010/main" val="133603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just" rtl="1">
              <a:lnSpc>
                <a:spcPct val="150000"/>
              </a:lnSpc>
            </a:pPr>
            <a:r>
              <a:rPr lang="ar-SA" sz="3600" b="1" dirty="0" smtClean="0">
                <a:cs typeface="+mn-cs"/>
              </a:rPr>
              <a:t>كتابة الألف في كلمة (ابن)</a:t>
            </a:r>
            <a:endParaRPr lang="en-US" sz="3600" b="1" dirty="0">
              <a:cs typeface="+mn-cs"/>
            </a:endParaRPr>
          </a:p>
        </p:txBody>
      </p:sp>
      <p:sp>
        <p:nvSpPr>
          <p:cNvPr id="5" name="Content Placeholder 4"/>
          <p:cNvSpPr txBox="1">
            <a:spLocks noGrp="1" noChangeAspect="1"/>
          </p:cNvSpPr>
          <p:nvPr>
            <p:ph idx="4294967295"/>
          </p:nvPr>
        </p:nvSpPr>
        <p:spPr>
          <a:xfrm>
            <a:off x="842211" y="1064120"/>
            <a:ext cx="11008894" cy="5016758"/>
          </a:xfrm>
          <a:prstGeom prst="rect">
            <a:avLst/>
          </a:prstGeom>
          <a:noFill/>
        </p:spPr>
        <p:txBody>
          <a:bodyPr wrap="square" rtlCol="0">
            <a:spAutoFit/>
          </a:bodyPr>
          <a:lstStyle/>
          <a:p>
            <a:pPr algn="just" rtl="1">
              <a:lnSpc>
                <a:spcPct val="150000"/>
              </a:lnSpc>
              <a:buNone/>
            </a:pPr>
            <a:r>
              <a:rPr lang="ar-JO" sz="2000" dirty="0" smtClean="0"/>
              <a:t>تُحذف ألف كلمة (ابن )</a:t>
            </a:r>
          </a:p>
          <a:p>
            <a:pPr marL="171450" indent="-171450" algn="just" rtl="1">
              <a:lnSpc>
                <a:spcPct val="150000"/>
              </a:lnSpc>
              <a:buFontTx/>
              <a:buChar char="-"/>
            </a:pPr>
            <a:r>
              <a:rPr lang="ar-JO" sz="2000" dirty="0" smtClean="0"/>
              <a:t>إذا وقعت بين علمين، نحو :عمر بن الخطاب .</a:t>
            </a:r>
          </a:p>
          <a:p>
            <a:pPr marL="171450" indent="-171450" algn="just" rtl="1">
              <a:lnSpc>
                <a:spcPct val="150000"/>
              </a:lnSpc>
              <a:buFontTx/>
              <a:buChar char="-"/>
            </a:pPr>
            <a:r>
              <a:rPr lang="ar-JO" sz="2000" dirty="0" smtClean="0"/>
              <a:t>إذا وقعت بين كنيتين، نحو :أبو فراس بن أبي أحمد. </a:t>
            </a:r>
          </a:p>
          <a:p>
            <a:pPr marL="171450" indent="-171450" algn="just" rtl="1">
              <a:lnSpc>
                <a:spcPct val="150000"/>
              </a:lnSpc>
              <a:buFontTx/>
              <a:buChar char="-"/>
            </a:pPr>
            <a:r>
              <a:rPr lang="ar-JO" sz="2000" dirty="0" smtClean="0"/>
              <a:t>إذا وقعت بين علم وكنية ، نحو : علي بن أبي طالب .  </a:t>
            </a:r>
            <a:endParaRPr lang="en-US" sz="2000" dirty="0" smtClean="0"/>
          </a:p>
          <a:p>
            <a:pPr algn="just" rtl="1">
              <a:lnSpc>
                <a:spcPct val="150000"/>
              </a:lnSpc>
              <a:buNone/>
            </a:pPr>
            <a:r>
              <a:rPr lang="ar-JO" sz="2000" b="1" dirty="0" smtClean="0"/>
              <a:t>ملاحظة : </a:t>
            </a:r>
            <a:r>
              <a:rPr lang="ar-JO" sz="2000" dirty="0" smtClean="0"/>
              <a:t>إذا وقعت كلمة (ابن ) في أول السطر تُكتب بألف .</a:t>
            </a:r>
          </a:p>
          <a:p>
            <a:pPr algn="just" rtl="1">
              <a:lnSpc>
                <a:spcPct val="150000"/>
              </a:lnSpc>
              <a:buNone/>
            </a:pPr>
            <a:r>
              <a:rPr lang="en-US" sz="2000" dirty="0" smtClean="0"/>
              <a:t>    </a:t>
            </a:r>
            <a:r>
              <a:rPr lang="ar-JO" sz="2000" dirty="0" smtClean="0"/>
              <a:t>وفي غير المواضع السابقة  تأتي كلمة (ابن ) بألف ، نحو : الأمين والمأمون ابنا الخليفة هارون الرشيد ؛ لأن كلمة (ابن جاءت مثنى . ونحو : زياد ابن أبيه ؛لأنه كلمة (ابن ) أضيفت إلى لفظ أبيه . ونحو : زيدٌ ابن ثابت ؛ لأن الاسم الأول جاء منونا. </a:t>
            </a:r>
          </a:p>
          <a:p>
            <a:pPr algn="just" rtl="1">
              <a:lnSpc>
                <a:spcPct val="150000"/>
              </a:lnSpc>
              <a:buNone/>
            </a:pPr>
            <a:r>
              <a:rPr lang="ar-JO" sz="2000" b="1" dirty="0" smtClean="0"/>
              <a:t>ملاحظة : </a:t>
            </a:r>
            <a:r>
              <a:rPr lang="ar-JO" sz="2000" dirty="0" smtClean="0"/>
              <a:t>يوجد كلمات ننطق الألف فيها ولا نكتبها، ولا توجد قاعدة تحدد الكلمات التي تُنطق فيها الألف ولا تُكتب،  نحو :  لكن ، هذا ،هذه ، هؤلاء ، ذلك، و لفظ الجلالة( الله) . </a:t>
            </a:r>
            <a:endParaRPr lang="ar-JO" sz="2000" dirty="0"/>
          </a:p>
        </p:txBody>
      </p:sp>
    </p:spTree>
    <p:extLst>
      <p:ext uri="{BB962C8B-B14F-4D97-AF65-F5344CB8AC3E}">
        <p14:creationId xmlns:p14="http://schemas.microsoft.com/office/powerpoint/2010/main" val="133603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just" rtl="1">
              <a:lnSpc>
                <a:spcPct val="150000"/>
              </a:lnSpc>
            </a:pPr>
            <a:r>
              <a:rPr lang="ar-SA" sz="3600" b="1" dirty="0" smtClean="0">
                <a:cs typeface="+mn-cs"/>
              </a:rPr>
              <a:t>كتابة التاء المربوطة والتاء المفتوحة في نهاية الكلمة</a:t>
            </a:r>
            <a:endParaRPr lang="en-US" sz="3600" b="1" dirty="0">
              <a:cs typeface="+mn-cs"/>
            </a:endParaRPr>
          </a:p>
        </p:txBody>
      </p:sp>
      <p:sp>
        <p:nvSpPr>
          <p:cNvPr id="5" name="Content Placeholder 4"/>
          <p:cNvSpPr txBox="1">
            <a:spLocks noGrp="1" noChangeAspect="1"/>
          </p:cNvSpPr>
          <p:nvPr>
            <p:ph idx="4294967295"/>
          </p:nvPr>
        </p:nvSpPr>
        <p:spPr>
          <a:xfrm>
            <a:off x="842211" y="1064120"/>
            <a:ext cx="11008894" cy="2010230"/>
          </a:xfrm>
          <a:prstGeom prst="rect">
            <a:avLst/>
          </a:prstGeom>
          <a:noFill/>
        </p:spPr>
        <p:txBody>
          <a:bodyPr wrap="square" rtlCol="0">
            <a:spAutoFit/>
          </a:bodyPr>
          <a:lstStyle/>
          <a:p>
            <a:pPr marL="171450" indent="-171450" algn="just" rtl="1">
              <a:lnSpc>
                <a:spcPct val="150000"/>
              </a:lnSpc>
            </a:pPr>
            <a:r>
              <a:rPr lang="ar-JO" sz="2000" dirty="0" smtClean="0"/>
              <a:t>إذا استطعنا أن تنطقَ التاء في آخر الكلمة هاءً فإن التاء مربوطة ، نحو: ( الزيتونة شجرة مباركة ) ،فنستطيع نطق  التاء هاءً على النحو الآتي (الزيتونه شجره مباركه ). </a:t>
            </a:r>
            <a:endParaRPr lang="en-US" sz="2000" dirty="0" smtClean="0"/>
          </a:p>
          <a:p>
            <a:pPr marL="171450" indent="-171450" algn="just" rtl="1">
              <a:lnSpc>
                <a:spcPct val="150000"/>
              </a:lnSpc>
            </a:pPr>
            <a:r>
              <a:rPr lang="ar-JO" sz="2000" dirty="0" smtClean="0"/>
              <a:t>إذا لم نستطع نطقَ التاء هاءً فإن التاء مفتوحة(مبسوطة) ،نحو : (الأوقات \ جاءت \ معلمات \ كتبْتُ ) .فلا يمكن أن ننطق التاء هاءً ، لهذا تُكتب التاء مفتوحة . </a:t>
            </a:r>
            <a:endParaRPr lang="ar-JO" sz="2000" dirty="0"/>
          </a:p>
        </p:txBody>
      </p:sp>
      <p:sp>
        <p:nvSpPr>
          <p:cNvPr id="4" name="Rectangle 3"/>
          <p:cNvSpPr/>
          <p:nvPr/>
        </p:nvSpPr>
        <p:spPr>
          <a:xfrm>
            <a:off x="1243993" y="3595906"/>
            <a:ext cx="10527631" cy="369332"/>
          </a:xfrm>
          <a:prstGeom prst="rect">
            <a:avLst/>
          </a:prstGeom>
        </p:spPr>
        <p:txBody>
          <a:bodyPr wrap="square">
            <a:spAutoFit/>
          </a:bodyPr>
          <a:lstStyle/>
          <a:p>
            <a:pPr algn="just" rtl="1"/>
            <a:r>
              <a:rPr lang="ar-JO" b="1" dirty="0" smtClean="0">
                <a:solidFill>
                  <a:srgbClr val="9BBB59"/>
                </a:solidFill>
              </a:rPr>
              <a:t>ارجع إلى الفيديو  لتتعرف على</a:t>
            </a:r>
            <a:r>
              <a:rPr lang="en-US" b="1" dirty="0" smtClean="0">
                <a:solidFill>
                  <a:srgbClr val="9BBB59"/>
                </a:solidFill>
              </a:rPr>
              <a:t> </a:t>
            </a:r>
            <a:r>
              <a:rPr lang="ar-SA" b="1" dirty="0" smtClean="0">
                <a:solidFill>
                  <a:srgbClr val="9BBB59"/>
                </a:solidFill>
              </a:rPr>
              <a:t>كتابة التاء مربوطة(ة) والتاء المفتوحة (ت ) في نهاية الكلمة</a:t>
            </a:r>
            <a:r>
              <a:rPr lang="en-US" b="1" dirty="0" smtClean="0">
                <a:solidFill>
                  <a:srgbClr val="9BBB59"/>
                </a:solidFill>
              </a:rPr>
              <a:t>.</a:t>
            </a:r>
            <a:endParaRPr lang="ar-JO" b="1" dirty="0" smtClean="0">
              <a:solidFill>
                <a:srgbClr val="9BBB59"/>
              </a:solidFill>
            </a:endParaRPr>
          </a:p>
        </p:txBody>
      </p:sp>
    </p:spTree>
    <p:extLst>
      <p:ext uri="{BB962C8B-B14F-4D97-AF65-F5344CB8AC3E}">
        <p14:creationId xmlns:p14="http://schemas.microsoft.com/office/powerpoint/2010/main" val="1336033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67432" cy="561975"/>
          </a:xfrm>
        </p:spPr>
        <p:txBody>
          <a:bodyPr>
            <a:noAutofit/>
          </a:bodyPr>
          <a:lstStyle/>
          <a:p>
            <a:pPr algn="r" rtl="1"/>
            <a:r>
              <a:rPr lang="ar-JO" sz="3600" b="1" dirty="0" smtClean="0">
                <a:cs typeface="+mn-cs"/>
              </a:rPr>
              <a:t>6.3 علامات الترقيم</a:t>
            </a:r>
            <a:endParaRPr lang="en-US" sz="3600" b="1" dirty="0">
              <a:cs typeface="+mn-cs"/>
            </a:endParaRPr>
          </a:p>
        </p:txBody>
      </p:sp>
      <p:sp>
        <p:nvSpPr>
          <p:cNvPr id="6" name="Rectangle 5"/>
          <p:cNvSpPr/>
          <p:nvPr/>
        </p:nvSpPr>
        <p:spPr>
          <a:xfrm>
            <a:off x="493295" y="1590237"/>
            <a:ext cx="11321715" cy="958660"/>
          </a:xfrm>
          <a:prstGeom prst="rect">
            <a:avLst/>
          </a:prstGeom>
        </p:spPr>
        <p:txBody>
          <a:bodyPr wrap="square">
            <a:spAutoFit/>
          </a:bodyPr>
          <a:lstStyle/>
          <a:p>
            <a:pPr lvl="0" algn="just" rtl="1">
              <a:lnSpc>
                <a:spcPct val="150000"/>
              </a:lnSpc>
            </a:pPr>
            <a:r>
              <a:rPr lang="ar-JO" sz="2000" dirty="0" smtClean="0"/>
              <a:t>يتوهم كثير من الناس أن علامات الترقيم مجرد علامات شكلية، وبسبب هذا الوهم نجد نصوصاً كتابية تخلو من علامات الترقيم. وسيبين هذا الدرس أن علامات الترقيم جزء من معنى النص المكتوب، وأن مهارة وضع علامات الترقيم في مواضعها الصحيحة ليس أمراً صعباً.</a:t>
            </a:r>
          </a:p>
        </p:txBody>
      </p:sp>
      <p:sp>
        <p:nvSpPr>
          <p:cNvPr id="7" name="Rectangle 6"/>
          <p:cNvSpPr/>
          <p:nvPr/>
        </p:nvSpPr>
        <p:spPr>
          <a:xfrm>
            <a:off x="10860616" y="1143000"/>
            <a:ext cx="774571" cy="461665"/>
          </a:xfrm>
          <a:prstGeom prst="rect">
            <a:avLst/>
          </a:prstGeom>
        </p:spPr>
        <p:txBody>
          <a:bodyPr wrap="none">
            <a:spAutoFit/>
          </a:bodyPr>
          <a:lstStyle/>
          <a:p>
            <a:r>
              <a:rPr lang="ar-SA" sz="2400" b="1" dirty="0" smtClean="0"/>
              <a:t>مقدم</a:t>
            </a:r>
            <a:r>
              <a:rPr lang="ar-JO" sz="2400" b="1" dirty="0" smtClean="0"/>
              <a:t>ة</a:t>
            </a:r>
            <a:endParaRPr lang="en-US" sz="2400" b="1" dirty="0"/>
          </a:p>
        </p:txBody>
      </p:sp>
      <p:sp>
        <p:nvSpPr>
          <p:cNvPr id="8" name="Rectangle 7"/>
          <p:cNvSpPr/>
          <p:nvPr/>
        </p:nvSpPr>
        <p:spPr>
          <a:xfrm>
            <a:off x="5670884" y="2945453"/>
            <a:ext cx="6096000" cy="1661993"/>
          </a:xfrm>
          <a:prstGeom prst="rect">
            <a:avLst/>
          </a:prstGeom>
        </p:spPr>
        <p:txBody>
          <a:bodyPr>
            <a:spAutoFit/>
          </a:bodyPr>
          <a:lstStyle/>
          <a:p>
            <a:pPr algn="just" rtl="1"/>
            <a:r>
              <a:rPr lang="ar-SA" sz="2400" b="1" dirty="0" smtClean="0">
                <a:latin typeface="Arial" pitchFamily="34" charset="0"/>
                <a:cs typeface="Arial" pitchFamily="34" charset="0"/>
              </a:rPr>
              <a:t>في نهاية هذا الموضوع س</a:t>
            </a:r>
            <a:r>
              <a:rPr lang="ar-JO" sz="2400" b="1" dirty="0" smtClean="0">
                <a:latin typeface="Arial" pitchFamily="34" charset="0"/>
                <a:cs typeface="Arial" pitchFamily="34" charset="0"/>
              </a:rPr>
              <a:t>ي</a:t>
            </a:r>
            <a:r>
              <a:rPr lang="ar-SA" sz="2400" b="1" dirty="0" smtClean="0">
                <a:latin typeface="Arial" pitchFamily="34" charset="0"/>
                <a:cs typeface="Arial" pitchFamily="34" charset="0"/>
              </a:rPr>
              <a:t>كون </a:t>
            </a:r>
            <a:r>
              <a:rPr lang="ar-JO" sz="2400" b="1" dirty="0" smtClean="0">
                <a:latin typeface="Arial" pitchFamily="34" charset="0"/>
                <a:cs typeface="Arial" pitchFamily="34" charset="0"/>
              </a:rPr>
              <a:t>الطالب </a:t>
            </a:r>
            <a:r>
              <a:rPr lang="ar-SA" sz="2400" b="1" dirty="0" smtClean="0">
                <a:latin typeface="Arial" pitchFamily="34" charset="0"/>
                <a:cs typeface="Arial" pitchFamily="34" charset="0"/>
              </a:rPr>
              <a:t>قادراً على أن: </a:t>
            </a:r>
            <a:endParaRPr lang="ar-JO" sz="2400" b="1" dirty="0" smtClean="0">
              <a:latin typeface="Arial" pitchFamily="34" charset="0"/>
              <a:cs typeface="Arial" pitchFamily="34" charset="0"/>
            </a:endParaRPr>
          </a:p>
          <a:p>
            <a:pPr algn="just" rtl="1"/>
            <a:endParaRPr lang="ar-SA" b="1" dirty="0" smtClean="0">
              <a:latin typeface="Arial" pitchFamily="34" charset="0"/>
              <a:cs typeface="Arial" pitchFamily="34" charset="0"/>
            </a:endParaRPr>
          </a:p>
          <a:p>
            <a:pPr marL="285750" indent="-285750" algn="just" rtl="1">
              <a:lnSpc>
                <a:spcPct val="150000"/>
              </a:lnSpc>
              <a:buFont typeface="Arial" pitchFamily="34" charset="0"/>
              <a:buChar char="•"/>
            </a:pPr>
            <a:r>
              <a:rPr lang="ar-JO" sz="2000" dirty="0" smtClean="0"/>
              <a:t>يوضح تأثير علامات الترقيم ومعنى النص المكتوب. </a:t>
            </a:r>
            <a:endParaRPr lang="en-US" sz="2000" dirty="0" smtClean="0"/>
          </a:p>
          <a:p>
            <a:pPr marL="285750" indent="-285750" algn="just" rtl="1">
              <a:lnSpc>
                <a:spcPct val="150000"/>
              </a:lnSpc>
              <a:buFont typeface="Arial" pitchFamily="34" charset="0"/>
              <a:buChar char="•"/>
            </a:pPr>
            <a:r>
              <a:rPr lang="ar-JO" sz="2000" dirty="0" smtClean="0"/>
              <a:t>يضع علامات الترقيم في مواضعها الصحيحة. </a:t>
            </a:r>
            <a:endParaRPr lang="en-US" sz="2000" dirty="0" smtClean="0"/>
          </a:p>
        </p:txBody>
      </p:sp>
    </p:spTree>
    <p:extLst>
      <p:ext uri="{BB962C8B-B14F-4D97-AF65-F5344CB8AC3E}">
        <p14:creationId xmlns:p14="http://schemas.microsoft.com/office/powerpoint/2010/main" val="1534345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just" rtl="1"/>
            <a:r>
              <a:rPr lang="ar-JO" sz="3600" b="1" dirty="0" smtClean="0">
                <a:cs typeface="+mn-cs"/>
              </a:rPr>
              <a:t>تأثير علامات الترقيم على المعنى</a:t>
            </a:r>
            <a:endParaRPr lang="en-US" sz="3600" b="1" dirty="0">
              <a:cs typeface="+mn-cs"/>
            </a:endParaRPr>
          </a:p>
        </p:txBody>
      </p:sp>
      <p:sp>
        <p:nvSpPr>
          <p:cNvPr id="7" name="Rectangle 6"/>
          <p:cNvSpPr/>
          <p:nvPr/>
        </p:nvSpPr>
        <p:spPr>
          <a:xfrm>
            <a:off x="235528" y="1096111"/>
            <a:ext cx="11600158" cy="4659289"/>
          </a:xfrm>
          <a:prstGeom prst="rect">
            <a:avLst/>
          </a:prstGeom>
        </p:spPr>
        <p:txBody>
          <a:bodyPr wrap="square">
            <a:spAutoFit/>
          </a:bodyPr>
          <a:lstStyle/>
          <a:p>
            <a:pPr algn="just" rtl="1">
              <a:lnSpc>
                <a:spcPct val="150000"/>
              </a:lnSpc>
            </a:pPr>
            <a:r>
              <a:rPr lang="ar-JO" sz="2000" dirty="0" smtClean="0"/>
              <a:t> تعد علامات الترقيم </a:t>
            </a:r>
            <a:r>
              <a:rPr lang="ar-SA" sz="2000" dirty="0" smtClean="0"/>
              <a:t>رموز</a:t>
            </a:r>
            <a:r>
              <a:rPr lang="ar-JO" sz="2000" dirty="0" smtClean="0"/>
              <a:t>اً</a:t>
            </a:r>
            <a:r>
              <a:rPr lang="ar-SA" sz="2000" dirty="0" smtClean="0"/>
              <a:t> توضع في أثناء الجملة أو في نهايتها لتساعد القارئ على فهم المعنى الذي أراده الكاتب، أو الإحساس بالمشاعر التي أودعها الكاتب </a:t>
            </a:r>
            <a:r>
              <a:rPr lang="ar-JO" sz="2000" dirty="0" smtClean="0"/>
              <a:t>بين </a:t>
            </a:r>
            <a:r>
              <a:rPr lang="ar-SA" sz="2000" dirty="0" smtClean="0"/>
              <a:t>سطورهُ.</a:t>
            </a:r>
            <a:r>
              <a:rPr lang="ar-JO" sz="2000" dirty="0" smtClean="0"/>
              <a:t> لو قرئت الجملة الآتية بلا علامات ترقيم : (مرض سعيد وأخوه في سفر.) فمعناها أن المرض أصاب سعيداً وأخاه حينما كانا مسافرَيْن، وأن حرف (الواو) حرف عطف.  ولكن لو وضعنا فاصلة قبل الواو (مرض سعيد، وأخوه في سفر.) سيصبح المعنى أن سعيداً مرض وحده حينما كان أخوه مسافراً. وأن حرف الواو هو حرف الحال. </a:t>
            </a:r>
            <a:endParaRPr lang="en-US" sz="2000" dirty="0" smtClean="0"/>
          </a:p>
          <a:p>
            <a:pPr algn="just" rtl="1">
              <a:lnSpc>
                <a:spcPct val="150000"/>
              </a:lnSpc>
            </a:pPr>
            <a:endParaRPr lang="ar-JO" sz="2000" dirty="0" smtClean="0"/>
          </a:p>
          <a:p>
            <a:pPr algn="just" rtl="1">
              <a:lnSpc>
                <a:spcPct val="150000"/>
              </a:lnSpc>
            </a:pPr>
            <a:r>
              <a:rPr lang="ar-JO" sz="2000" b="1" u="sng" dirty="0" smtClean="0"/>
              <a:t>نشاط : </a:t>
            </a:r>
            <a:r>
              <a:rPr lang="ar-JO" sz="2000" dirty="0" smtClean="0"/>
              <a:t>اقرأ الجملة الآتية وقم بتفسيرها (العفو مستحيل الإعدام)</a:t>
            </a:r>
          </a:p>
          <a:p>
            <a:pPr algn="just" rtl="1">
              <a:lnSpc>
                <a:spcPct val="150000"/>
              </a:lnSpc>
            </a:pPr>
            <a:r>
              <a:rPr lang="ar-JO" sz="2000" dirty="0" smtClean="0"/>
              <a:t>يؤدي غياب علامات الترقيم إلى حيرة في فهم المعنى ، فيُروى في عهد روسيا القيصرية أن القيصرة أرسلت رسالة تتعلق بسجين إلى مسؤول السجن، وجاء في الرسالة عبارة ( العفو مستحيل الإعدام ) ، فحار السجان في فهم المعنى ؛ لأن العبارة تحتمل العفو ، وتحتمل إعدام السجين ، فلو قرأها مسؤول السجن ( العفو مستحيلٌ ، الإعدام . ) – بوجود فاصلة بعد كلمة (مستحيل ) لنفذ الإعدام بالسجين فورا . ولو قرأها ( العفو ، مستحيلٌ الإعدام ) –بوجود فاصلة بعد كلمة (العفو ) </a:t>
            </a:r>
            <a:endParaRPr lang="en-US" sz="2000" dirty="0"/>
          </a:p>
        </p:txBody>
      </p:sp>
      <p:sp>
        <p:nvSpPr>
          <p:cNvPr id="5" name="Rectangle 4"/>
          <p:cNvSpPr/>
          <p:nvPr/>
        </p:nvSpPr>
        <p:spPr>
          <a:xfrm>
            <a:off x="1313265" y="5854197"/>
            <a:ext cx="10527631" cy="369332"/>
          </a:xfrm>
          <a:prstGeom prst="rect">
            <a:avLst/>
          </a:prstGeom>
        </p:spPr>
        <p:txBody>
          <a:bodyPr wrap="square">
            <a:spAutoFit/>
          </a:bodyPr>
          <a:lstStyle/>
          <a:p>
            <a:pPr algn="just" rtl="1"/>
            <a:r>
              <a:rPr lang="ar-JO" b="1" dirty="0" smtClean="0">
                <a:solidFill>
                  <a:srgbClr val="9BBB59"/>
                </a:solidFill>
              </a:rPr>
              <a:t>ارجع إلى الفيديو  لتتعرف على</a:t>
            </a:r>
            <a:r>
              <a:rPr lang="en-US" b="1" dirty="0" smtClean="0">
                <a:solidFill>
                  <a:srgbClr val="9BBB59"/>
                </a:solidFill>
              </a:rPr>
              <a:t> </a:t>
            </a:r>
            <a:r>
              <a:rPr lang="ar-JO" b="1" dirty="0" smtClean="0">
                <a:solidFill>
                  <a:srgbClr val="9BBB59"/>
                </a:solidFill>
              </a:rPr>
              <a:t>تأثير علامات الترقيم على المعن</a:t>
            </a:r>
            <a:r>
              <a:rPr lang="ar-SA" b="1" dirty="0" smtClean="0">
                <a:solidFill>
                  <a:srgbClr val="9BBB59"/>
                </a:solidFill>
              </a:rPr>
              <a:t>ى.</a:t>
            </a:r>
            <a:endParaRPr lang="ar-JO" b="1" dirty="0" smtClean="0">
              <a:solidFill>
                <a:srgbClr val="9BBB59"/>
              </a:solidFill>
            </a:endParaRPr>
          </a:p>
        </p:txBody>
      </p:sp>
    </p:spTree>
    <p:extLst>
      <p:ext uri="{BB962C8B-B14F-4D97-AF65-F5344CB8AC3E}">
        <p14:creationId xmlns:p14="http://schemas.microsoft.com/office/powerpoint/2010/main" val="3085503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31337" cy="561975"/>
          </a:xfrm>
        </p:spPr>
        <p:txBody>
          <a:bodyPr>
            <a:noAutofit/>
          </a:bodyPr>
          <a:lstStyle/>
          <a:p>
            <a:pPr algn="just" rtl="1"/>
            <a:r>
              <a:rPr lang="ar-JO" sz="3600" b="1" dirty="0" smtClean="0">
                <a:cs typeface="+mn-cs"/>
              </a:rPr>
              <a:t>علامات الترقيم</a:t>
            </a:r>
            <a:endParaRPr lang="en-US" sz="3600" b="1" dirty="0">
              <a:cs typeface="+mn-cs"/>
            </a:endParaRPr>
          </a:p>
        </p:txBody>
      </p:sp>
      <p:sp>
        <p:nvSpPr>
          <p:cNvPr id="7" name="Rectangle 6"/>
          <p:cNvSpPr/>
          <p:nvPr/>
        </p:nvSpPr>
        <p:spPr>
          <a:xfrm>
            <a:off x="397043" y="1061003"/>
            <a:ext cx="11490158" cy="4247317"/>
          </a:xfrm>
          <a:prstGeom prst="rect">
            <a:avLst/>
          </a:prstGeom>
        </p:spPr>
        <p:txBody>
          <a:bodyPr wrap="square">
            <a:spAutoFit/>
          </a:bodyPr>
          <a:lstStyle/>
          <a:p>
            <a:pPr algn="just" rtl="1">
              <a:lnSpc>
                <a:spcPct val="150000"/>
              </a:lnSpc>
            </a:pPr>
            <a:r>
              <a:rPr lang="ar-JO" sz="2000" b="1" u="sng" dirty="0" smtClean="0"/>
              <a:t>الفاصلة ( ،)</a:t>
            </a:r>
          </a:p>
          <a:p>
            <a:pPr algn="just" rtl="1">
              <a:lnSpc>
                <a:spcPct val="150000"/>
              </a:lnSpc>
            </a:pPr>
            <a:r>
              <a:rPr lang="ar-JO" sz="2000" dirty="0" smtClean="0">
                <a:solidFill>
                  <a:srgbClr val="00B050"/>
                </a:solidFill>
              </a:rPr>
              <a:t> </a:t>
            </a:r>
            <a:r>
              <a:rPr lang="ar-JO" sz="2000" dirty="0" smtClean="0"/>
              <a:t>نضع الفاصلة في المواضع الآتية : </a:t>
            </a:r>
          </a:p>
          <a:p>
            <a:pPr algn="just" rtl="1">
              <a:lnSpc>
                <a:spcPct val="150000"/>
              </a:lnSpc>
            </a:pPr>
            <a:r>
              <a:rPr lang="ar-JO" sz="2000" dirty="0" smtClean="0"/>
              <a:t>1- بين الجمل التي يتكون من مجموعها كلام تام الفائدة في معنى معين، مثل: إن محمداً طالب مهذب، لا يؤذي أحداً، ولا يكذب في كلامه، ولا يقصّر في دروسه.</a:t>
            </a:r>
          </a:p>
          <a:p>
            <a:pPr algn="just" rtl="1">
              <a:lnSpc>
                <a:spcPct val="150000"/>
              </a:lnSpc>
            </a:pPr>
            <a:r>
              <a:rPr lang="ar-JO" sz="2000" dirty="0" smtClean="0"/>
              <a:t>2- بين أنواع الشيء أو أقسامه، مثل:فصول السنة أربعة: الربيع، والصيف، والخريف، والشتاء.</a:t>
            </a:r>
          </a:p>
          <a:p>
            <a:pPr algn="just" rtl="1">
              <a:lnSpc>
                <a:spcPct val="150000"/>
              </a:lnSpc>
            </a:pPr>
            <a:r>
              <a:rPr lang="ar-JO" sz="2000" dirty="0" smtClean="0"/>
              <a:t>3-</a:t>
            </a:r>
            <a:r>
              <a:rPr lang="en-US" sz="2000" dirty="0" smtClean="0"/>
              <a:t> </a:t>
            </a:r>
            <a:r>
              <a:rPr lang="ar-JO" sz="2000" dirty="0" smtClean="0"/>
              <a:t>بعد المنادى (يا صديقي، اعلم أن الجد باب النجاح.)</a:t>
            </a:r>
          </a:p>
          <a:p>
            <a:pPr algn="just" rtl="1">
              <a:lnSpc>
                <a:spcPct val="150000"/>
              </a:lnSpc>
            </a:pPr>
            <a:r>
              <a:rPr lang="ar-JO" sz="2000" dirty="0" smtClean="0"/>
              <a:t>4- بين الشرط وجوابه إذا كانت جملة الشرط طويلة، مثل:إذا كنت في كل الأمور تعاتب أصدقاءك، فلن يبقى لك صديق.</a:t>
            </a:r>
          </a:p>
          <a:p>
            <a:pPr algn="just" rtl="1">
              <a:lnSpc>
                <a:spcPct val="150000"/>
              </a:lnSpc>
            </a:pPr>
            <a:r>
              <a:rPr lang="ar-JO" sz="2000" dirty="0" smtClean="0"/>
              <a:t>5- بعد حروف الجواب (وهي: نعم، لا، كلا، بلى)، مثل: هل أجبت عن أسئلة التقويم الذاتي كلها؟  نعم، إلا السؤال الأخير.</a:t>
            </a:r>
          </a:p>
          <a:p>
            <a:pPr algn="just" rtl="1">
              <a:lnSpc>
                <a:spcPct val="150000"/>
              </a:lnSpc>
            </a:pPr>
            <a:r>
              <a:rPr lang="ar-JO" sz="2000" dirty="0" smtClean="0"/>
              <a:t>6-</a:t>
            </a:r>
            <a:r>
              <a:rPr lang="en-US" sz="2000" dirty="0" smtClean="0"/>
              <a:t> </a:t>
            </a:r>
            <a:r>
              <a:rPr lang="ar-JO" sz="2000" dirty="0" smtClean="0"/>
              <a:t>بين البدل والمبدل منه ، مثل ( كان عمر بن الخطاب ، الخليفة الثاني عادلا.</a:t>
            </a:r>
            <a:endParaRPr lang="ar-JO" sz="2000" dirty="0"/>
          </a:p>
        </p:txBody>
      </p:sp>
    </p:spTree>
    <p:extLst>
      <p:ext uri="{BB962C8B-B14F-4D97-AF65-F5344CB8AC3E}">
        <p14:creationId xmlns:p14="http://schemas.microsoft.com/office/powerpoint/2010/main" val="29538193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txBox="1">
            <a:spLocks noGrp="1" noChangeAspect="1"/>
          </p:cNvSpPr>
          <p:nvPr>
            <p:ph idx="4294967295"/>
          </p:nvPr>
        </p:nvSpPr>
        <p:spPr>
          <a:xfrm>
            <a:off x="431800" y="1244600"/>
            <a:ext cx="11760200" cy="4894263"/>
          </a:xfrm>
          <a:prstGeom prst="rect">
            <a:avLst/>
          </a:prstGeom>
          <a:noFill/>
        </p:spPr>
        <p:txBody>
          <a:bodyPr wrap="square" rtlCol="0">
            <a:spAutoFit/>
          </a:bodyPr>
          <a:lstStyle/>
          <a:p>
            <a:pPr algn="just" rtl="1">
              <a:lnSpc>
                <a:spcPct val="150000"/>
              </a:lnSpc>
            </a:pPr>
            <a:endParaRPr lang="ar-JO" sz="1600" dirty="0" smtClean="0"/>
          </a:p>
          <a:p>
            <a:pPr algn="just" rtl="1">
              <a:lnSpc>
                <a:spcPct val="150000"/>
              </a:lnSpc>
            </a:pPr>
            <a:endParaRPr lang="ar-JO" sz="1600" dirty="0"/>
          </a:p>
          <a:p>
            <a:pPr algn="just" rtl="1">
              <a:lnSpc>
                <a:spcPct val="150000"/>
              </a:lnSpc>
            </a:pPr>
            <a:endParaRPr lang="ar-JO" sz="1600" dirty="0" smtClean="0"/>
          </a:p>
          <a:p>
            <a:pPr algn="just" rtl="1">
              <a:lnSpc>
                <a:spcPct val="150000"/>
              </a:lnSpc>
            </a:pPr>
            <a:endParaRPr lang="ar-JO" sz="1600" dirty="0"/>
          </a:p>
          <a:p>
            <a:pPr algn="just" rtl="1">
              <a:lnSpc>
                <a:spcPct val="150000"/>
              </a:lnSpc>
            </a:pPr>
            <a:endParaRPr lang="ar-JO" sz="1600" dirty="0" smtClean="0"/>
          </a:p>
          <a:p>
            <a:pPr algn="just" rtl="1">
              <a:lnSpc>
                <a:spcPct val="150000"/>
              </a:lnSpc>
            </a:pPr>
            <a:endParaRPr lang="ar-JO" sz="1600" dirty="0"/>
          </a:p>
          <a:p>
            <a:pPr algn="just" rtl="1">
              <a:lnSpc>
                <a:spcPct val="150000"/>
              </a:lnSpc>
            </a:pPr>
            <a:endParaRPr lang="ar-JO" sz="1600" dirty="0" smtClean="0"/>
          </a:p>
          <a:p>
            <a:pPr algn="just" rtl="1">
              <a:lnSpc>
                <a:spcPct val="150000"/>
              </a:lnSpc>
            </a:pPr>
            <a:endParaRPr lang="ar-JO" sz="1600" dirty="0"/>
          </a:p>
          <a:p>
            <a:pPr algn="just" rtl="1">
              <a:lnSpc>
                <a:spcPct val="150000"/>
              </a:lnSpc>
            </a:pPr>
            <a:endParaRPr lang="ar-JO" sz="1600" dirty="0" smtClean="0"/>
          </a:p>
          <a:p>
            <a:pPr algn="just" rtl="1">
              <a:lnSpc>
                <a:spcPct val="150000"/>
              </a:lnSpc>
            </a:pPr>
            <a:endParaRPr lang="ar-JO" sz="1600" dirty="0"/>
          </a:p>
        </p:txBody>
      </p:sp>
      <p:sp>
        <p:nvSpPr>
          <p:cNvPr id="8" name="TextBox 7"/>
          <p:cNvSpPr txBox="1">
            <a:spLocks noChangeAspect="1"/>
          </p:cNvSpPr>
          <p:nvPr/>
        </p:nvSpPr>
        <p:spPr>
          <a:xfrm>
            <a:off x="385011" y="365240"/>
            <a:ext cx="11430000" cy="5632311"/>
          </a:xfrm>
          <a:prstGeom prst="rect">
            <a:avLst/>
          </a:prstGeom>
          <a:noFill/>
        </p:spPr>
        <p:txBody>
          <a:bodyPr wrap="square" rtlCol="0">
            <a:spAutoFit/>
          </a:bodyPr>
          <a:lstStyle/>
          <a:p>
            <a:pPr algn="just" rtl="1">
              <a:lnSpc>
                <a:spcPct val="150000"/>
              </a:lnSpc>
            </a:pPr>
            <a:r>
              <a:rPr lang="ar-JO" sz="2000" b="1" u="sng" dirty="0" smtClean="0"/>
              <a:t>الفاصلة المنقوطة (؛)</a:t>
            </a:r>
          </a:p>
          <a:p>
            <a:pPr algn="just" rtl="1">
              <a:lnSpc>
                <a:spcPct val="150000"/>
              </a:lnSpc>
            </a:pPr>
            <a:r>
              <a:rPr lang="ar-JO" sz="2000" dirty="0" smtClean="0">
                <a:solidFill>
                  <a:srgbClr val="00B050"/>
                </a:solidFill>
              </a:rPr>
              <a:t> </a:t>
            </a:r>
            <a:r>
              <a:rPr lang="ar-JO" sz="2000" dirty="0" smtClean="0"/>
              <a:t>نضع الفاصلة المنقوطة في المواضع الآتية : </a:t>
            </a:r>
          </a:p>
          <a:p>
            <a:pPr algn="just" rtl="1">
              <a:lnSpc>
                <a:spcPct val="150000"/>
              </a:lnSpc>
            </a:pPr>
            <a:r>
              <a:rPr lang="ar-JO" sz="2000" dirty="0" smtClean="0"/>
              <a:t>1-</a:t>
            </a:r>
            <a:r>
              <a:rPr lang="en-US" sz="2000" dirty="0" smtClean="0"/>
              <a:t> </a:t>
            </a:r>
            <a:r>
              <a:rPr lang="ar-JO" sz="2000" dirty="0" smtClean="0"/>
              <a:t>بين جملتين تكون الثانية مسببة عن الأولى أو نتيجة لها، مثل:  (اجتهد الطالب في دراسته ؛ فحصل على جائزة تقديرية.</a:t>
            </a:r>
          </a:p>
          <a:p>
            <a:pPr algn="just" rtl="1">
              <a:lnSpc>
                <a:spcPct val="150000"/>
              </a:lnSpc>
            </a:pPr>
            <a:r>
              <a:rPr lang="ar-JO" sz="2000" dirty="0" smtClean="0"/>
              <a:t>2-</a:t>
            </a:r>
            <a:r>
              <a:rPr lang="en-US" sz="2000" dirty="0" smtClean="0"/>
              <a:t> </a:t>
            </a:r>
            <a:r>
              <a:rPr lang="ar-JO" sz="2000" dirty="0" smtClean="0"/>
              <a:t>بين الأصناف الواردة في جملة واحدة عندما تتنوع أقسامها، مثل</a:t>
            </a:r>
            <a:r>
              <a:rPr lang="ar-JO" sz="2000" dirty="0" smtClean="0">
                <a:sym typeface="Wingdings" pitchFamily="2" charset="2"/>
              </a:rPr>
              <a:t> :(</a:t>
            </a:r>
            <a:r>
              <a:rPr lang="ar-JO" sz="2000" dirty="0" smtClean="0"/>
              <a:t>من مملكة النبات: السرو، الصفصاف، الصنوبر</a:t>
            </a:r>
            <a:r>
              <a:rPr lang="ar-JO" sz="2000" dirty="0" smtClean="0">
                <a:solidFill>
                  <a:srgbClr val="FF0000"/>
                </a:solidFill>
              </a:rPr>
              <a:t>؛ </a:t>
            </a:r>
            <a:r>
              <a:rPr lang="ar-JO" sz="2000" dirty="0" smtClean="0"/>
              <a:t>التفاح، الخوخ، المشمش</a:t>
            </a:r>
            <a:r>
              <a:rPr lang="ar-JO" sz="2000" dirty="0" smtClean="0">
                <a:solidFill>
                  <a:srgbClr val="FF0000"/>
                </a:solidFill>
              </a:rPr>
              <a:t>؛</a:t>
            </a:r>
            <a:r>
              <a:rPr lang="ar-JO" sz="2000" dirty="0" smtClean="0"/>
              <a:t> القمح، الشعير، الذرة</a:t>
            </a:r>
            <a:r>
              <a:rPr lang="ar-JO" sz="2000" dirty="0" smtClean="0">
                <a:solidFill>
                  <a:srgbClr val="FF0000"/>
                </a:solidFill>
              </a:rPr>
              <a:t>؛</a:t>
            </a:r>
            <a:r>
              <a:rPr lang="ar-JO" sz="2000" dirty="0" smtClean="0"/>
              <a:t> الخيار، الخس، الباذنجان.)</a:t>
            </a:r>
          </a:p>
          <a:p>
            <a:pPr algn="just" rtl="1">
              <a:lnSpc>
                <a:spcPct val="150000"/>
              </a:lnSpc>
            </a:pPr>
            <a:r>
              <a:rPr lang="ar-JO" sz="2000" b="1" u="sng" dirty="0" smtClean="0"/>
              <a:t>النقطة (.)</a:t>
            </a:r>
          </a:p>
          <a:p>
            <a:pPr algn="just" rtl="1">
              <a:lnSpc>
                <a:spcPct val="150000"/>
              </a:lnSpc>
            </a:pPr>
            <a:r>
              <a:rPr lang="ar-JO" sz="2000" dirty="0" smtClean="0">
                <a:solidFill>
                  <a:srgbClr val="00B050"/>
                </a:solidFill>
              </a:rPr>
              <a:t> </a:t>
            </a:r>
            <a:r>
              <a:rPr lang="ar-JO" sz="2000" dirty="0" smtClean="0"/>
              <a:t>نضع النقطة في المواضع الآتية : </a:t>
            </a:r>
            <a:endParaRPr lang="ar-JO" sz="2000" b="1" dirty="0" smtClean="0"/>
          </a:p>
          <a:p>
            <a:pPr algn="just" rtl="1">
              <a:lnSpc>
                <a:spcPct val="150000"/>
              </a:lnSpc>
            </a:pPr>
            <a:r>
              <a:rPr lang="ar-JO" sz="2000" dirty="0" smtClean="0"/>
              <a:t>1- بعد نهاية الجملة أو الجمل التي تم معناها في الكلام، واستوفت كل مقوماتها، وحينها نلاحظ أن الجملة أو الجمل التالية تطرق معنى جديداً ،</a:t>
            </a:r>
          </a:p>
          <a:p>
            <a:pPr algn="just" rtl="1">
              <a:lnSpc>
                <a:spcPct val="150000"/>
              </a:lnSpc>
            </a:pPr>
            <a:r>
              <a:rPr lang="ar-JO" sz="2000" dirty="0" smtClean="0"/>
              <a:t> مثل (طلع الصباح. آمل أن يكون هذا النهار مباركاً.) </a:t>
            </a:r>
          </a:p>
          <a:p>
            <a:pPr algn="just" rtl="1">
              <a:lnSpc>
                <a:spcPct val="150000"/>
              </a:lnSpc>
            </a:pPr>
            <a:r>
              <a:rPr lang="ar-JO" sz="2000" dirty="0" smtClean="0"/>
              <a:t>2-</a:t>
            </a:r>
            <a:r>
              <a:rPr lang="en-US" sz="2000" dirty="0" smtClean="0"/>
              <a:t> </a:t>
            </a:r>
            <a:r>
              <a:rPr lang="ar-JO" sz="2000" dirty="0" smtClean="0"/>
              <a:t>بعد انتهاء الفقرة . </a:t>
            </a:r>
          </a:p>
          <a:p>
            <a:pPr algn="just" rtl="1">
              <a:lnSpc>
                <a:spcPct val="150000"/>
              </a:lnSpc>
            </a:pPr>
            <a:r>
              <a:rPr lang="ar-JO" sz="2000" dirty="0" smtClean="0"/>
              <a:t>3-</a:t>
            </a:r>
            <a:r>
              <a:rPr lang="en-US" sz="2000" dirty="0" smtClean="0"/>
              <a:t> </a:t>
            </a:r>
            <a:r>
              <a:rPr lang="ar-JO" sz="2000" dirty="0" smtClean="0"/>
              <a:t>بين الحروف المرموز بها للاختصار، مثل:</a:t>
            </a:r>
          </a:p>
          <a:p>
            <a:pPr algn="just" rtl="1">
              <a:lnSpc>
                <a:spcPct val="150000"/>
              </a:lnSpc>
            </a:pPr>
            <a:r>
              <a:rPr lang="ar-JO" sz="2000" dirty="0" smtClean="0"/>
              <a:t> (ص. ب ) (صندوق بريد) أ. ( أستاذ) د. (دكتور) أ. د (أستاذ دكتور) ق.م ( قبل الميلاد ) ر. ق ( رئيس قسم ) م. (مهندس) .</a:t>
            </a:r>
            <a:endParaRPr lang="ar-JO" sz="2000" dirty="0"/>
          </a:p>
        </p:txBody>
      </p:sp>
    </p:spTree>
    <p:extLst>
      <p:ext uri="{BB962C8B-B14F-4D97-AF65-F5344CB8AC3E}">
        <p14:creationId xmlns:p14="http://schemas.microsoft.com/office/powerpoint/2010/main" val="702753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409074" y="106363"/>
            <a:ext cx="11430000" cy="625475"/>
          </a:xfrm>
        </p:spPr>
        <p:txBody>
          <a:bodyPr>
            <a:normAutofit/>
          </a:bodyPr>
          <a:lstStyle/>
          <a:p>
            <a:pPr algn="ctr" rtl="1"/>
            <a:r>
              <a:rPr lang="ar-JO" sz="3600" b="1" i="0" dirty="0" smtClean="0">
                <a:cs typeface="+mn-cs"/>
              </a:rPr>
              <a:t>مقدمة</a:t>
            </a:r>
            <a:endParaRPr lang="en-US" sz="3600" b="1" i="0" dirty="0">
              <a:cs typeface="+mn-cs"/>
            </a:endParaRPr>
          </a:p>
        </p:txBody>
      </p:sp>
      <p:sp>
        <p:nvSpPr>
          <p:cNvPr id="7" name="Content Placeholder 2"/>
          <p:cNvSpPr txBox="1">
            <a:spLocks/>
          </p:cNvSpPr>
          <p:nvPr/>
        </p:nvSpPr>
        <p:spPr>
          <a:xfrm>
            <a:off x="239151" y="1295143"/>
            <a:ext cx="11718387" cy="522867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smtClean="0"/>
          </a:p>
          <a:p>
            <a:endParaRPr lang="en-US" dirty="0"/>
          </a:p>
        </p:txBody>
      </p:sp>
      <p:sp>
        <p:nvSpPr>
          <p:cNvPr id="8" name="Rectangle 7"/>
          <p:cNvSpPr/>
          <p:nvPr/>
        </p:nvSpPr>
        <p:spPr>
          <a:xfrm>
            <a:off x="457200" y="1120081"/>
            <a:ext cx="11357811" cy="2459071"/>
          </a:xfrm>
          <a:prstGeom prst="rect">
            <a:avLst/>
          </a:prstGeom>
        </p:spPr>
        <p:txBody>
          <a:bodyPr wrap="square">
            <a:spAutoFit/>
          </a:bodyPr>
          <a:lstStyle/>
          <a:p>
            <a:pPr algn="just" rtl="1">
              <a:lnSpc>
                <a:spcPct val="200000"/>
              </a:lnSpc>
            </a:pPr>
            <a:r>
              <a:rPr lang="ar-SA" sz="2000" dirty="0" smtClean="0"/>
              <a:t> تتوزع موضوعات الوحدة السادسة على ثلاثة دروس؛ فيختص الدرس الأول بمهارة كتابة الهمزة في بداية الكلمة ووسطها ونهايتها. وأما الدرس الثاني فيشمل عدداً من  المشكلات الإملائية التي ينبغي أن يحرص الكتّاب على معرفتها، وتجنب الخطأ في كتابتها. ومن أبرزها الفرق بين </a:t>
            </a:r>
            <a:r>
              <a:rPr lang="ar-JO" sz="2000" dirty="0" smtClean="0"/>
              <a:t>الألف القائمة والألف المقصورة، وتحديد موضع كتابة الألف الفارقة، والتمييز بين التاء المربوطة والتاء المفتوحة، ومعرفة مواضع حذف الألف من كلمة (ابن ). وأما الدرس الثالث فيعرض لعلاقة علامات الترقيم بالمعنى، ويحدد مواضع علامات الترقيم الصحيحة.</a:t>
            </a:r>
          </a:p>
        </p:txBody>
      </p:sp>
    </p:spTree>
    <p:extLst>
      <p:ext uri="{BB962C8B-B14F-4D97-AF65-F5344CB8AC3E}">
        <p14:creationId xmlns:p14="http://schemas.microsoft.com/office/powerpoint/2010/main" val="2671425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spect="1"/>
          </p:cNvSpPr>
          <p:nvPr/>
        </p:nvSpPr>
        <p:spPr>
          <a:xfrm>
            <a:off x="385011" y="101995"/>
            <a:ext cx="11430000" cy="6555641"/>
          </a:xfrm>
          <a:prstGeom prst="rect">
            <a:avLst/>
          </a:prstGeom>
          <a:noFill/>
        </p:spPr>
        <p:txBody>
          <a:bodyPr wrap="square" rtlCol="0">
            <a:spAutoFit/>
          </a:bodyPr>
          <a:lstStyle/>
          <a:p>
            <a:pPr algn="just" rtl="1">
              <a:lnSpc>
                <a:spcPct val="150000"/>
              </a:lnSpc>
            </a:pPr>
            <a:r>
              <a:rPr lang="ar-JO" sz="2000" b="1" u="sng" dirty="0" smtClean="0"/>
              <a:t>النقطتان الرأسيتان (:)</a:t>
            </a:r>
          </a:p>
          <a:p>
            <a:pPr algn="just" rtl="1">
              <a:lnSpc>
                <a:spcPct val="150000"/>
              </a:lnSpc>
            </a:pPr>
            <a:r>
              <a:rPr lang="ar-JO" sz="2000" dirty="0" smtClean="0">
                <a:solidFill>
                  <a:srgbClr val="00B050"/>
                </a:solidFill>
              </a:rPr>
              <a:t> </a:t>
            </a:r>
            <a:r>
              <a:rPr lang="ar-JO" sz="2000" dirty="0" smtClean="0"/>
              <a:t>توضع النقطتان الرأسيتان في المواضع الآتية : </a:t>
            </a:r>
          </a:p>
          <a:p>
            <a:pPr algn="just" rtl="1">
              <a:lnSpc>
                <a:spcPct val="150000"/>
              </a:lnSpc>
            </a:pPr>
            <a:r>
              <a:rPr lang="ar-JO" sz="2000" dirty="0" smtClean="0"/>
              <a:t>1-</a:t>
            </a:r>
            <a:r>
              <a:rPr lang="en-US" sz="2000" dirty="0" smtClean="0"/>
              <a:t> </a:t>
            </a:r>
            <a:r>
              <a:rPr lang="ar-JO" sz="2000" dirty="0" smtClean="0"/>
              <a:t>بعد القول أو ما هو في معناه (حكى، حدث، أخبر، سأل، أجاب، روى، تكلم...)، مثل: (قال أحد الحكماء: العلم أكثر من أن يؤتى به؛ فتخير من كل شي ء أحسنه. )(سألته: من أين لك هذا؟ فأجاب: من أبي.)</a:t>
            </a:r>
          </a:p>
          <a:p>
            <a:pPr algn="just" rtl="1">
              <a:lnSpc>
                <a:spcPct val="150000"/>
              </a:lnSpc>
            </a:pPr>
            <a:r>
              <a:rPr lang="ar-JO" sz="2000" dirty="0" smtClean="0"/>
              <a:t>2- بين الشيء وأنواعه، أو أقسامه، مثل</a:t>
            </a:r>
            <a:r>
              <a:rPr lang="ar-JO" sz="2000" dirty="0" smtClean="0">
                <a:sym typeface="Wingdings" pitchFamily="2" charset="2"/>
              </a:rPr>
              <a:t>:(</a:t>
            </a:r>
            <a:r>
              <a:rPr lang="ar-JO" sz="2000" dirty="0" smtClean="0"/>
              <a:t> أيام الدهر ثلاثة: يوم مضى لا يعود إليك، ويوم أنت فيه لا يدوم عليك، ويوم مستقبل لا تدري ما حاله. </a:t>
            </a:r>
            <a:r>
              <a:rPr lang="ar-JO" sz="2000" dirty="0" smtClean="0">
                <a:sym typeface="Wingdings" pitchFamily="2" charset="2"/>
              </a:rPr>
              <a:t>)</a:t>
            </a:r>
          </a:p>
          <a:p>
            <a:pPr algn="just" rtl="1">
              <a:lnSpc>
                <a:spcPct val="150000"/>
              </a:lnSpc>
            </a:pPr>
            <a:r>
              <a:rPr lang="ar-SA" sz="2000" dirty="0" smtClean="0">
                <a:sym typeface="Wingdings" pitchFamily="2" charset="2"/>
              </a:rPr>
              <a:t>3- </a:t>
            </a:r>
            <a:r>
              <a:rPr lang="ar-SA" sz="2000" dirty="0" smtClean="0"/>
              <a:t>بعد الصيغ المختومة بألفاظ: (التنالية / الآتية / ما يلي) أو ما يشبهها، مثل:</a:t>
            </a:r>
            <a:endParaRPr lang="en-US" sz="2000" dirty="0" smtClean="0">
              <a:sym typeface="Wingdings" pitchFamily="2" charset="2"/>
            </a:endParaRPr>
          </a:p>
          <a:p>
            <a:pPr algn="just" rtl="1">
              <a:lnSpc>
                <a:spcPct val="150000"/>
              </a:lnSpc>
            </a:pPr>
            <a:r>
              <a:rPr lang="ar-JO" sz="2000" dirty="0" smtClean="0"/>
              <a:t>(هذه نصيحتي إليكم تتلخص فيما يأتي: لا تستمعوا إلى مقالة السوء، ولا تجروا وراء الإشاعات، ولتكن ألسنتكم من وراء عقولكم.)(أجب عما يلي: من أنت؟ وكيف جئت إلى هنا؟ وماذا تريد؟).</a:t>
            </a:r>
          </a:p>
          <a:p>
            <a:pPr algn="just" rtl="1">
              <a:lnSpc>
                <a:spcPct val="150000"/>
              </a:lnSpc>
            </a:pPr>
            <a:r>
              <a:rPr lang="ar-JO" sz="2000" b="1" u="sng" dirty="0" smtClean="0"/>
              <a:t>علامة الاستفهام (؟) </a:t>
            </a:r>
          </a:p>
          <a:p>
            <a:pPr algn="just" rtl="1">
              <a:lnSpc>
                <a:spcPct val="150000"/>
              </a:lnSpc>
            </a:pPr>
            <a:r>
              <a:rPr lang="ar-JO" sz="2000" dirty="0" smtClean="0"/>
              <a:t> توضع بعد الجملة الاستفهامية، سواء أكانت أداة الاستفهام مذكورة في الجملة، أو محذوفة (من فازبالجائزة؟ متى عدت من السفر؟) (ترى المنكر ولا تغيره؟ (أي: أترى المنكر ولا تغيره؟)</a:t>
            </a:r>
          </a:p>
          <a:p>
            <a:pPr algn="just" rtl="1">
              <a:lnSpc>
                <a:spcPct val="150000"/>
              </a:lnSpc>
            </a:pPr>
            <a:r>
              <a:rPr lang="ar-JO" sz="2000" b="1" u="sng" dirty="0" smtClean="0"/>
              <a:t>علامة التعجب </a:t>
            </a:r>
            <a:r>
              <a:rPr lang="ar-JO" sz="2000" u="sng" dirty="0" smtClean="0"/>
              <a:t>(!)</a:t>
            </a:r>
            <a:endParaRPr lang="ar-JO" sz="2000" b="1" u="sng" dirty="0" smtClean="0"/>
          </a:p>
          <a:p>
            <a:pPr algn="just" rtl="1">
              <a:lnSpc>
                <a:spcPct val="150000"/>
              </a:lnSpc>
            </a:pPr>
            <a:r>
              <a:rPr lang="ar-JO" sz="2000" dirty="0" smtClean="0"/>
              <a:t>  تستخدم علامة التعجب (!) للدلالة على الانفعال والتأثر (ما أقسى ظلم القريب!)</a:t>
            </a:r>
            <a:endParaRPr lang="ar-JO" sz="2000" dirty="0"/>
          </a:p>
        </p:txBody>
      </p:sp>
    </p:spTree>
    <p:extLst>
      <p:ext uri="{BB962C8B-B14F-4D97-AF65-F5344CB8AC3E}">
        <p14:creationId xmlns:p14="http://schemas.microsoft.com/office/powerpoint/2010/main" val="7027530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spect="1"/>
          </p:cNvSpPr>
          <p:nvPr/>
        </p:nvSpPr>
        <p:spPr>
          <a:xfrm>
            <a:off x="385011" y="101995"/>
            <a:ext cx="11430000" cy="5632311"/>
          </a:xfrm>
          <a:prstGeom prst="rect">
            <a:avLst/>
          </a:prstGeom>
          <a:noFill/>
        </p:spPr>
        <p:txBody>
          <a:bodyPr wrap="square" rtlCol="0">
            <a:spAutoFit/>
          </a:bodyPr>
          <a:lstStyle/>
          <a:p>
            <a:pPr algn="just" rtl="1">
              <a:lnSpc>
                <a:spcPct val="150000"/>
              </a:lnSpc>
            </a:pPr>
            <a:r>
              <a:rPr lang="ar-JO" sz="2000" b="1" u="sng" dirty="0" smtClean="0"/>
              <a:t>علامة الاعتراض ( -    -) </a:t>
            </a:r>
          </a:p>
          <a:p>
            <a:pPr algn="just" rtl="1">
              <a:lnSpc>
                <a:spcPct val="150000"/>
              </a:lnSpc>
            </a:pPr>
            <a:r>
              <a:rPr lang="ar-JO" sz="2000" dirty="0" smtClean="0"/>
              <a:t>توضع في أول الجملة  المعترضة وآخرها، ويؤتى بالجملة المعترضة للدعاء، أو التنريه،أو التبيه على فضل شيء ما، فالدعاء نحو: عمر بن عبد العزيز- رضي اللة عنه- الخليفة الأموي الوحيد الذي لُقب بخامس الخلفاء الراشدين. والتنزيه نحو :( قال الله – سبحانه وتعالى - ) والتنبيه على فضل شخص أو شيء ما نحو : ( حدثني أحدهم – وهو معروف بالصدق - ).</a:t>
            </a:r>
          </a:p>
          <a:p>
            <a:pPr algn="just" rtl="1">
              <a:lnSpc>
                <a:spcPct val="150000"/>
              </a:lnSpc>
            </a:pPr>
            <a:r>
              <a:rPr lang="ar-JO" sz="2000" b="1" u="sng" dirty="0" smtClean="0"/>
              <a:t>علامة التنصيص أو النص (”       ” ) </a:t>
            </a:r>
          </a:p>
          <a:p>
            <a:pPr algn="just" rtl="1">
              <a:lnSpc>
                <a:spcPct val="150000"/>
              </a:lnSpc>
            </a:pPr>
            <a:r>
              <a:rPr lang="ar-JO" sz="2000" dirty="0" smtClean="0"/>
              <a:t>  توضع في بداية ونهاية الكلام الذي ننقله من الكتب والمراجع .</a:t>
            </a:r>
          </a:p>
          <a:p>
            <a:pPr algn="just" rtl="1">
              <a:lnSpc>
                <a:spcPct val="150000"/>
              </a:lnSpc>
            </a:pPr>
            <a:r>
              <a:rPr lang="ar-JO" sz="2000" b="1" u="sng" dirty="0" smtClean="0"/>
              <a:t>القوسان المتقابلان (     ) </a:t>
            </a:r>
          </a:p>
          <a:p>
            <a:pPr algn="just" rtl="1">
              <a:lnSpc>
                <a:spcPct val="150000"/>
              </a:lnSpc>
            </a:pPr>
            <a:r>
              <a:rPr lang="ar-JO" sz="2000" dirty="0" smtClean="0">
                <a:solidFill>
                  <a:srgbClr val="00B050"/>
                </a:solidFill>
              </a:rPr>
              <a:t> </a:t>
            </a:r>
            <a:r>
              <a:rPr lang="ar-JO" sz="2000" dirty="0" smtClean="0"/>
              <a:t>يوضع القوسان المتقابلان في المواضع الآتية : </a:t>
            </a:r>
          </a:p>
          <a:p>
            <a:pPr algn="just" rtl="1">
              <a:lnSpc>
                <a:spcPct val="150000"/>
              </a:lnSpc>
            </a:pPr>
            <a:r>
              <a:rPr lang="ar-JO" sz="2000" dirty="0" smtClean="0"/>
              <a:t>1- تحديد معنى كلمة تحتمل أكثر من معنى . نحو :  قرأت في ( الديوان )  رأي العقاد والمازني في الشعر . فكلمة الديوان تحتمل ديوان شعر ، أو ديوان الحكومة ، وقد وُضعت الكلمة بين قوسين لبيان معناها المقصود وهو عنوان كتاب ألفه العقاد والمازني. </a:t>
            </a:r>
          </a:p>
          <a:p>
            <a:pPr algn="just" rtl="1">
              <a:lnSpc>
                <a:spcPct val="150000"/>
              </a:lnSpc>
            </a:pPr>
            <a:r>
              <a:rPr lang="ar-JO" sz="2000" dirty="0" smtClean="0"/>
              <a:t>2-</a:t>
            </a:r>
            <a:r>
              <a:rPr lang="ar-SA" sz="2000" dirty="0" smtClean="0"/>
              <a:t> </a:t>
            </a:r>
            <a:r>
              <a:rPr lang="ar-JO" sz="2000" dirty="0" smtClean="0"/>
              <a:t>تمييز كلمة عاميّة أو أجنبية . </a:t>
            </a:r>
          </a:p>
          <a:p>
            <a:pPr algn="just" rtl="1">
              <a:lnSpc>
                <a:spcPct val="150000"/>
              </a:lnSpc>
            </a:pPr>
            <a:r>
              <a:rPr lang="ar-JO" sz="2000" dirty="0" smtClean="0"/>
              <a:t>3-</a:t>
            </a:r>
            <a:r>
              <a:rPr lang="ar-SA" sz="2000" dirty="0" smtClean="0"/>
              <a:t> </a:t>
            </a:r>
            <a:r>
              <a:rPr lang="ar-JO" sz="2000" dirty="0" smtClean="0"/>
              <a:t>تفسير كلمة سابقة وخاصة إذا سبقها ضمير ، نحو : كان هو (محمود درويش) الذي جعل القصيدة الفلسطينية عالمية الانتشار .</a:t>
            </a:r>
            <a:endParaRPr lang="ar-JO" sz="2000" dirty="0"/>
          </a:p>
        </p:txBody>
      </p:sp>
    </p:spTree>
    <p:extLst>
      <p:ext uri="{BB962C8B-B14F-4D97-AF65-F5344CB8AC3E}">
        <p14:creationId xmlns:p14="http://schemas.microsoft.com/office/powerpoint/2010/main" val="7027530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spect="1"/>
          </p:cNvSpPr>
          <p:nvPr/>
        </p:nvSpPr>
        <p:spPr>
          <a:xfrm>
            <a:off x="385011" y="101995"/>
            <a:ext cx="11430000" cy="5632311"/>
          </a:xfrm>
          <a:prstGeom prst="rect">
            <a:avLst/>
          </a:prstGeom>
          <a:noFill/>
        </p:spPr>
        <p:txBody>
          <a:bodyPr wrap="square" rtlCol="0">
            <a:spAutoFit/>
          </a:bodyPr>
          <a:lstStyle/>
          <a:p>
            <a:pPr algn="just" rtl="1">
              <a:lnSpc>
                <a:spcPct val="150000"/>
              </a:lnSpc>
            </a:pPr>
            <a:r>
              <a:rPr lang="ar-JO" sz="2000" b="1" dirty="0" smtClean="0"/>
              <a:t>علامة الحذف ( ... )</a:t>
            </a:r>
          </a:p>
          <a:p>
            <a:pPr algn="just" rtl="1">
              <a:lnSpc>
                <a:spcPct val="150000"/>
              </a:lnSpc>
            </a:pPr>
            <a:r>
              <a:rPr lang="ar-JO" sz="2000" dirty="0" smtClean="0"/>
              <a:t>1-توضع عند الاستغناء عن بعض الكلام المنقول بنصه لعدم الحاجة إليه في هذا السياق أو المقام.</a:t>
            </a:r>
          </a:p>
          <a:p>
            <a:pPr algn="just" rtl="1">
              <a:lnSpc>
                <a:spcPct val="150000"/>
              </a:lnSpc>
            </a:pPr>
            <a:r>
              <a:rPr lang="ar-JO" sz="2000" dirty="0" smtClean="0"/>
              <a:t>2-في الكلام الذي يخدش الحياء عند حكايته مكتوبا ، كأن تنقل موقف خصومة تم بين اثنين علت فيه أصواتهما بالسب والإهانة ، فتقول : لقد تفوه هذا بقوله ...</a:t>
            </a:r>
          </a:p>
          <a:p>
            <a:pPr algn="just" rtl="1">
              <a:lnSpc>
                <a:spcPct val="150000"/>
              </a:lnSpc>
            </a:pPr>
            <a:r>
              <a:rPr lang="ar-JO" sz="2000" dirty="0" smtClean="0"/>
              <a:t>3-</a:t>
            </a:r>
            <a:r>
              <a:rPr lang="ar-SA" sz="2000" dirty="0" smtClean="0"/>
              <a:t> </a:t>
            </a:r>
            <a:r>
              <a:rPr lang="ar-JO" sz="2000" dirty="0" smtClean="0"/>
              <a:t>في نهاية نص يأخذه كاتب من غيره ولا يريد أن يكتبه كله ،فتوضع علامة الحذف للدلالة أن النص المنقول عنه لم ينته.</a:t>
            </a:r>
          </a:p>
          <a:p>
            <a:pPr algn="just" rtl="1">
              <a:lnSpc>
                <a:spcPct val="150000"/>
              </a:lnSpc>
            </a:pPr>
            <a:r>
              <a:rPr lang="ar-JO" sz="2000" dirty="0" smtClean="0"/>
              <a:t>4- في مكان كلام غير واضح أو محذوف أو ناقص من نص يقوم الكاتب بتحقيقه .</a:t>
            </a:r>
          </a:p>
          <a:p>
            <a:pPr algn="just" rtl="1">
              <a:lnSpc>
                <a:spcPct val="150000"/>
              </a:lnSpc>
            </a:pPr>
            <a:endParaRPr lang="ar-JO" sz="2000" dirty="0" smtClean="0"/>
          </a:p>
          <a:p>
            <a:pPr algn="just" rtl="1">
              <a:lnSpc>
                <a:spcPct val="150000"/>
              </a:lnSpc>
            </a:pPr>
            <a:r>
              <a:rPr lang="ar-JO" sz="2000" b="1" dirty="0" smtClean="0"/>
              <a:t>علامة المماثلة ( = ) </a:t>
            </a:r>
          </a:p>
          <a:p>
            <a:pPr algn="just" rtl="1"/>
            <a:r>
              <a:rPr lang="ar-JO" sz="2000" dirty="0" smtClean="0"/>
              <a:t>1-</a:t>
            </a:r>
            <a:r>
              <a:rPr lang="ar-SA" sz="2000" dirty="0" smtClean="0"/>
              <a:t> </a:t>
            </a:r>
            <a:r>
              <a:rPr lang="ar-JO" sz="2000" dirty="0" smtClean="0"/>
              <a:t>توضع تحت الألفاظ المتكررة بدلا من إعادة كتابتها في كل سطر نحو : يُباع المتر من الصوف بدينار. </a:t>
            </a:r>
            <a:br>
              <a:rPr lang="ar-JO" sz="2000" dirty="0" smtClean="0"/>
            </a:br>
            <a:r>
              <a:rPr lang="ar-JO" sz="2000" dirty="0" smtClean="0"/>
              <a:t>                                                                                                     و =     =    = الحرير بدينارين. </a:t>
            </a:r>
            <a:br>
              <a:rPr lang="ar-JO" sz="2000" dirty="0" smtClean="0"/>
            </a:br>
            <a:r>
              <a:rPr lang="ar-JO" sz="2000" dirty="0" smtClean="0"/>
              <a:t>                                                                                                     و </a:t>
            </a:r>
            <a:r>
              <a:rPr lang="ar-SA" sz="2000" dirty="0" smtClean="0"/>
              <a:t>  </a:t>
            </a:r>
            <a:r>
              <a:rPr lang="ar-JO" sz="2000" dirty="0" smtClean="0"/>
              <a:t>=     </a:t>
            </a:r>
            <a:r>
              <a:rPr lang="ar-SA" sz="2000" dirty="0" smtClean="0"/>
              <a:t>         </a:t>
            </a:r>
            <a:r>
              <a:rPr lang="ar-JO" sz="2000" dirty="0" smtClean="0"/>
              <a:t>=    </a:t>
            </a:r>
            <a:r>
              <a:rPr lang="ar-SA" sz="2000" dirty="0" smtClean="0"/>
              <a:t>       </a:t>
            </a:r>
            <a:r>
              <a:rPr lang="ar-JO" sz="2000" dirty="0" smtClean="0"/>
              <a:t>=</a:t>
            </a:r>
            <a:r>
              <a:rPr lang="ar-SA" sz="2000" dirty="0" smtClean="0"/>
              <a:t>  </a:t>
            </a:r>
            <a:r>
              <a:rPr lang="ar-JO" sz="2000" dirty="0" smtClean="0"/>
              <a:t>القطن بربع دينار .</a:t>
            </a:r>
            <a:endParaRPr lang="en-US" sz="2000" dirty="0" smtClean="0"/>
          </a:p>
          <a:p>
            <a:pPr algn="just" rtl="1">
              <a:lnSpc>
                <a:spcPct val="150000"/>
              </a:lnSpc>
            </a:pPr>
            <a:r>
              <a:rPr lang="ar-JO" sz="2000" dirty="0" smtClean="0"/>
              <a:t>2- اتصال الشرح في حاشية الصفحة بالشرح في حاشية الصفحة التالية ، فتوضح علامة = للدلالة أن الشرح لم ينته ، وأن بقيته تتبع في الحاشية التالية .</a:t>
            </a:r>
            <a:endParaRPr lang="ar-JO" sz="2000" dirty="0"/>
          </a:p>
        </p:txBody>
      </p:sp>
      <p:sp>
        <p:nvSpPr>
          <p:cNvPr id="3" name="Rectangle 2"/>
          <p:cNvSpPr/>
          <p:nvPr/>
        </p:nvSpPr>
        <p:spPr>
          <a:xfrm>
            <a:off x="1313265" y="5854197"/>
            <a:ext cx="10527631" cy="369332"/>
          </a:xfrm>
          <a:prstGeom prst="rect">
            <a:avLst/>
          </a:prstGeom>
        </p:spPr>
        <p:txBody>
          <a:bodyPr wrap="square">
            <a:spAutoFit/>
          </a:bodyPr>
          <a:lstStyle/>
          <a:p>
            <a:pPr algn="just" rtl="1"/>
            <a:r>
              <a:rPr lang="ar-JO" b="1" dirty="0" smtClean="0">
                <a:solidFill>
                  <a:srgbClr val="9BBB59"/>
                </a:solidFill>
              </a:rPr>
              <a:t>ارجع إلى الفيديو  لتتعرف على</a:t>
            </a:r>
            <a:r>
              <a:rPr lang="en-US" b="1" dirty="0" smtClean="0">
                <a:solidFill>
                  <a:srgbClr val="9BBB59"/>
                </a:solidFill>
              </a:rPr>
              <a:t> </a:t>
            </a:r>
            <a:r>
              <a:rPr lang="ar-JO" b="1" dirty="0" smtClean="0">
                <a:solidFill>
                  <a:srgbClr val="9BBB59"/>
                </a:solidFill>
              </a:rPr>
              <a:t>تأثير علامات الترقيم</a:t>
            </a:r>
            <a:r>
              <a:rPr lang="ar-SA" b="1" dirty="0" smtClean="0">
                <a:solidFill>
                  <a:srgbClr val="9BBB59"/>
                </a:solidFill>
              </a:rPr>
              <a:t>.</a:t>
            </a:r>
            <a:endParaRPr lang="ar-JO" b="1" dirty="0" smtClean="0">
              <a:solidFill>
                <a:srgbClr val="9BBB59"/>
              </a:solidFill>
            </a:endParaRPr>
          </a:p>
        </p:txBody>
      </p:sp>
    </p:spTree>
    <p:extLst>
      <p:ext uri="{BB962C8B-B14F-4D97-AF65-F5344CB8AC3E}">
        <p14:creationId xmlns:p14="http://schemas.microsoft.com/office/powerpoint/2010/main" val="702753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31337" cy="561975"/>
          </a:xfrm>
        </p:spPr>
        <p:txBody>
          <a:bodyPr>
            <a:noAutofit/>
          </a:bodyPr>
          <a:lstStyle/>
          <a:p>
            <a:pPr algn="just" rtl="1"/>
            <a:r>
              <a:rPr lang="ar-SA" sz="3600" b="1" dirty="0" smtClean="0">
                <a:cs typeface="+mn-cs"/>
              </a:rPr>
              <a:t>تدريب</a:t>
            </a:r>
            <a:endParaRPr lang="en-US" sz="3600" b="1" dirty="0">
              <a:cs typeface="+mn-cs"/>
            </a:endParaRPr>
          </a:p>
        </p:txBody>
      </p:sp>
      <p:sp>
        <p:nvSpPr>
          <p:cNvPr id="7" name="Rectangle 6"/>
          <p:cNvSpPr/>
          <p:nvPr/>
        </p:nvSpPr>
        <p:spPr>
          <a:xfrm>
            <a:off x="397043" y="1061003"/>
            <a:ext cx="11490158" cy="5632311"/>
          </a:xfrm>
          <a:prstGeom prst="rect">
            <a:avLst/>
          </a:prstGeom>
        </p:spPr>
        <p:txBody>
          <a:bodyPr wrap="square">
            <a:spAutoFit/>
          </a:bodyPr>
          <a:lstStyle/>
          <a:p>
            <a:pPr algn="just" rtl="1">
              <a:lnSpc>
                <a:spcPct val="150000"/>
              </a:lnSpc>
            </a:pPr>
            <a:r>
              <a:rPr lang="ar-JO" sz="2000" b="1" u="sng" dirty="0" smtClean="0"/>
              <a:t>تدريب: ضع علامات الترقيم في المواضع المناسبة:</a:t>
            </a:r>
          </a:p>
          <a:p>
            <a:pPr algn="just" rtl="1">
              <a:lnSpc>
                <a:spcPct val="150000"/>
              </a:lnSpc>
            </a:pPr>
            <a:r>
              <a:rPr lang="ar-JO" sz="2000" dirty="0" smtClean="0"/>
              <a:t>   </a:t>
            </a:r>
            <a:r>
              <a:rPr lang="ar-SA" sz="2000" dirty="0" smtClean="0"/>
              <a:t>استيقظ مبكرا(</a:t>
            </a:r>
            <a:r>
              <a:rPr lang="ar-JO" sz="2000" dirty="0" smtClean="0"/>
              <a:t>.....)</a:t>
            </a:r>
            <a:r>
              <a:rPr lang="ar-SA" sz="2000" dirty="0" smtClean="0"/>
              <a:t>صلى الفجر(</a:t>
            </a:r>
            <a:r>
              <a:rPr lang="ar-JO" sz="2000" dirty="0" smtClean="0"/>
              <a:t>......</a:t>
            </a:r>
            <a:r>
              <a:rPr lang="ar-SA" sz="2000" dirty="0" smtClean="0"/>
              <a:t>) تناول طعام فطوره (</a:t>
            </a:r>
            <a:r>
              <a:rPr lang="ar-JO" sz="2000" dirty="0" smtClean="0"/>
              <a:t>....</a:t>
            </a:r>
            <a:r>
              <a:rPr lang="ar-SA" sz="2000" dirty="0" smtClean="0"/>
              <a:t>) ركب الحافلة المتجهة إلى القدس(</a:t>
            </a:r>
            <a:r>
              <a:rPr lang="ar-JO" sz="2000" dirty="0" smtClean="0"/>
              <a:t>.....</a:t>
            </a:r>
            <a:r>
              <a:rPr lang="ar-SA" sz="2000" dirty="0" smtClean="0"/>
              <a:t>) كرر النظر في أوراقه الثبوتية(</a:t>
            </a:r>
            <a:r>
              <a:rPr lang="ar-JO" sz="2000" dirty="0" smtClean="0"/>
              <a:t>.....</a:t>
            </a:r>
            <a:r>
              <a:rPr lang="ar-SA" sz="2000" dirty="0" smtClean="0"/>
              <a:t>) لأن دخول القدس يحتاج إلى تصريح من سلطات الاحتلال (</a:t>
            </a:r>
            <a:r>
              <a:rPr lang="ar-JO" sz="2000" dirty="0" smtClean="0"/>
              <a:t>........</a:t>
            </a:r>
            <a:r>
              <a:rPr lang="ar-SA" sz="2000" dirty="0" smtClean="0"/>
              <a:t>) بدأت ذاكرته تستعرض ثلاثة أحداث رئيسية (</a:t>
            </a:r>
            <a:r>
              <a:rPr lang="ar-JO" sz="2000" dirty="0" smtClean="0"/>
              <a:t>.....</a:t>
            </a:r>
            <a:r>
              <a:rPr lang="ar-SA" sz="2000" dirty="0" smtClean="0"/>
              <a:t>) النكبة (</a:t>
            </a:r>
            <a:r>
              <a:rPr lang="ar-JO" sz="2000" dirty="0" smtClean="0"/>
              <a:t>....</a:t>
            </a:r>
            <a:r>
              <a:rPr lang="ar-SA" sz="2000" dirty="0" smtClean="0"/>
              <a:t>) النكسة (</a:t>
            </a:r>
            <a:r>
              <a:rPr lang="ar-JO" sz="2000" dirty="0" smtClean="0"/>
              <a:t>......</a:t>
            </a:r>
            <a:r>
              <a:rPr lang="ar-SA" sz="2000" dirty="0" smtClean="0"/>
              <a:t>) الانتفاضة الأولى (</a:t>
            </a:r>
            <a:r>
              <a:rPr lang="ar-JO" sz="2000" dirty="0" smtClean="0"/>
              <a:t>......</a:t>
            </a:r>
            <a:r>
              <a:rPr lang="ar-SA" sz="2000" dirty="0" smtClean="0"/>
              <a:t>) قبل النكبة كانت فلسطين لنا من البحر إلى النهر (</a:t>
            </a:r>
            <a:r>
              <a:rPr lang="ar-JO" sz="2000" dirty="0" smtClean="0"/>
              <a:t>. ......</a:t>
            </a:r>
            <a:r>
              <a:rPr lang="ar-SA" sz="2000" dirty="0" smtClean="0"/>
              <a:t>) مَن كان يتوقع أن الوصول إلى القدس يحتاج إلى تصريح(</a:t>
            </a:r>
            <a:r>
              <a:rPr lang="ar-JO" sz="2000" dirty="0" smtClean="0"/>
              <a:t>......</a:t>
            </a:r>
            <a:r>
              <a:rPr lang="ar-SA" sz="2000" dirty="0" smtClean="0"/>
              <a:t>) ما أسوأ الاحتلال  حينما يصادر حريتنا في وطننا (</a:t>
            </a:r>
            <a:r>
              <a:rPr lang="ar-JO" sz="2000" dirty="0" smtClean="0"/>
              <a:t>......</a:t>
            </a:r>
            <a:r>
              <a:rPr lang="ar-SA" sz="2000" dirty="0" smtClean="0"/>
              <a:t>) واطمئن قلبي حينما قرأتُ قوله تعالى (</a:t>
            </a:r>
            <a:r>
              <a:rPr lang="ar-JO" sz="2000" dirty="0" smtClean="0"/>
              <a:t>......</a:t>
            </a:r>
            <a:r>
              <a:rPr lang="ar-SA" sz="2000" dirty="0" smtClean="0"/>
              <a:t>) (</a:t>
            </a:r>
            <a:r>
              <a:rPr lang="ar-JO" sz="2000" dirty="0" smtClean="0"/>
              <a:t>......</a:t>
            </a:r>
            <a:r>
              <a:rPr lang="ar-SA" sz="2000" dirty="0" smtClean="0"/>
              <a:t>) سُبْحَانَ الَّذِي أَسْرَى بِعَبْدِهِ لَيْلًا مِنَ الْمَسْجِدِ الْحَرَامِ إِلَى الْمَسْجِدِ الْأَقْصَى الَّذِي بَارَكْنَا حَوْلَهُ(</a:t>
            </a:r>
            <a:r>
              <a:rPr lang="ar-JO" sz="2000" dirty="0" smtClean="0"/>
              <a:t>......</a:t>
            </a:r>
            <a:r>
              <a:rPr lang="ar-SA" sz="2000" dirty="0" smtClean="0"/>
              <a:t>) (</a:t>
            </a:r>
            <a:r>
              <a:rPr lang="ar-JO" sz="2000" dirty="0" smtClean="0"/>
              <a:t>......</a:t>
            </a:r>
            <a:r>
              <a:rPr lang="ar-SA" sz="2000" dirty="0" smtClean="0"/>
              <a:t>) </a:t>
            </a:r>
            <a:endParaRPr lang="ar-JO" sz="2000" dirty="0" smtClean="0"/>
          </a:p>
          <a:p>
            <a:pPr algn="just" rtl="1">
              <a:lnSpc>
                <a:spcPct val="150000"/>
              </a:lnSpc>
            </a:pPr>
            <a:r>
              <a:rPr lang="ar-JO" sz="2000" b="1" u="sng" dirty="0" smtClean="0"/>
              <a:t>الإجابة:</a:t>
            </a:r>
          </a:p>
          <a:p>
            <a:pPr algn="just" rtl="1">
              <a:lnSpc>
                <a:spcPct val="150000"/>
              </a:lnSpc>
            </a:pPr>
            <a:r>
              <a:rPr lang="ar-JO" sz="2000" dirty="0" smtClean="0"/>
              <a:t> </a:t>
            </a:r>
            <a:r>
              <a:rPr lang="ar-SA" sz="2000" dirty="0" smtClean="0"/>
              <a:t>استيقظ مبكرا(</a:t>
            </a:r>
            <a:r>
              <a:rPr lang="ar-JO" sz="2000" dirty="0" smtClean="0"/>
              <a:t>،</a:t>
            </a:r>
            <a:r>
              <a:rPr lang="ar-SA" sz="2000" dirty="0" smtClean="0"/>
              <a:t>) صلى الفجر(</a:t>
            </a:r>
            <a:r>
              <a:rPr lang="ar-JO" sz="2000" dirty="0" smtClean="0"/>
              <a:t>،</a:t>
            </a:r>
            <a:r>
              <a:rPr lang="ar-SA" sz="2000" dirty="0" smtClean="0"/>
              <a:t>) تناول طعام فطوره (</a:t>
            </a:r>
            <a:r>
              <a:rPr lang="ar-JO" sz="2000" dirty="0" smtClean="0"/>
              <a:t>،</a:t>
            </a:r>
            <a:r>
              <a:rPr lang="ar-SA" sz="2000" dirty="0" smtClean="0"/>
              <a:t>) ركب الحافلة المتجهة إلى القدس(</a:t>
            </a:r>
            <a:r>
              <a:rPr lang="ar-JO" sz="2000" dirty="0" smtClean="0"/>
              <a:t>.</a:t>
            </a:r>
            <a:r>
              <a:rPr lang="ar-SA" sz="2000" dirty="0" smtClean="0"/>
              <a:t>) كرر النظر في أوراقه الثبوتية(</a:t>
            </a:r>
            <a:r>
              <a:rPr lang="ar-JO" sz="2000" dirty="0" smtClean="0"/>
              <a:t>؛</a:t>
            </a:r>
            <a:r>
              <a:rPr lang="ar-SA" sz="2000" dirty="0" smtClean="0"/>
              <a:t>) لأن دخول القدس يحتاج إلى تصريح من سلطات الاحتلال (</a:t>
            </a:r>
            <a:r>
              <a:rPr lang="ar-JO" sz="2000" dirty="0" smtClean="0"/>
              <a:t>.</a:t>
            </a:r>
            <a:r>
              <a:rPr lang="ar-SA" sz="2000" dirty="0" smtClean="0"/>
              <a:t>) بدأت ذاكرته تستعرض ثلاثة أحداث رئيسية (</a:t>
            </a:r>
            <a:r>
              <a:rPr lang="ar-JO" sz="2000" dirty="0" smtClean="0"/>
              <a:t>:</a:t>
            </a:r>
            <a:r>
              <a:rPr lang="ar-SA" sz="2000" dirty="0" smtClean="0"/>
              <a:t>) النكبة (</a:t>
            </a:r>
            <a:r>
              <a:rPr lang="ar-JO" sz="2000" dirty="0" smtClean="0"/>
              <a:t>،</a:t>
            </a:r>
            <a:r>
              <a:rPr lang="ar-SA" sz="2000" dirty="0" smtClean="0"/>
              <a:t>) النكسة (</a:t>
            </a:r>
            <a:r>
              <a:rPr lang="ar-JO" sz="2000" dirty="0" smtClean="0"/>
              <a:t>،</a:t>
            </a:r>
            <a:r>
              <a:rPr lang="ar-SA" sz="2000" dirty="0" smtClean="0"/>
              <a:t>) الانتفاضة الأولى (</a:t>
            </a:r>
            <a:r>
              <a:rPr lang="ar-JO" sz="2000" dirty="0" smtClean="0"/>
              <a:t>.</a:t>
            </a:r>
            <a:r>
              <a:rPr lang="ar-SA" sz="2000" dirty="0" smtClean="0"/>
              <a:t>) قبل النكبة كانت فلسطين لنا من البحر إلى النهر (</a:t>
            </a:r>
            <a:r>
              <a:rPr lang="ar-JO" sz="2000" dirty="0" smtClean="0"/>
              <a:t>.</a:t>
            </a:r>
            <a:r>
              <a:rPr lang="ar-SA" sz="2000" dirty="0" smtClean="0"/>
              <a:t>) مَن كان يتوقع أن الوصول إلى القدس يحتاج إلى تصريح(</a:t>
            </a:r>
            <a:r>
              <a:rPr lang="ar-JO" sz="2000" dirty="0" smtClean="0"/>
              <a:t>؟</a:t>
            </a:r>
            <a:r>
              <a:rPr lang="ar-SA" sz="2000" dirty="0" smtClean="0"/>
              <a:t>) ما أسوأ الاحتلال  حينما يصادر حريتنا في وطننا (</a:t>
            </a:r>
            <a:r>
              <a:rPr lang="ar-JO" sz="2000" dirty="0" smtClean="0"/>
              <a:t>!</a:t>
            </a:r>
            <a:r>
              <a:rPr lang="ar-SA" sz="2000" dirty="0" smtClean="0"/>
              <a:t>) واطمئن قلبي حينما قرأتُ قوله تعالى (</a:t>
            </a:r>
            <a:r>
              <a:rPr lang="ar-JO" sz="2000" dirty="0" smtClean="0"/>
              <a:t>:</a:t>
            </a:r>
            <a:r>
              <a:rPr lang="ar-SA" sz="2000" dirty="0" smtClean="0"/>
              <a:t>) (</a:t>
            </a:r>
            <a:r>
              <a:rPr lang="ar-JO" sz="2000" dirty="0" smtClean="0"/>
              <a:t>”</a:t>
            </a:r>
            <a:r>
              <a:rPr lang="ar-SA" sz="2000" dirty="0" smtClean="0"/>
              <a:t>) سُبْحَانَ الَّذِي أَسْرَى بِعَبْدِهِ لَيْلًا مِنَ الْمَسْجِدِ الْحَرَامِ إِلَى الْمَسْجِدِ الْأَقْصَى الَّذِي بَارَكْنَا حَوْلَهُ(</a:t>
            </a:r>
            <a:r>
              <a:rPr lang="ar-JO" sz="2000" dirty="0" smtClean="0"/>
              <a:t>”</a:t>
            </a:r>
            <a:r>
              <a:rPr lang="ar-SA" sz="2000" dirty="0" smtClean="0"/>
              <a:t>) (</a:t>
            </a:r>
            <a:r>
              <a:rPr lang="ar-JO" sz="2000" dirty="0" smtClean="0"/>
              <a:t>.</a:t>
            </a:r>
            <a:r>
              <a:rPr lang="ar-SA" sz="2000" dirty="0" smtClean="0"/>
              <a:t>) </a:t>
            </a:r>
            <a:endParaRPr lang="en-US" sz="2000" dirty="0"/>
          </a:p>
        </p:txBody>
      </p:sp>
    </p:spTree>
    <p:extLst>
      <p:ext uri="{BB962C8B-B14F-4D97-AF65-F5344CB8AC3E}">
        <p14:creationId xmlns:p14="http://schemas.microsoft.com/office/powerpoint/2010/main" val="2953819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409074" y="106363"/>
            <a:ext cx="11430000" cy="625475"/>
          </a:xfrm>
          <a:prstGeom prst="rect">
            <a:avLst/>
          </a:prstGeom>
        </p:spPr>
        <p:txBody>
          <a:bodyPr vert="horz" lIns="91440" tIns="45720" rIns="91440" bIns="45720" rtlCol="0" anchor="ctr">
            <a:normAutofit lnSpcReduction="10000"/>
          </a:bodyPr>
          <a:lstStyle/>
          <a:p>
            <a:pPr algn="r" rtl="1"/>
            <a:r>
              <a:rPr lang="ar-JO" sz="3600" b="1" dirty="0" smtClean="0">
                <a:latin typeface="Arial" charset="0"/>
                <a:cs typeface="Arial" charset="0"/>
              </a:rPr>
              <a:t>أهداف الوحدة</a:t>
            </a:r>
            <a:endParaRPr lang="en-US" sz="3600" b="1" dirty="0"/>
          </a:p>
        </p:txBody>
      </p:sp>
      <p:sp>
        <p:nvSpPr>
          <p:cNvPr id="4" name="TextBox 3"/>
          <p:cNvSpPr txBox="1"/>
          <p:nvPr/>
        </p:nvSpPr>
        <p:spPr>
          <a:xfrm>
            <a:off x="5305926" y="1143000"/>
            <a:ext cx="6605450" cy="461665"/>
          </a:xfrm>
          <a:prstGeom prst="rect">
            <a:avLst/>
          </a:prstGeom>
          <a:noFill/>
        </p:spPr>
        <p:txBody>
          <a:bodyPr wrap="square" rtlCol="0">
            <a:spAutoFit/>
          </a:bodyPr>
          <a:lstStyle/>
          <a:p>
            <a:pPr algn="r" rtl="1"/>
            <a:r>
              <a:rPr lang="ar-JO" sz="2400" b="1" dirty="0" smtClean="0"/>
              <a:t>بعد الإنتهاء من دراسة هذه الوحدة سيكون الطالب قادراً على أن:</a:t>
            </a:r>
            <a:endParaRPr lang="en-US" sz="2400" b="1" dirty="0"/>
          </a:p>
        </p:txBody>
      </p:sp>
      <p:sp>
        <p:nvSpPr>
          <p:cNvPr id="5" name="Rectangle 4"/>
          <p:cNvSpPr/>
          <p:nvPr/>
        </p:nvSpPr>
        <p:spPr>
          <a:xfrm>
            <a:off x="457200" y="1890100"/>
            <a:ext cx="11141242" cy="3735959"/>
          </a:xfrm>
          <a:prstGeom prst="rect">
            <a:avLst/>
          </a:prstGeom>
        </p:spPr>
        <p:txBody>
          <a:bodyPr wrap="square">
            <a:spAutoFit/>
          </a:bodyPr>
          <a:lstStyle/>
          <a:p>
            <a:pPr marL="171450" indent="-171450" algn="just" rtl="1">
              <a:lnSpc>
                <a:spcPct val="150000"/>
              </a:lnSpc>
              <a:buFont typeface="Arial" pitchFamily="34" charset="0"/>
              <a:buChar char="•"/>
            </a:pPr>
            <a:r>
              <a:rPr lang="ar-JO" sz="2000" dirty="0" smtClean="0"/>
              <a:t>تكتبَ الهمزة كتابة صحيحة. </a:t>
            </a:r>
            <a:endParaRPr lang="en-US" sz="2000" dirty="0" smtClean="0"/>
          </a:p>
          <a:p>
            <a:pPr marL="171450" indent="-171450" algn="just" rtl="1">
              <a:lnSpc>
                <a:spcPct val="150000"/>
              </a:lnSpc>
              <a:buFont typeface="Arial" pitchFamily="34" charset="0"/>
              <a:buChar char="•"/>
            </a:pPr>
            <a:r>
              <a:rPr lang="ar-JO" sz="2000" dirty="0" smtClean="0"/>
              <a:t>تفرق بين الألف القائمة والألف المقصورة في نهاية الكلمة. </a:t>
            </a:r>
            <a:endParaRPr lang="en-US" sz="2000" dirty="0" smtClean="0"/>
          </a:p>
          <a:p>
            <a:pPr marL="171450" indent="-171450" algn="just" rtl="1">
              <a:lnSpc>
                <a:spcPct val="150000"/>
              </a:lnSpc>
              <a:buFont typeface="Arial" pitchFamily="34" charset="0"/>
              <a:buChar char="•"/>
            </a:pPr>
            <a:r>
              <a:rPr lang="ar-JO" sz="2000" dirty="0" smtClean="0"/>
              <a:t>تكتب الألف الفارقة في موضعها الصحيح . </a:t>
            </a:r>
          </a:p>
          <a:p>
            <a:pPr marL="171450" indent="-171450" algn="just" rtl="1">
              <a:lnSpc>
                <a:spcPct val="150000"/>
              </a:lnSpc>
              <a:buFont typeface="Arial" pitchFamily="34" charset="0"/>
              <a:buChar char="•"/>
            </a:pPr>
            <a:r>
              <a:rPr lang="ar-JO" sz="2000" dirty="0" smtClean="0"/>
              <a:t>تميز بين التاء المربوطة والتاء المفتوحة (المبسوطة). </a:t>
            </a:r>
            <a:endParaRPr lang="en-US" sz="2000" dirty="0" smtClean="0"/>
          </a:p>
          <a:p>
            <a:pPr marL="171450" indent="-171450" algn="just" rtl="1">
              <a:lnSpc>
                <a:spcPct val="150000"/>
              </a:lnSpc>
              <a:buFont typeface="Arial" pitchFamily="34" charset="0"/>
              <a:buChar char="•"/>
            </a:pPr>
            <a:r>
              <a:rPr lang="ar-JO" sz="2000" dirty="0" smtClean="0"/>
              <a:t>تمثل على الكلمات التي تُنطق فيها الألف ولا تُكتب. </a:t>
            </a:r>
          </a:p>
          <a:p>
            <a:pPr marL="171450" indent="-171450" algn="just" rtl="1">
              <a:lnSpc>
                <a:spcPct val="150000"/>
              </a:lnSpc>
              <a:buFont typeface="Arial" pitchFamily="34" charset="0"/>
              <a:buChar char="•"/>
            </a:pPr>
            <a:r>
              <a:rPr lang="ar-JO" sz="2000" dirty="0" smtClean="0"/>
              <a:t>تحدد مواضع حذف الألف من كلمة (ابن). </a:t>
            </a:r>
            <a:endParaRPr lang="en-US" sz="2000" dirty="0" smtClean="0"/>
          </a:p>
          <a:p>
            <a:pPr marL="171450" indent="-171450" algn="just" rtl="1">
              <a:lnSpc>
                <a:spcPct val="150000"/>
              </a:lnSpc>
              <a:buFont typeface="Arial" pitchFamily="34" charset="0"/>
              <a:buChar char="•"/>
            </a:pPr>
            <a:r>
              <a:rPr lang="ar-JO" sz="2000" dirty="0" smtClean="0"/>
              <a:t>تربط بين علامات الترقيم ومعنى النص المكتوب. </a:t>
            </a:r>
            <a:endParaRPr lang="en-US" sz="2000" dirty="0" smtClean="0"/>
          </a:p>
          <a:p>
            <a:pPr marL="171450" indent="-171450" algn="just" rtl="1">
              <a:lnSpc>
                <a:spcPct val="150000"/>
              </a:lnSpc>
              <a:buFont typeface="Arial" pitchFamily="34" charset="0"/>
              <a:buChar char="•"/>
            </a:pPr>
            <a:r>
              <a:rPr lang="ar-JO" sz="2000" dirty="0" smtClean="0"/>
              <a:t>تضع علامات الترقيم في مواضعها الصحيحة. </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249238" y="106363"/>
            <a:ext cx="11601867" cy="625475"/>
          </a:xfrm>
        </p:spPr>
        <p:txBody>
          <a:bodyPr>
            <a:normAutofit/>
          </a:bodyPr>
          <a:lstStyle/>
          <a:p>
            <a:pPr algn="r" rtl="1"/>
            <a:r>
              <a:rPr lang="ar-JO" sz="3600" b="1" i="0" dirty="0">
                <a:cs typeface="+mn-cs"/>
              </a:rPr>
              <a:t>موضوعات الوحدة</a:t>
            </a:r>
            <a:endParaRPr lang="en-US" sz="3600" b="1" i="0" dirty="0">
              <a:cs typeface="+mn-cs"/>
            </a:endParaRPr>
          </a:p>
        </p:txBody>
      </p:sp>
      <p:sp>
        <p:nvSpPr>
          <p:cNvPr id="7" name="Text Placeholder 6"/>
          <p:cNvSpPr>
            <a:spLocks noGrp="1"/>
          </p:cNvSpPr>
          <p:nvPr>
            <p:ph type="body" sz="quarter" idx="4294967295"/>
          </p:nvPr>
        </p:nvSpPr>
        <p:spPr>
          <a:xfrm>
            <a:off x="457200" y="1287880"/>
            <a:ext cx="11369842" cy="2732088"/>
          </a:xfrm>
        </p:spPr>
        <p:txBody>
          <a:bodyPr>
            <a:normAutofit/>
          </a:bodyPr>
          <a:lstStyle/>
          <a:p>
            <a:pPr algn="just" rtl="1">
              <a:lnSpc>
                <a:spcPct val="150000"/>
              </a:lnSpc>
              <a:buNone/>
            </a:pPr>
            <a:r>
              <a:rPr lang="ar-JO" sz="2000" dirty="0" smtClean="0"/>
              <a:t>6.1 قواعد كتابة الهمزة .  </a:t>
            </a:r>
          </a:p>
          <a:p>
            <a:pPr algn="just" rtl="1">
              <a:lnSpc>
                <a:spcPct val="150000"/>
              </a:lnSpc>
              <a:buNone/>
            </a:pPr>
            <a:r>
              <a:rPr lang="ar-JO" sz="2000" dirty="0" smtClean="0"/>
              <a:t>6.2 أخطاء إملائية شائعة.</a:t>
            </a:r>
          </a:p>
          <a:p>
            <a:pPr algn="just" rtl="1">
              <a:lnSpc>
                <a:spcPct val="150000"/>
              </a:lnSpc>
              <a:buNone/>
            </a:pPr>
            <a:r>
              <a:rPr lang="ar-JO" sz="2000" dirty="0" smtClean="0"/>
              <a:t>6.3 علامات الترقيم.</a:t>
            </a:r>
            <a:endParaRPr lang="ar-JO" sz="2000" dirty="0"/>
          </a:p>
        </p:txBody>
      </p:sp>
    </p:spTree>
    <p:extLst>
      <p:ext uri="{BB962C8B-B14F-4D97-AF65-F5344CB8AC3E}">
        <p14:creationId xmlns:p14="http://schemas.microsoft.com/office/powerpoint/2010/main" val="4006357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799" y="106363"/>
            <a:ext cx="11431337" cy="561975"/>
          </a:xfrm>
        </p:spPr>
        <p:txBody>
          <a:bodyPr>
            <a:noAutofit/>
          </a:bodyPr>
          <a:lstStyle/>
          <a:p>
            <a:pPr algn="r" rtl="1"/>
            <a:r>
              <a:rPr lang="ar-JO" sz="3600" b="1" dirty="0" smtClean="0">
                <a:cs typeface="+mn-cs"/>
              </a:rPr>
              <a:t>6.1 </a:t>
            </a:r>
            <a:r>
              <a:rPr lang="ar-SA" sz="3600" b="1" dirty="0" smtClean="0">
                <a:cs typeface="+mn-cs"/>
              </a:rPr>
              <a:t>قواعد كتابة الهمزة</a:t>
            </a:r>
            <a:r>
              <a:rPr lang="ar-JO" sz="3600" b="1" dirty="0" smtClean="0">
                <a:cs typeface="+mn-cs"/>
              </a:rPr>
              <a:t> </a:t>
            </a:r>
            <a:endParaRPr lang="en-US" sz="3600" b="1" dirty="0">
              <a:cs typeface="+mn-cs"/>
            </a:endParaRPr>
          </a:p>
        </p:txBody>
      </p:sp>
      <p:sp>
        <p:nvSpPr>
          <p:cNvPr id="3" name="Content Placeholder 2"/>
          <p:cNvSpPr>
            <a:spLocks noGrp="1"/>
          </p:cNvSpPr>
          <p:nvPr>
            <p:ph idx="4294967295"/>
          </p:nvPr>
        </p:nvSpPr>
        <p:spPr>
          <a:xfrm>
            <a:off x="368300" y="4078724"/>
            <a:ext cx="11455400" cy="2446767"/>
          </a:xfrm>
        </p:spPr>
        <p:txBody>
          <a:bodyPr>
            <a:noAutofit/>
          </a:bodyPr>
          <a:lstStyle/>
          <a:p>
            <a:pPr algn="just" rtl="1">
              <a:lnSpc>
                <a:spcPct val="150000"/>
              </a:lnSpc>
              <a:buNone/>
            </a:pPr>
            <a:r>
              <a:rPr lang="ar-SA" sz="2000" b="1" dirty="0" smtClean="0">
                <a:latin typeface="Arial" pitchFamily="34" charset="0"/>
                <a:cs typeface="Arial" pitchFamily="34" charset="0"/>
              </a:rPr>
              <a:t>في نهاية هذا الموضوع س</a:t>
            </a:r>
            <a:r>
              <a:rPr lang="ar-JO" sz="2000" b="1" dirty="0" smtClean="0">
                <a:latin typeface="Arial" pitchFamily="34" charset="0"/>
                <a:cs typeface="Arial" pitchFamily="34" charset="0"/>
              </a:rPr>
              <a:t>ي</a:t>
            </a:r>
            <a:r>
              <a:rPr lang="ar-SA" sz="2000" b="1" dirty="0" smtClean="0">
                <a:latin typeface="Arial" pitchFamily="34" charset="0"/>
                <a:cs typeface="Arial" pitchFamily="34" charset="0"/>
              </a:rPr>
              <a:t>كون </a:t>
            </a:r>
            <a:r>
              <a:rPr lang="ar-JO" sz="2000" b="1" dirty="0" smtClean="0">
                <a:latin typeface="Arial" pitchFamily="34" charset="0"/>
                <a:cs typeface="Arial" pitchFamily="34" charset="0"/>
              </a:rPr>
              <a:t>الطالب </a:t>
            </a:r>
            <a:r>
              <a:rPr lang="ar-SA" sz="2000" b="1" dirty="0" smtClean="0">
                <a:latin typeface="Arial" pitchFamily="34" charset="0"/>
                <a:cs typeface="Arial" pitchFamily="34" charset="0"/>
              </a:rPr>
              <a:t>قادراً على أن: </a:t>
            </a:r>
            <a:endParaRPr lang="ar-JO" sz="2000" dirty="0" smtClean="0"/>
          </a:p>
          <a:p>
            <a:pPr algn="just" rtl="1">
              <a:lnSpc>
                <a:spcPct val="150000"/>
              </a:lnSpc>
            </a:pPr>
            <a:r>
              <a:rPr lang="ar-JO" sz="2000" dirty="0" smtClean="0"/>
              <a:t>تحدد طريقة كتابة الهمزة في أول الكلمة.</a:t>
            </a:r>
          </a:p>
          <a:p>
            <a:pPr algn="just" rtl="1">
              <a:lnSpc>
                <a:spcPct val="150000"/>
              </a:lnSpc>
            </a:pPr>
            <a:r>
              <a:rPr lang="ar-JO" sz="2000" dirty="0" smtClean="0"/>
              <a:t>تحدد طريقة كتابة الهمزة في وسط الكلمة .</a:t>
            </a:r>
            <a:endParaRPr lang="en-US" sz="2000" dirty="0" smtClean="0"/>
          </a:p>
          <a:p>
            <a:pPr algn="just" rtl="1">
              <a:lnSpc>
                <a:spcPct val="150000"/>
              </a:lnSpc>
            </a:pPr>
            <a:r>
              <a:rPr lang="ar-JO" sz="2000" dirty="0" smtClean="0"/>
              <a:t>تحدد طريقة كتابة الهمزة في آخر الكلمة .</a:t>
            </a:r>
          </a:p>
          <a:p>
            <a:pPr algn="just" rtl="1">
              <a:lnSpc>
                <a:spcPct val="150000"/>
              </a:lnSpc>
            </a:pPr>
            <a:endParaRPr lang="ar-JO" sz="2000" dirty="0" smtClean="0"/>
          </a:p>
        </p:txBody>
      </p:sp>
      <p:sp>
        <p:nvSpPr>
          <p:cNvPr id="5" name="Rectangle 4"/>
          <p:cNvSpPr/>
          <p:nvPr/>
        </p:nvSpPr>
        <p:spPr>
          <a:xfrm>
            <a:off x="10932808" y="1143000"/>
            <a:ext cx="774571" cy="461665"/>
          </a:xfrm>
          <a:prstGeom prst="rect">
            <a:avLst/>
          </a:prstGeom>
        </p:spPr>
        <p:txBody>
          <a:bodyPr wrap="none">
            <a:spAutoFit/>
          </a:bodyPr>
          <a:lstStyle/>
          <a:p>
            <a:r>
              <a:rPr lang="ar-SA" sz="2400" b="1" dirty="0" smtClean="0"/>
              <a:t>مقدم</a:t>
            </a:r>
            <a:r>
              <a:rPr lang="ar-JO" sz="2400" b="1" dirty="0" smtClean="0"/>
              <a:t>ة</a:t>
            </a:r>
            <a:endParaRPr lang="en-US" sz="2400" b="1" dirty="0"/>
          </a:p>
        </p:txBody>
      </p:sp>
      <p:sp>
        <p:nvSpPr>
          <p:cNvPr id="6" name="Rectangle 5"/>
          <p:cNvSpPr/>
          <p:nvPr/>
        </p:nvSpPr>
        <p:spPr>
          <a:xfrm>
            <a:off x="336884" y="1642764"/>
            <a:ext cx="11562348" cy="2343655"/>
          </a:xfrm>
          <a:prstGeom prst="rect">
            <a:avLst/>
          </a:prstGeom>
        </p:spPr>
        <p:txBody>
          <a:bodyPr wrap="square">
            <a:spAutoFit/>
          </a:bodyPr>
          <a:lstStyle/>
          <a:p>
            <a:pPr algn="justLow" rtl="1">
              <a:lnSpc>
                <a:spcPct val="150000"/>
              </a:lnSpc>
            </a:pPr>
            <a:r>
              <a:rPr lang="ar-JO" sz="2000" dirty="0" smtClean="0"/>
              <a:t> تُعد الكتابة الإملائية مظهراً ثقافياً؛ لأن إتقان الكتابة يقتضي إتقان الإملاء. وربما يكون الخطأ الإملائي مبرراً لتلميذ ما زال في الصفوف الابتدائية يتعلم أصول القراءة والكتابة، ولكن شيوع الأخطاء الإملائية لدى فئة من طلاب الجامعات ظاهرة مؤسفة ومقلقة، وتزداد هذه الظاهرة  غرابة حينما تبقى الأخطاء الإملائية بعد الانتهاء من المرحلة الجامعية، والتحاق الخريجين بالوظائف والمهن المختلفة. وأكاد أجزم أن سبب انتشار الأخطاء الكتابية يعود إلى أسلوب تعليم الإملاء الذي يعتمد على التلقين والحفظ، ويخلو من أسلوب تعليمي يضمن اكتساب المهارة الكتابية بدلا من حفظ القواعد النظرية، ولهذا يحرص الدرس الأول على عرض مهارات إملائية، والابتعاد عن الحفظ والتلقين</a:t>
            </a:r>
            <a:r>
              <a:rPr lang="en-US" sz="2000" dirty="0" smtClean="0"/>
              <a:t>.</a:t>
            </a:r>
            <a:endParaRPr lang="ar-JO" sz="2000" dirty="0"/>
          </a:p>
        </p:txBody>
      </p:sp>
    </p:spTree>
    <p:extLst>
      <p:ext uri="{BB962C8B-B14F-4D97-AF65-F5344CB8AC3E}">
        <p14:creationId xmlns:p14="http://schemas.microsoft.com/office/powerpoint/2010/main" val="3905838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r" rtl="1"/>
            <a:r>
              <a:rPr lang="ar-JO" sz="3600" b="1" dirty="0" smtClean="0">
                <a:cs typeface="+mn-cs"/>
              </a:rPr>
              <a:t>الهمزة في أول الكلمة</a:t>
            </a:r>
            <a:endParaRPr lang="en-US" sz="3600" b="1" dirty="0">
              <a:cs typeface="+mn-cs"/>
            </a:endParaRPr>
          </a:p>
        </p:txBody>
      </p:sp>
      <p:sp>
        <p:nvSpPr>
          <p:cNvPr id="5" name="TextBox 4"/>
          <p:cNvSpPr txBox="1">
            <a:spLocks noChangeAspect="1"/>
          </p:cNvSpPr>
          <p:nvPr/>
        </p:nvSpPr>
        <p:spPr>
          <a:xfrm>
            <a:off x="433137" y="1212667"/>
            <a:ext cx="11429999" cy="1889300"/>
          </a:xfrm>
          <a:prstGeom prst="rect">
            <a:avLst/>
          </a:prstGeom>
          <a:noFill/>
        </p:spPr>
        <p:txBody>
          <a:bodyPr wrap="square" rtlCol="0">
            <a:spAutoFit/>
          </a:bodyPr>
          <a:lstStyle/>
          <a:p>
            <a:pPr algn="just" rtl="1">
              <a:lnSpc>
                <a:spcPct val="150000"/>
              </a:lnSpc>
            </a:pPr>
            <a:r>
              <a:rPr lang="ar-JO" sz="2000" dirty="0" smtClean="0"/>
              <a:t>تُكتب الهمزة في أول الكلمة على ألف مهما كانت حركتها، مثل:</a:t>
            </a:r>
          </a:p>
          <a:p>
            <a:pPr marL="171450" indent="-171450" algn="just" rtl="1">
              <a:lnSpc>
                <a:spcPct val="150000"/>
              </a:lnSpc>
              <a:buFont typeface="Arial" pitchFamily="34" charset="0"/>
              <a:buChar char="•"/>
            </a:pPr>
            <a:r>
              <a:rPr lang="ar-JO" sz="2000" dirty="0" smtClean="0"/>
              <a:t>أَيمن .</a:t>
            </a:r>
          </a:p>
          <a:p>
            <a:pPr marL="171450" indent="-171450" algn="just" rtl="1">
              <a:lnSpc>
                <a:spcPct val="150000"/>
              </a:lnSpc>
              <a:buFont typeface="Arial" pitchFamily="34" charset="0"/>
              <a:buChar char="•"/>
            </a:pPr>
            <a:r>
              <a:rPr lang="ar-JO" sz="2000" dirty="0" smtClean="0"/>
              <a:t>إِيمان .</a:t>
            </a:r>
          </a:p>
          <a:p>
            <a:pPr marL="171450" indent="-171450" algn="just" rtl="1">
              <a:lnSpc>
                <a:spcPct val="150000"/>
              </a:lnSpc>
              <a:buFont typeface="Arial" pitchFamily="34" charset="0"/>
              <a:buChar char="•"/>
            </a:pPr>
            <a:r>
              <a:rPr lang="ar-JO" sz="2000" dirty="0" smtClean="0"/>
              <a:t>أُسامة. </a:t>
            </a:r>
            <a:endParaRPr lang="en-US" sz="2000" dirty="0"/>
          </a:p>
        </p:txBody>
      </p:sp>
      <p:sp>
        <p:nvSpPr>
          <p:cNvPr id="6" name="Rectangle 5"/>
          <p:cNvSpPr/>
          <p:nvPr/>
        </p:nvSpPr>
        <p:spPr>
          <a:xfrm>
            <a:off x="1340974" y="3291094"/>
            <a:ext cx="10527631" cy="463075"/>
          </a:xfrm>
          <a:prstGeom prst="rect">
            <a:avLst/>
          </a:prstGeom>
        </p:spPr>
        <p:txBody>
          <a:bodyPr wrap="square">
            <a:spAutoFit/>
          </a:bodyPr>
          <a:lstStyle/>
          <a:p>
            <a:pPr algn="just" rtl="1">
              <a:lnSpc>
                <a:spcPct val="150000"/>
              </a:lnSpc>
              <a:buNone/>
            </a:pPr>
            <a:r>
              <a:rPr lang="ar-JO" b="1" dirty="0" smtClean="0">
                <a:solidFill>
                  <a:srgbClr val="9BBB59"/>
                </a:solidFill>
              </a:rPr>
              <a:t>ارجع إلى الفيديو  لتتعرف على </a:t>
            </a:r>
            <a:r>
              <a:rPr lang="ar-SA" b="1" dirty="0" smtClean="0">
                <a:solidFill>
                  <a:srgbClr val="9BBB59"/>
                </a:solidFill>
              </a:rPr>
              <a:t>الهمزة في أول الكلمة</a:t>
            </a:r>
            <a:r>
              <a:rPr lang="ar-JO" b="1" dirty="0" smtClean="0">
                <a:solidFill>
                  <a:srgbClr val="9BBB59"/>
                </a:solidFill>
              </a:rPr>
              <a:t>.</a:t>
            </a:r>
            <a:endParaRPr lang="en-US" b="1" dirty="0" smtClean="0">
              <a:solidFill>
                <a:srgbClr val="9BBB59"/>
              </a:solidFill>
            </a:endParaRPr>
          </a:p>
        </p:txBody>
      </p:sp>
    </p:spTree>
    <p:extLst>
      <p:ext uri="{BB962C8B-B14F-4D97-AF65-F5344CB8AC3E}">
        <p14:creationId xmlns:p14="http://schemas.microsoft.com/office/powerpoint/2010/main" val="1628687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r" rtl="1"/>
            <a:r>
              <a:rPr lang="ar-JO" sz="3600" b="1" dirty="0" smtClean="0">
                <a:cs typeface="+mn-cs"/>
              </a:rPr>
              <a:t>الهمزة في وسط الكلمة</a:t>
            </a:r>
            <a:endParaRPr lang="en-US" sz="3600" b="1" dirty="0">
              <a:cs typeface="+mn-cs"/>
            </a:endParaRPr>
          </a:p>
        </p:txBody>
      </p:sp>
      <p:sp>
        <p:nvSpPr>
          <p:cNvPr id="5" name="TextBox 4"/>
          <p:cNvSpPr txBox="1">
            <a:spLocks noChangeAspect="1"/>
          </p:cNvSpPr>
          <p:nvPr/>
        </p:nvSpPr>
        <p:spPr>
          <a:xfrm>
            <a:off x="433137" y="935931"/>
            <a:ext cx="11429999" cy="4659289"/>
          </a:xfrm>
          <a:prstGeom prst="rect">
            <a:avLst/>
          </a:prstGeom>
          <a:noFill/>
        </p:spPr>
        <p:txBody>
          <a:bodyPr wrap="square" rtlCol="0">
            <a:spAutoFit/>
          </a:bodyPr>
          <a:lstStyle/>
          <a:p>
            <a:pPr lvl="0" algn="r" rtl="1">
              <a:lnSpc>
                <a:spcPct val="150000"/>
              </a:lnSpc>
            </a:pPr>
            <a:r>
              <a:rPr lang="ar-SA" sz="2000" dirty="0" smtClean="0"/>
              <a:t>القاعدة الرئيسة لكتابة الهمزة المتوسطة تقوم على مراعاة ما يلي: </a:t>
            </a:r>
            <a:endParaRPr lang="en-US" sz="2000" dirty="0" smtClean="0"/>
          </a:p>
          <a:p>
            <a:pPr algn="r" rtl="1">
              <a:lnSpc>
                <a:spcPct val="150000"/>
              </a:lnSpc>
            </a:pPr>
            <a:r>
              <a:rPr lang="ar-SA" sz="2000" dirty="0" smtClean="0"/>
              <a:t>أ- حركة الهمزة</a:t>
            </a:r>
            <a:endParaRPr lang="ar-JO" sz="2000" dirty="0" smtClean="0"/>
          </a:p>
          <a:p>
            <a:pPr algn="r" rtl="1">
              <a:lnSpc>
                <a:spcPct val="150000"/>
              </a:lnSpc>
            </a:pPr>
            <a:r>
              <a:rPr lang="ar-SA" sz="2000" dirty="0" smtClean="0"/>
              <a:t>ب- حركة ما قبل الهمزة. </a:t>
            </a:r>
            <a:endParaRPr lang="en-US" sz="2000" dirty="0" smtClean="0"/>
          </a:p>
          <a:p>
            <a:pPr lvl="0" algn="r" rtl="1">
              <a:lnSpc>
                <a:spcPct val="150000"/>
              </a:lnSpc>
            </a:pPr>
            <a:r>
              <a:rPr lang="ar-SA" sz="2000" dirty="0" smtClean="0"/>
              <a:t>لا بدّ من معرفة أقوى الحركتين،</a:t>
            </a:r>
            <a:r>
              <a:rPr lang="ar-JO" sz="2000" dirty="0" smtClean="0"/>
              <a:t> ف</a:t>
            </a:r>
            <a:r>
              <a:rPr lang="ar-SA" sz="2000" dirty="0" smtClean="0"/>
              <a:t>أقوى الحركات</a:t>
            </a:r>
            <a:r>
              <a:rPr lang="ar-JO" sz="2000" dirty="0" smtClean="0"/>
              <a:t> </a:t>
            </a:r>
            <a:r>
              <a:rPr lang="ar-SA" sz="2000" dirty="0" smtClean="0"/>
              <a:t>الكسرة ثم الضمة ثم الفتحة والسكون أضعف من الحركات جميعها. </a:t>
            </a:r>
            <a:endParaRPr lang="en-US" sz="2000" dirty="0" smtClean="0"/>
          </a:p>
          <a:p>
            <a:pPr algn="r" rtl="1">
              <a:lnSpc>
                <a:spcPct val="150000"/>
              </a:lnSpc>
            </a:pPr>
            <a:r>
              <a:rPr lang="ar-SA" sz="2000" dirty="0" smtClean="0"/>
              <a:t> ومن ثم كتابة الهمزة على الحرف المناسب لأقواهما</a:t>
            </a:r>
            <a:r>
              <a:rPr lang="ar-JO" sz="2000" dirty="0" smtClean="0"/>
              <a:t>، ف</a:t>
            </a:r>
            <a:r>
              <a:rPr lang="ar-SA" sz="2000" dirty="0" smtClean="0"/>
              <a:t>لكل حركة حرف يناسبها: </a:t>
            </a:r>
            <a:endParaRPr lang="ar-JO" sz="2000" dirty="0" smtClean="0"/>
          </a:p>
          <a:p>
            <a:pPr lvl="0" algn="r" rtl="1">
              <a:lnSpc>
                <a:spcPct val="150000"/>
              </a:lnSpc>
            </a:pPr>
            <a:r>
              <a:rPr lang="ar-JO" sz="2000" dirty="0" smtClean="0"/>
              <a:t>     </a:t>
            </a:r>
            <a:r>
              <a:rPr lang="ar-SA" sz="2000" dirty="0" smtClean="0">
                <a:solidFill>
                  <a:srgbClr val="FF0000"/>
                </a:solidFill>
              </a:rPr>
              <a:t>الكسرة يناسبها الياء. </a:t>
            </a:r>
            <a:endParaRPr lang="en-US" sz="2000" dirty="0" smtClean="0">
              <a:solidFill>
                <a:srgbClr val="FF0000"/>
              </a:solidFill>
            </a:endParaRPr>
          </a:p>
          <a:p>
            <a:pPr algn="r" rtl="1">
              <a:lnSpc>
                <a:spcPct val="150000"/>
              </a:lnSpc>
            </a:pPr>
            <a:r>
              <a:rPr lang="ar-SA" sz="2000" dirty="0" smtClean="0">
                <a:solidFill>
                  <a:srgbClr val="FF0000"/>
                </a:solidFill>
              </a:rPr>
              <a:t>    الضمة: يناسبها الواو. </a:t>
            </a:r>
            <a:endParaRPr lang="en-US" sz="2000" dirty="0" smtClean="0">
              <a:solidFill>
                <a:srgbClr val="FF0000"/>
              </a:solidFill>
            </a:endParaRPr>
          </a:p>
          <a:p>
            <a:pPr algn="r" rtl="1">
              <a:lnSpc>
                <a:spcPct val="150000"/>
              </a:lnSpc>
            </a:pPr>
            <a:r>
              <a:rPr lang="ar-SA" sz="2000" dirty="0" smtClean="0">
                <a:solidFill>
                  <a:srgbClr val="FF0000"/>
                </a:solidFill>
              </a:rPr>
              <a:t>    الفتحة: يناسبها الألف. </a:t>
            </a:r>
            <a:endParaRPr lang="en-US" sz="2000" dirty="0" smtClean="0">
              <a:solidFill>
                <a:srgbClr val="FF0000"/>
              </a:solidFill>
            </a:endParaRPr>
          </a:p>
          <a:p>
            <a:pPr algn="r" rtl="1">
              <a:lnSpc>
                <a:spcPct val="150000"/>
              </a:lnSpc>
            </a:pPr>
            <a:r>
              <a:rPr lang="ar-SA" sz="2000" dirty="0" smtClean="0">
                <a:solidFill>
                  <a:srgbClr val="FF0000"/>
                </a:solidFill>
              </a:rPr>
              <a:t>    السكون: يناسبه السطر </a:t>
            </a:r>
            <a:r>
              <a:rPr lang="ar-SA" sz="2000" dirty="0" smtClean="0"/>
              <a:t>(تكتب مفردة على السطر). </a:t>
            </a:r>
            <a:endParaRPr lang="en-US" sz="2000" dirty="0" smtClean="0"/>
          </a:p>
          <a:p>
            <a:pPr lvl="0" algn="r" rtl="1">
              <a:lnSpc>
                <a:spcPct val="150000"/>
              </a:lnSpc>
            </a:pPr>
            <a:r>
              <a:rPr lang="ar-JO" sz="2000" dirty="0" smtClean="0"/>
              <a:t>- </a:t>
            </a:r>
            <a:r>
              <a:rPr lang="ar-SA" sz="2000" dirty="0" smtClean="0"/>
              <a:t>إذا سُبقت الهمزة المتوسطة بياء، كتبت الهمزة على نبرة (ياء)، فقد عدّ العلماء الياء كما لو كانت كسرة.</a:t>
            </a:r>
            <a:endParaRPr lang="en-US" sz="2000" dirty="0"/>
          </a:p>
        </p:txBody>
      </p:sp>
    </p:spTree>
    <p:extLst>
      <p:ext uri="{BB962C8B-B14F-4D97-AF65-F5344CB8AC3E}">
        <p14:creationId xmlns:p14="http://schemas.microsoft.com/office/powerpoint/2010/main" val="1628687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spect="1"/>
          </p:cNvSpPr>
          <p:nvPr/>
        </p:nvSpPr>
        <p:spPr>
          <a:xfrm>
            <a:off x="360946" y="407949"/>
            <a:ext cx="11478126" cy="5582619"/>
          </a:xfrm>
          <a:prstGeom prst="rect">
            <a:avLst/>
          </a:prstGeom>
          <a:noFill/>
        </p:spPr>
        <p:txBody>
          <a:bodyPr wrap="square" rtlCol="0">
            <a:spAutoFit/>
          </a:bodyPr>
          <a:lstStyle/>
          <a:p>
            <a:pPr algn="just" rtl="1">
              <a:lnSpc>
                <a:spcPct val="150000"/>
              </a:lnSpc>
            </a:pPr>
            <a:r>
              <a:rPr lang="ar-JO" sz="2000" dirty="0" smtClean="0"/>
              <a:t>ومن خلال هذه القاعدة يمكننا أن نعلل كتابة الهمزة في وسط الكلمات الآتية : </a:t>
            </a:r>
            <a:endParaRPr lang="en-US" sz="2000" dirty="0" smtClean="0"/>
          </a:p>
          <a:p>
            <a:pPr algn="just" rtl="1">
              <a:lnSpc>
                <a:spcPct val="150000"/>
              </a:lnSpc>
            </a:pPr>
            <a:r>
              <a:rPr lang="ar-JO" sz="2000" dirty="0" smtClean="0"/>
              <a:t>-  كلمة" سُئِل " اجتمعت ضمة وكسرة فكتبت الهمزة على نبرة(ياء) ؛ لأن الكسرة أقوى من الضمة . </a:t>
            </a:r>
          </a:p>
          <a:p>
            <a:pPr algn="just" rtl="1">
              <a:lnSpc>
                <a:spcPct val="150000"/>
              </a:lnSpc>
            </a:pPr>
            <a:r>
              <a:rPr lang="ar-JO" sz="2000" dirty="0" smtClean="0"/>
              <a:t>-  كلمة " سُؤَال " اجتمعت ضمة وفتحة ، والضمة أقوى فكُتبتْ الهمزة على واو .</a:t>
            </a:r>
            <a:endParaRPr lang="en-US" sz="2000" dirty="0" smtClean="0"/>
          </a:p>
          <a:p>
            <a:pPr algn="just" rtl="1">
              <a:lnSpc>
                <a:spcPct val="150000"/>
              </a:lnSpc>
            </a:pPr>
            <a:r>
              <a:rPr lang="ar-JO" sz="2000" dirty="0" smtClean="0"/>
              <a:t>-  كلمة " سَأَل" اجتمعت فتحتان وهما متساويتان في القوة فكُتبت الهمزة على الشكل الذي يناسبها وهو الألف. </a:t>
            </a:r>
            <a:endParaRPr lang="en-US" sz="2000" dirty="0" smtClean="0"/>
          </a:p>
          <a:p>
            <a:pPr algn="just" rtl="1">
              <a:lnSpc>
                <a:spcPct val="150000"/>
              </a:lnSpc>
            </a:pPr>
            <a:endParaRPr lang="en-US" sz="2000" dirty="0" smtClean="0"/>
          </a:p>
          <a:p>
            <a:pPr algn="just" rtl="1">
              <a:lnSpc>
                <a:spcPct val="150000"/>
              </a:lnSpc>
            </a:pPr>
            <a:r>
              <a:rPr lang="ar-JO" sz="2000" b="1" dirty="0" smtClean="0"/>
              <a:t> الهمزة المتوسطة المسبوقة بحرف ساكن </a:t>
            </a:r>
          </a:p>
          <a:p>
            <a:pPr algn="just" rtl="1">
              <a:lnSpc>
                <a:spcPct val="150000"/>
              </a:lnSpc>
            </a:pPr>
            <a:r>
              <a:rPr lang="ar-JO" sz="2000" dirty="0" smtClean="0"/>
              <a:t>1-إذا</a:t>
            </a:r>
            <a:r>
              <a:rPr lang="ar-SA" sz="2000" dirty="0" smtClean="0"/>
              <a:t>كانت </a:t>
            </a:r>
            <a:r>
              <a:rPr lang="ar-JO" sz="2000" dirty="0" smtClean="0"/>
              <a:t>الهمزة مكسورة ومسبوقة بحرف ساكن تُكتب على نبرة، مثل : سائِل؛ لأن الكسرة أقوى من السكون.</a:t>
            </a:r>
            <a:endParaRPr lang="en-US" sz="2000" dirty="0" smtClean="0"/>
          </a:p>
          <a:p>
            <a:pPr algn="just" rtl="1">
              <a:lnSpc>
                <a:spcPct val="150000"/>
              </a:lnSpc>
            </a:pPr>
            <a:r>
              <a:rPr lang="ar-JO" sz="2000" dirty="0" smtClean="0"/>
              <a:t>2-إذا كانت الهمزة مفتوحة ومسبوقة بساكن فإنها تكتب على السطر، مثل : قراءَة ، عباءَة . وكذلك في (مقروءة، موءودة).</a:t>
            </a:r>
            <a:endParaRPr lang="en-US" sz="2000" dirty="0" smtClean="0"/>
          </a:p>
          <a:p>
            <a:pPr algn="just" rtl="1">
              <a:lnSpc>
                <a:spcPct val="150000"/>
              </a:lnSpc>
            </a:pPr>
            <a:r>
              <a:rPr lang="ar-JO" sz="2000" dirty="0" smtClean="0"/>
              <a:t>3-إذا كانت الهمزة مفتوحة ومسبوقة بياء ساكنة فكُتبت على نبرة؛لأن الياء الساكنة بمنزلة الكسرة، مثل: هيئة، بيئة.</a:t>
            </a:r>
          </a:p>
          <a:p>
            <a:pPr algn="just" rtl="1">
              <a:lnSpc>
                <a:spcPct val="150000"/>
              </a:lnSpc>
            </a:pPr>
            <a:endParaRPr lang="ar-JO" sz="2000" b="1" dirty="0" smtClean="0"/>
          </a:p>
          <a:p>
            <a:pPr algn="just" rtl="1">
              <a:lnSpc>
                <a:spcPct val="150000"/>
              </a:lnSpc>
            </a:pPr>
            <a:r>
              <a:rPr lang="ar-JO" sz="2000" dirty="0" smtClean="0">
                <a:solidFill>
                  <a:srgbClr val="0070C0"/>
                </a:solidFill>
              </a:rPr>
              <a:t>ملاحظة</a:t>
            </a:r>
            <a:r>
              <a:rPr lang="ar-JO" sz="2000" dirty="0" smtClean="0"/>
              <a:t> : يجوز أن نكتب (رؤوف \ رءوف ) (يقرؤون \يقرءون) (مرؤوس  \مرءوس ) (جاؤوا \جاءوا) ؛ فكتابة الهمزة على واو حسب القاعدة الأصلية ، وكتابتها مفردة على السطر للتخلص من تتابع واوين ؛ لأن الواو صوت أو حرف ثقيل . </a:t>
            </a:r>
            <a:endParaRPr lang="en-US" sz="2000" dirty="0"/>
          </a:p>
        </p:txBody>
      </p:sp>
      <p:sp>
        <p:nvSpPr>
          <p:cNvPr id="5" name="Rectangle 4"/>
          <p:cNvSpPr/>
          <p:nvPr/>
        </p:nvSpPr>
        <p:spPr>
          <a:xfrm>
            <a:off x="1299410" y="6075858"/>
            <a:ext cx="10527631" cy="463075"/>
          </a:xfrm>
          <a:prstGeom prst="rect">
            <a:avLst/>
          </a:prstGeom>
        </p:spPr>
        <p:txBody>
          <a:bodyPr wrap="square">
            <a:spAutoFit/>
          </a:bodyPr>
          <a:lstStyle/>
          <a:p>
            <a:pPr algn="just" rtl="1">
              <a:lnSpc>
                <a:spcPct val="150000"/>
              </a:lnSpc>
              <a:buNone/>
            </a:pPr>
            <a:r>
              <a:rPr lang="ar-JO" b="1" dirty="0" smtClean="0">
                <a:solidFill>
                  <a:srgbClr val="9BBB59"/>
                </a:solidFill>
              </a:rPr>
              <a:t>ارجع إلى الفيديو  لتتعرف على </a:t>
            </a:r>
            <a:r>
              <a:rPr lang="ar-SA" b="1" dirty="0" smtClean="0">
                <a:solidFill>
                  <a:srgbClr val="9BBB59"/>
                </a:solidFill>
              </a:rPr>
              <a:t>الهمزة في وسط الكلمة</a:t>
            </a:r>
            <a:r>
              <a:rPr lang="ar-JO" b="1" dirty="0" smtClean="0">
                <a:solidFill>
                  <a:srgbClr val="9BBB59"/>
                </a:solidFill>
              </a:rPr>
              <a:t>.</a:t>
            </a:r>
            <a:endParaRPr lang="en-US" b="1" dirty="0" smtClean="0">
              <a:solidFill>
                <a:srgbClr val="9BBB59"/>
              </a:solidFill>
            </a:endParaRPr>
          </a:p>
        </p:txBody>
      </p:sp>
    </p:spTree>
    <p:extLst>
      <p:ext uri="{BB962C8B-B14F-4D97-AF65-F5344CB8AC3E}">
        <p14:creationId xmlns:p14="http://schemas.microsoft.com/office/powerpoint/2010/main" val="774660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r" rtl="1"/>
            <a:r>
              <a:rPr lang="ar-JO" sz="3600" b="1" dirty="0" smtClean="0">
                <a:cs typeface="+mn-cs"/>
              </a:rPr>
              <a:t>الهمزة في </a:t>
            </a:r>
            <a:r>
              <a:rPr lang="ar-SA" sz="3600" b="1" dirty="0" smtClean="0">
                <a:cs typeface="+mn-cs"/>
              </a:rPr>
              <a:t>آخر</a:t>
            </a:r>
            <a:r>
              <a:rPr lang="ar-JO" sz="3600" b="1" dirty="0" smtClean="0">
                <a:cs typeface="+mn-cs"/>
              </a:rPr>
              <a:t> الكلمة</a:t>
            </a:r>
            <a:endParaRPr lang="en-US" sz="3600" b="1" dirty="0">
              <a:cs typeface="+mn-cs"/>
            </a:endParaRPr>
          </a:p>
        </p:txBody>
      </p:sp>
      <p:sp>
        <p:nvSpPr>
          <p:cNvPr id="5" name="TextBox 4"/>
          <p:cNvSpPr txBox="1">
            <a:spLocks noChangeAspect="1"/>
          </p:cNvSpPr>
          <p:nvPr/>
        </p:nvSpPr>
        <p:spPr>
          <a:xfrm>
            <a:off x="433137" y="935931"/>
            <a:ext cx="11429999" cy="4659289"/>
          </a:xfrm>
          <a:prstGeom prst="rect">
            <a:avLst/>
          </a:prstGeom>
          <a:noFill/>
        </p:spPr>
        <p:txBody>
          <a:bodyPr wrap="square" rtlCol="0">
            <a:spAutoFit/>
          </a:bodyPr>
          <a:lstStyle/>
          <a:p>
            <a:pPr algn="just" rtl="1">
              <a:lnSpc>
                <a:spcPct val="150000"/>
              </a:lnSpc>
            </a:pPr>
            <a:r>
              <a:rPr lang="ar-JO" sz="2000" dirty="0" smtClean="0"/>
              <a:t>يتحدد شكل الهمزة في آخر الكلمة بناء على حالة الحرف الذي يسبقها : </a:t>
            </a:r>
            <a:endParaRPr lang="en-US" sz="2000" dirty="0" smtClean="0"/>
          </a:p>
          <a:p>
            <a:pPr algn="just" rtl="1">
              <a:lnSpc>
                <a:spcPct val="150000"/>
              </a:lnSpc>
            </a:pPr>
            <a:r>
              <a:rPr lang="ar-JO" sz="2000" dirty="0" smtClean="0"/>
              <a:t>1-</a:t>
            </a:r>
            <a:r>
              <a:rPr lang="ar-SA" sz="2000" dirty="0" smtClean="0"/>
              <a:t> </a:t>
            </a:r>
            <a:r>
              <a:rPr lang="ar-JO" sz="2000" dirty="0" smtClean="0"/>
              <a:t>إذا كان الحرف الذي يسبقها ساكناً نكتبها مفردة على  السطر، نحو : هواء، بطيء، مقروء، جزْء.</a:t>
            </a:r>
            <a:r>
              <a:rPr lang="en-US" sz="2000" dirty="0" smtClean="0"/>
              <a:t> </a:t>
            </a:r>
          </a:p>
          <a:p>
            <a:pPr algn="just" rtl="1">
              <a:lnSpc>
                <a:spcPct val="150000"/>
              </a:lnSpc>
            </a:pPr>
            <a:r>
              <a:rPr lang="ar-JO" sz="2000" dirty="0" smtClean="0"/>
              <a:t>2-</a:t>
            </a:r>
            <a:r>
              <a:rPr lang="ar-SA" sz="2000" dirty="0" smtClean="0"/>
              <a:t> </a:t>
            </a:r>
            <a:r>
              <a:rPr lang="ar-JO" sz="2000" dirty="0" smtClean="0"/>
              <a:t>إذا كان الحرف الذي يسبقها متحركا نكتبها حسب حركة الحرف الذي يسبقها، نحو: بدَأ\ يجرُؤ\ مبادِىء.</a:t>
            </a:r>
            <a:endParaRPr lang="en-US" sz="2000" dirty="0" smtClean="0"/>
          </a:p>
          <a:p>
            <a:pPr lvl="0" algn="just" rtl="1">
              <a:lnSpc>
                <a:spcPct val="150000"/>
              </a:lnSpc>
            </a:pPr>
            <a:r>
              <a:rPr lang="ar-JO" sz="2000" b="1" dirty="0" smtClean="0"/>
              <a:t> تنوين الهمزة في آخر الكلمة</a:t>
            </a:r>
            <a:endParaRPr lang="ar-JO" sz="2000" u="sng" dirty="0" smtClean="0"/>
          </a:p>
          <a:p>
            <a:pPr lvl="0" algn="just" rtl="1">
              <a:lnSpc>
                <a:spcPct val="150000"/>
              </a:lnSpc>
            </a:pPr>
            <a:r>
              <a:rPr lang="ar-JO" sz="2000" dirty="0" smtClean="0"/>
              <a:t>إذا أردنا تنوين همزة في آخر الكلمة ، نقوم بما يأتي:</a:t>
            </a:r>
          </a:p>
          <a:p>
            <a:pPr lvl="0" algn="just" rtl="1">
              <a:lnSpc>
                <a:spcPct val="150000"/>
              </a:lnSpc>
            </a:pPr>
            <a:r>
              <a:rPr lang="ar-JO" sz="2000" dirty="0" smtClean="0"/>
              <a:t>1-</a:t>
            </a:r>
            <a:r>
              <a:rPr lang="ar-SA" sz="2000" dirty="0" smtClean="0"/>
              <a:t> </a:t>
            </a:r>
            <a:r>
              <a:rPr lang="ar-JO" sz="2000" dirty="0" smtClean="0"/>
              <a:t>نضع التنوين على ألف إذا كانت الهمزة غير مسبوقة بألف، نحو: هدوءاً. </a:t>
            </a:r>
          </a:p>
          <a:p>
            <a:pPr lvl="0" algn="just" rtl="1">
              <a:lnSpc>
                <a:spcPct val="150000"/>
              </a:lnSpc>
            </a:pPr>
            <a:r>
              <a:rPr lang="ar-JO" sz="2000" dirty="0" smtClean="0"/>
              <a:t>2-</a:t>
            </a:r>
            <a:r>
              <a:rPr lang="ar-SA" sz="2000" dirty="0" smtClean="0"/>
              <a:t> </a:t>
            </a:r>
            <a:r>
              <a:rPr lang="ar-JO" sz="2000" dirty="0" smtClean="0"/>
              <a:t>إذا كانت الهمزة مسبوقة بألف نضع التنوين على الهمزة مباشرة، نحو: سماءً،  فالهمزة المتطرفة لا تقع بين ألفين. </a:t>
            </a:r>
            <a:endParaRPr lang="en-US" sz="2000" dirty="0" smtClean="0"/>
          </a:p>
          <a:p>
            <a:pPr algn="just" rtl="1">
              <a:lnSpc>
                <a:spcPct val="150000"/>
              </a:lnSpc>
            </a:pPr>
            <a:r>
              <a:rPr lang="ar-JO" sz="2000" dirty="0" smtClean="0"/>
              <a:t>3-</a:t>
            </a:r>
            <a:r>
              <a:rPr lang="ar-SA" sz="2000" dirty="0" smtClean="0"/>
              <a:t> </a:t>
            </a:r>
            <a:r>
              <a:rPr lang="ar-JO" sz="2000" dirty="0" smtClean="0"/>
              <a:t>إذا كانت الهمزة مسبوقة بياء مثل: (جريء) نكتب الهمزة على نبرة ثم نضيف ألفاً عليها تنوين ( جريئاً).</a:t>
            </a:r>
            <a:endParaRPr lang="en-US" sz="2000" dirty="0" smtClean="0"/>
          </a:p>
          <a:p>
            <a:pPr algn="just" rtl="1">
              <a:lnSpc>
                <a:spcPct val="150000"/>
              </a:lnSpc>
            </a:pPr>
            <a:r>
              <a:rPr lang="ar-JO" sz="2000" dirty="0" smtClean="0"/>
              <a:t>4-</a:t>
            </a:r>
            <a:r>
              <a:rPr lang="ar-SA" sz="2000" dirty="0" smtClean="0"/>
              <a:t> </a:t>
            </a:r>
            <a:r>
              <a:rPr lang="ar-JO" sz="2000" dirty="0" smtClean="0"/>
              <a:t>إذا كانت الهمزة مسبوقة بحرف، يمكن أن يتصل بما بعده (دفء) نكتبها على نبرة ثم نضيف ألفاً عليها تنوين (دفئاً)، أما إذا كان الحرف الذي يسبق الهمزة لا يتصل بما بعده (جزء) نكتبها مفردة ثم نضيف ألفا عليها تنوين (جزءاً).</a:t>
            </a:r>
            <a:endParaRPr lang="en-US" sz="2000" dirty="0"/>
          </a:p>
        </p:txBody>
      </p:sp>
    </p:spTree>
    <p:extLst>
      <p:ext uri="{BB962C8B-B14F-4D97-AF65-F5344CB8AC3E}">
        <p14:creationId xmlns:p14="http://schemas.microsoft.com/office/powerpoint/2010/main" val="1628687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1380-1">
      <a:dk1>
        <a:sysClr val="windowText" lastClr="000000"/>
      </a:dk1>
      <a:lt1>
        <a:sysClr val="window" lastClr="FFFFFF"/>
      </a:lt1>
      <a:dk2>
        <a:srgbClr val="44546A"/>
      </a:dk2>
      <a:lt2>
        <a:srgbClr val="E7E6E6"/>
      </a:lt2>
      <a:accent1>
        <a:srgbClr val="F37C78"/>
      </a:accent1>
      <a:accent2>
        <a:srgbClr val="FCB742"/>
      </a:accent2>
      <a:accent3>
        <a:srgbClr val="0AADBD"/>
      </a:accent3>
      <a:accent4>
        <a:srgbClr val="A1BF3D"/>
      </a:accent4>
      <a:accent5>
        <a:srgbClr val="999999"/>
      </a:accent5>
      <a:accent6>
        <a:srgbClr val="BCBCB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5034</TotalTime>
  <Words>2690</Words>
  <Application>Microsoft Office PowerPoint</Application>
  <PresentationFormat>Custom</PresentationFormat>
  <Paragraphs>187</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مقرر اللغة العربية 1 0111</vt:lpstr>
      <vt:lpstr>مقدمة</vt:lpstr>
      <vt:lpstr>PowerPoint Presentation</vt:lpstr>
      <vt:lpstr>موضوعات الوحدة</vt:lpstr>
      <vt:lpstr>6.1 قواعد كتابة الهمزة </vt:lpstr>
      <vt:lpstr>الهمزة في أول الكلمة</vt:lpstr>
      <vt:lpstr>الهمزة في وسط الكلمة</vt:lpstr>
      <vt:lpstr>PowerPoint Presentation</vt:lpstr>
      <vt:lpstr>الهمزة في آخر الكلمة</vt:lpstr>
      <vt:lpstr>PowerPoint Presentation</vt:lpstr>
      <vt:lpstr>6.2 أخطاء إملائية شائعة</vt:lpstr>
      <vt:lpstr>كتابة الألف المتطرفة</vt:lpstr>
      <vt:lpstr>كتابة الألف الفارقة</vt:lpstr>
      <vt:lpstr>كتابة الألف في كلمة (ابن)</vt:lpstr>
      <vt:lpstr>كتابة التاء المربوطة والتاء المفتوحة في نهاية الكلمة</vt:lpstr>
      <vt:lpstr>6.3 علامات الترقيم</vt:lpstr>
      <vt:lpstr>تأثير علامات الترقيم على المعنى</vt:lpstr>
      <vt:lpstr>علامات الترقيم</vt:lpstr>
      <vt:lpstr>PowerPoint Presentation</vt:lpstr>
      <vt:lpstr>PowerPoint Presentation</vt:lpstr>
      <vt:lpstr>PowerPoint Presentation</vt:lpstr>
      <vt:lpstr>PowerPoint Presentation</vt:lpstr>
      <vt:lpstr>تدريب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ghader hamed</cp:lastModifiedBy>
  <cp:revision>525</cp:revision>
  <dcterms:created xsi:type="dcterms:W3CDTF">2016-03-10T11:50:26Z</dcterms:created>
  <dcterms:modified xsi:type="dcterms:W3CDTF">2016-08-13T09:59:50Z</dcterms:modified>
</cp:coreProperties>
</file>