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56" r:id="rId2"/>
    <p:sldId id="263" r:id="rId3"/>
    <p:sldId id="306" r:id="rId4"/>
    <p:sldId id="259" r:id="rId5"/>
    <p:sldId id="284" r:id="rId6"/>
    <p:sldId id="285" r:id="rId7"/>
    <p:sldId id="314" r:id="rId8"/>
    <p:sldId id="286" r:id="rId9"/>
    <p:sldId id="315" r:id="rId10"/>
    <p:sldId id="316" r:id="rId11"/>
    <p:sldId id="317" r:id="rId12"/>
    <p:sldId id="297" r:id="rId13"/>
    <p:sldId id="318" r:id="rId14"/>
    <p:sldId id="298" r:id="rId15"/>
    <p:sldId id="319" r:id="rId16"/>
    <p:sldId id="320" r:id="rId17"/>
    <p:sldId id="321" r:id="rId18"/>
    <p:sldId id="300" r:id="rId19"/>
    <p:sldId id="301" r:id="rId20"/>
    <p:sldId id="322" r:id="rId21"/>
    <p:sldId id="303" r:id="rId22"/>
    <p:sldId id="302" r:id="rId23"/>
    <p:sldId id="323" r:id="rId24"/>
    <p:sldId id="324" r:id="rId25"/>
    <p:sldId id="305" r:id="rId26"/>
    <p:sldId id="307" r:id="rId27"/>
    <p:sldId id="308" r:id="rId28"/>
    <p:sldId id="325" r:id="rId29"/>
    <p:sldId id="326" r:id="rId30"/>
    <p:sldId id="327" r:id="rId31"/>
    <p:sldId id="328" r:id="rId3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36" userDrawn="1">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P" initials="H" lastIdx="8" clrIdx="0">
    <p:extLst>
      <p:ext uri="{19B8F6BF-5375-455C-9EA6-DF929625EA0E}">
        <p15:presenceInfo xmlns="" xmlns:p15="http://schemas.microsoft.com/office/powerpoint/2012/main" userId="HP" providerId="None"/>
      </p:ext>
    </p:extLst>
  </p:cmAuthor>
  <p:cmAuthor id="2" name="ghader hamed" initials="gh" lastIdx="34" clrIdx="1"/>
  <p:cmAuthor id="3" name="faqra" initials="f" lastIdx="6"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BBB59"/>
    <a:srgbClr val="4C9ECD"/>
    <a:srgbClr val="5FAAD3"/>
    <a:srgbClr val="A0CCE4"/>
    <a:srgbClr val="79D1D5"/>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44" autoAdjust="0"/>
    <p:restoredTop sz="99645" autoAdjust="0"/>
  </p:normalViewPr>
  <p:slideViewPr>
    <p:cSldViewPr snapToGrid="0">
      <p:cViewPr>
        <p:scale>
          <a:sx n="69" d="100"/>
          <a:sy n="69" d="100"/>
        </p:scale>
        <p:origin x="-630" y="-114"/>
      </p:cViewPr>
      <p:guideLst>
        <p:guide orient="horz" pos="2136"/>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7244F32-7A36-4207-8DA1-44249321CD26}" type="datetimeFigureOut">
              <a:rPr lang="en-US" smtClean="0"/>
              <a:pPr/>
              <a:t>8/13/2016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8ACBD0-9CCD-4C49-AB7C-882CE5E2D241}" type="slidenum">
              <a:rPr lang="en-US" smtClean="0"/>
              <a:pPr/>
              <a:t>‹#›</a:t>
            </a:fld>
            <a:endParaRPr lang="en-US"/>
          </a:p>
        </p:txBody>
      </p:sp>
    </p:spTree>
    <p:extLst>
      <p:ext uri="{BB962C8B-B14F-4D97-AF65-F5344CB8AC3E}">
        <p14:creationId xmlns:p14="http://schemas.microsoft.com/office/powerpoint/2010/main" val="36987891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CBD0-9CCD-4C49-AB7C-882CE5E2D241}" type="slidenum">
              <a:rPr lang="en-US" smtClean="0"/>
              <a:pPr/>
              <a:t>1</a:t>
            </a:fld>
            <a:endParaRPr lang="en-US" dirty="0"/>
          </a:p>
        </p:txBody>
      </p:sp>
    </p:spTree>
    <p:extLst>
      <p:ext uri="{BB962C8B-B14F-4D97-AF65-F5344CB8AC3E}">
        <p14:creationId xmlns:p14="http://schemas.microsoft.com/office/powerpoint/2010/main" val="3704247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6F8ACBD0-9CCD-4C49-AB7C-882CE5E2D241}" type="slidenum">
              <a:rPr lang="en-US" smtClean="0"/>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F8ACBD0-9CCD-4C49-AB7C-882CE5E2D241}" type="slidenum">
              <a:rPr lang="en-US" smtClean="0"/>
              <a:pPr/>
              <a:t>4</a:t>
            </a:fld>
            <a:endParaRPr lang="en-US" dirty="0"/>
          </a:p>
        </p:txBody>
      </p:sp>
    </p:spTree>
    <p:extLst>
      <p:ext uri="{BB962C8B-B14F-4D97-AF65-F5344CB8AC3E}">
        <p14:creationId xmlns:p14="http://schemas.microsoft.com/office/powerpoint/2010/main" val="2811887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FB4017D-394D-493D-9B0B-A421AEFCF50B}" type="datetimeFigureOut">
              <a:rPr lang="en-US" smtClean="0"/>
              <a:pPr/>
              <a:t>8/13/2016</a:t>
            </a:fld>
            <a:endParaRPr lang="en-US" dirty="0"/>
          </a:p>
        </p:txBody>
      </p:sp>
      <p:sp>
        <p:nvSpPr>
          <p:cNvPr id="5" name="Footer Placeholder 4"/>
          <p:cNvSpPr>
            <a:spLocks noGrp="1"/>
          </p:cNvSpPr>
          <p:nvPr>
            <p:ph type="ftr" sz="quarter" idx="11"/>
          </p:nvPr>
        </p:nvSpPr>
        <p:spPr/>
        <p:txBody>
          <a:bodyPr/>
          <a:lstStyle/>
          <a:p>
            <a:r>
              <a:rPr lang="en-US" dirty="0" err="1" smtClean="0"/>
              <a:t>Wirefraiming</a:t>
            </a:r>
            <a:r>
              <a:rPr lang="en-US" dirty="0" smtClean="0"/>
              <a:t>/instructional designed </a:t>
            </a:r>
            <a:endParaRPr lang="en-US" dirty="0"/>
          </a:p>
        </p:txBody>
      </p:sp>
      <p:sp>
        <p:nvSpPr>
          <p:cNvPr id="6" name="Slide Number Placeholder 5"/>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4224548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FB4017D-394D-493D-9B0B-A421AEFCF50B}"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75494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FB4017D-394D-493D-9B0B-A421AEFCF50B}" type="datetimeFigureOut">
              <a:rPr lang="en-US" smtClean="0"/>
              <a:pPr/>
              <a:t>8/13/2016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1702061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FB4017D-394D-493D-9B0B-A421AEFCF50B}" type="datetimeFigureOut">
              <a:rPr lang="en-US" smtClean="0"/>
              <a:pPr/>
              <a:t>8/13/2016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1966305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B4017D-394D-493D-9B0B-A421AEFCF50B}" type="datetimeFigureOut">
              <a:rPr lang="en-US" smtClean="0"/>
              <a:pPr/>
              <a:t>8/13/2016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5508006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4017D-394D-493D-9B0B-A421AEFCF50B}"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178100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FB4017D-394D-493D-9B0B-A421AEFCF50B}" type="datetimeFigureOut">
              <a:rPr lang="en-US" smtClean="0"/>
              <a:pPr/>
              <a:t>8/13/2016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87752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B4017D-394D-493D-9B0B-A421AEFCF50B}"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8232236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FB4017D-394D-493D-9B0B-A421AEFCF50B}"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220427820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ew Se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28600" y="106363"/>
            <a:ext cx="11760200" cy="562491"/>
          </a:xfrm>
        </p:spPr>
        <p:style>
          <a:lnRef idx="2">
            <a:schemeClr val="dk1"/>
          </a:lnRef>
          <a:fillRef idx="1">
            <a:schemeClr val="lt1"/>
          </a:fillRef>
          <a:effectRef idx="0">
            <a:schemeClr val="dk1"/>
          </a:effectRef>
          <a:fontRef idx="none"/>
        </p:style>
        <p:txBody>
          <a:bodyPr>
            <a:normAutofit/>
          </a:bodyPr>
          <a:lstStyle>
            <a:lvl1pPr algn="r" rtl="1">
              <a:defRPr sz="2800" b="0" i="0" baseline="0">
                <a:latin typeface="Arial" panose="020B0604020202020204" pitchFamily="34" charset="0"/>
                <a:cs typeface="Arial" panose="020B0604020202020204" pitchFamily="34" charset="0"/>
              </a:defRPr>
            </a:lvl1pPr>
          </a:lstStyle>
          <a:p>
            <a:r>
              <a:rPr lang="en-US" dirty="0" smtClean="0"/>
              <a:t>Begin of section name</a:t>
            </a:r>
            <a:endParaRPr lang="en-US" dirty="0"/>
          </a:p>
        </p:txBody>
      </p:sp>
      <p:sp>
        <p:nvSpPr>
          <p:cNvPr id="3" name="Content Placeholder 2"/>
          <p:cNvSpPr>
            <a:spLocks noGrp="1"/>
          </p:cNvSpPr>
          <p:nvPr>
            <p:ph idx="1"/>
          </p:nvPr>
        </p:nvSpPr>
        <p:spPr>
          <a:xfrm>
            <a:off x="228600" y="1244342"/>
            <a:ext cx="11760200" cy="5461258"/>
          </a:xfrm>
        </p:spPr>
        <p:style>
          <a:lnRef idx="2">
            <a:schemeClr val="dk1"/>
          </a:lnRef>
          <a:fillRef idx="1">
            <a:schemeClr val="lt1"/>
          </a:fillRef>
          <a:effectRef idx="0">
            <a:schemeClr val="dk1"/>
          </a:effectRef>
          <a:fontRef idx="none"/>
        </p:style>
        <p:txBody>
          <a:bodyPr/>
          <a:lstStyle>
            <a:lvl1pPr marL="0" indent="0">
              <a:buNone/>
              <a:defRPr sz="1200">
                <a:latin typeface="Arial" panose="020B0604020202020204" pitchFamily="34" charset="0"/>
                <a:cs typeface="Arial" panose="020B0604020202020204" pitchFamily="34" charset="0"/>
              </a:defRPr>
            </a:lvl1pPr>
          </a:lstStyle>
          <a:p>
            <a:pPr lvl="0"/>
            <a:endParaRPr lang="en-US" dirty="0" smtClean="0"/>
          </a:p>
        </p:txBody>
      </p:sp>
      <p:sp>
        <p:nvSpPr>
          <p:cNvPr id="7" name="Rectangle 6"/>
          <p:cNvSpPr/>
          <p:nvPr userDrawn="1"/>
        </p:nvSpPr>
        <p:spPr>
          <a:xfrm>
            <a:off x="11620500" y="710168"/>
            <a:ext cx="381000" cy="49530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16" name="Text Placeholder 15"/>
          <p:cNvSpPr>
            <a:spLocks noGrp="1"/>
          </p:cNvSpPr>
          <p:nvPr>
            <p:ph type="body" sz="quarter" idx="10" hasCustomPrompt="1"/>
          </p:nvPr>
        </p:nvSpPr>
        <p:spPr>
          <a:xfrm>
            <a:off x="5422900" y="761761"/>
            <a:ext cx="6096000" cy="392113"/>
          </a:xfrm>
        </p:spPr>
        <p:txBody>
          <a:bodyPr>
            <a:normAutofit/>
          </a:bodyPr>
          <a:lstStyle>
            <a:lvl1pPr marL="0" indent="0" algn="r" rtl="1">
              <a:buNone/>
              <a:defRPr sz="1400" i="0"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i="1" dirty="0" smtClean="0"/>
              <a:t>Topic Name</a:t>
            </a:r>
            <a:endParaRPr lang="en-US" dirty="0" smtClean="0"/>
          </a:p>
        </p:txBody>
      </p:sp>
      <p:cxnSp>
        <p:nvCxnSpPr>
          <p:cNvPr id="6" name="Straight Connector 5"/>
          <p:cNvCxnSpPr/>
          <p:nvPr userDrawn="1"/>
        </p:nvCxnSpPr>
        <p:spPr>
          <a:xfrm flipV="1">
            <a:off x="419100" y="890337"/>
            <a:ext cx="11456068" cy="24063"/>
          </a:xfrm>
          <a:prstGeom prst="line">
            <a:avLst/>
          </a:prstGeom>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482302682"/>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Following topic">
    <p:spTree>
      <p:nvGrpSpPr>
        <p:cNvPr id="1" name=""/>
        <p:cNvGrpSpPr/>
        <p:nvPr/>
      </p:nvGrpSpPr>
      <p:grpSpPr>
        <a:xfrm>
          <a:off x="0" y="0"/>
          <a:ext cx="0" cy="0"/>
          <a:chOff x="0" y="0"/>
          <a:chExt cx="0" cy="0"/>
        </a:xfrm>
      </p:grpSpPr>
      <p:cxnSp>
        <p:nvCxnSpPr>
          <p:cNvPr id="5" name="Straight Connector 4"/>
          <p:cNvCxnSpPr/>
          <p:nvPr userDrawn="1"/>
        </p:nvCxnSpPr>
        <p:spPr>
          <a:xfrm>
            <a:off x="419100" y="914400"/>
            <a:ext cx="11456068" cy="0"/>
          </a:xfrm>
          <a:prstGeom prst="line">
            <a:avLst/>
          </a:prstGeom>
          <a:ln w="38100">
            <a:solidFill>
              <a:srgbClr val="9BBB59"/>
            </a:solidFill>
          </a:ln>
          <a:effectLst>
            <a:innerShdw blurRad="63500" dist="50800" dir="5400000">
              <a:prstClr val="black">
                <a:alpha val="50000"/>
              </a:prstClr>
            </a:innerShdw>
          </a:effectLst>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23670100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ab ">
    <p:spTree>
      <p:nvGrpSpPr>
        <p:cNvPr id="1" name=""/>
        <p:cNvGrpSpPr/>
        <p:nvPr/>
      </p:nvGrpSpPr>
      <p:grpSpPr>
        <a:xfrm>
          <a:off x="0" y="0"/>
          <a:ext cx="0" cy="0"/>
          <a:chOff x="0" y="0"/>
          <a:chExt cx="0" cy="0"/>
        </a:xfrm>
      </p:grpSpPr>
      <p:sp>
        <p:nvSpPr>
          <p:cNvPr id="7" name="Rectangle 6"/>
          <p:cNvSpPr/>
          <p:nvPr userDrawn="1"/>
        </p:nvSpPr>
        <p:spPr>
          <a:xfrm>
            <a:off x="11691620" y="829324"/>
            <a:ext cx="381000" cy="49530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11" name="Rectangle 10"/>
          <p:cNvSpPr/>
          <p:nvPr userDrawn="1"/>
        </p:nvSpPr>
        <p:spPr>
          <a:xfrm>
            <a:off x="5765800" y="837823"/>
            <a:ext cx="381000" cy="495300"/>
          </a:xfrm>
          <a:prstGeom prst="rect">
            <a:avLst/>
          </a:prstGeom>
          <a:solidFill>
            <a:srgbClr val="0070C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4" name="Content Placeholder 3"/>
          <p:cNvSpPr>
            <a:spLocks noGrp="1"/>
          </p:cNvSpPr>
          <p:nvPr>
            <p:ph sz="quarter" idx="15"/>
          </p:nvPr>
        </p:nvSpPr>
        <p:spPr>
          <a:xfrm>
            <a:off x="207963" y="1384300"/>
            <a:ext cx="11831637" cy="5283200"/>
          </a:xfrm>
        </p:spPr>
        <p:style>
          <a:lnRef idx="2">
            <a:schemeClr val="dk1"/>
          </a:lnRef>
          <a:fillRef idx="1">
            <a:schemeClr val="lt1"/>
          </a:fillRef>
          <a:effectRef idx="0">
            <a:schemeClr val="dk1"/>
          </a:effectRef>
          <a:fontRef idx="none"/>
        </p:style>
        <p:txBody>
          <a:bodyPr>
            <a:normAutofit/>
          </a:bodyPr>
          <a:lstStyle>
            <a:lvl1pPr marL="0" indent="0">
              <a:buNone/>
              <a:defRPr sz="120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endParaRPr lang="en-US" dirty="0" smtClean="0"/>
          </a:p>
        </p:txBody>
      </p:sp>
      <p:sp>
        <p:nvSpPr>
          <p:cNvPr id="15" name="Text Placeholder 15"/>
          <p:cNvSpPr>
            <a:spLocks noGrp="1"/>
          </p:cNvSpPr>
          <p:nvPr>
            <p:ph type="body" sz="quarter" idx="10" hasCustomPrompt="1"/>
          </p:nvPr>
        </p:nvSpPr>
        <p:spPr>
          <a:xfrm>
            <a:off x="6184900" y="876955"/>
            <a:ext cx="5397500" cy="392113"/>
          </a:xfrm>
        </p:spPr>
        <p:txBody>
          <a:bodyPr>
            <a:normAutofit/>
          </a:bodyPr>
          <a:lstStyle>
            <a:lvl1pPr marL="0" indent="0" algn="r" rtl="1">
              <a:buNone/>
              <a:defRPr sz="14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i="1" dirty="0" smtClean="0"/>
              <a:t>Topic Name</a:t>
            </a:r>
            <a:endParaRPr lang="en-US" dirty="0" smtClean="0"/>
          </a:p>
        </p:txBody>
      </p:sp>
      <p:sp>
        <p:nvSpPr>
          <p:cNvPr id="16" name="Text Placeholder 15"/>
          <p:cNvSpPr>
            <a:spLocks noGrp="1"/>
          </p:cNvSpPr>
          <p:nvPr>
            <p:ph type="body" sz="quarter" idx="16" hasCustomPrompt="1"/>
          </p:nvPr>
        </p:nvSpPr>
        <p:spPr>
          <a:xfrm>
            <a:off x="220980" y="889416"/>
            <a:ext cx="5471160" cy="392113"/>
          </a:xfrm>
        </p:spPr>
        <p:txBody>
          <a:bodyPr>
            <a:normAutofit/>
          </a:bodyPr>
          <a:lstStyle>
            <a:lvl1pPr marL="0" indent="0" algn="r" rtl="1">
              <a:buNone/>
              <a:defRPr sz="14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i="1" dirty="0" smtClean="0"/>
              <a:t>Tab Header Name – 1,2,3</a:t>
            </a:r>
            <a:endParaRPr lang="en-US" dirty="0" smtClean="0"/>
          </a:p>
        </p:txBody>
      </p:sp>
    </p:spTree>
    <p:extLst>
      <p:ext uri="{BB962C8B-B14F-4D97-AF65-F5344CB8AC3E}">
        <p14:creationId xmlns:p14="http://schemas.microsoft.com/office/powerpoint/2010/main" val="82537279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slider">
    <p:spTree>
      <p:nvGrpSpPr>
        <p:cNvPr id="1" name=""/>
        <p:cNvGrpSpPr/>
        <p:nvPr/>
      </p:nvGrpSpPr>
      <p:grpSpPr>
        <a:xfrm>
          <a:off x="0" y="0"/>
          <a:ext cx="0" cy="0"/>
          <a:chOff x="0" y="0"/>
          <a:chExt cx="0" cy="0"/>
        </a:xfrm>
      </p:grpSpPr>
      <p:sp>
        <p:nvSpPr>
          <p:cNvPr id="7" name="Rectangle 6"/>
          <p:cNvSpPr/>
          <p:nvPr userDrawn="1"/>
        </p:nvSpPr>
        <p:spPr>
          <a:xfrm>
            <a:off x="11691620" y="118124"/>
            <a:ext cx="381000" cy="495300"/>
          </a:xfrm>
          <a:prstGeom prst="rect">
            <a:avLst/>
          </a:prstGeom>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11" name="Rectangle 10"/>
          <p:cNvSpPr/>
          <p:nvPr userDrawn="1"/>
        </p:nvSpPr>
        <p:spPr>
          <a:xfrm>
            <a:off x="5765800" y="126623"/>
            <a:ext cx="381000" cy="495300"/>
          </a:xfrm>
          <a:prstGeom prst="rect">
            <a:avLst/>
          </a:prstGeom>
          <a:solidFill>
            <a:srgbClr val="C00000"/>
          </a:solidFill>
        </p:spPr>
        <p:style>
          <a:lnRef idx="3">
            <a:schemeClr val="lt1"/>
          </a:lnRef>
          <a:fillRef idx="1">
            <a:schemeClr val="accent2"/>
          </a:fillRef>
          <a:effectRef idx="1">
            <a:schemeClr val="accent2"/>
          </a:effectRef>
          <a:fontRef idx="minor">
            <a:schemeClr val="lt1"/>
          </a:fontRef>
        </p:style>
        <p:txBody>
          <a:bodyPr rtlCol="0" anchor="ctr"/>
          <a:lstStyle/>
          <a:p>
            <a:pPr algn="ctr"/>
            <a:endParaRPr lang="en-US"/>
          </a:p>
        </p:txBody>
      </p:sp>
      <p:sp>
        <p:nvSpPr>
          <p:cNvPr id="4" name="Content Placeholder 3"/>
          <p:cNvSpPr>
            <a:spLocks noGrp="1"/>
          </p:cNvSpPr>
          <p:nvPr>
            <p:ph sz="quarter" idx="15" hasCustomPrompt="1"/>
          </p:nvPr>
        </p:nvSpPr>
        <p:spPr>
          <a:xfrm>
            <a:off x="207963" y="711200"/>
            <a:ext cx="11831637" cy="3068320"/>
          </a:xfrm>
        </p:spPr>
        <p:style>
          <a:lnRef idx="2">
            <a:schemeClr val="dk1"/>
          </a:lnRef>
          <a:fillRef idx="1">
            <a:schemeClr val="lt1"/>
          </a:fillRef>
          <a:effectRef idx="0">
            <a:schemeClr val="dk1"/>
          </a:effectRef>
          <a:fontRef idx="none"/>
        </p:style>
        <p:txBody>
          <a:bodyPr>
            <a:normAutofit/>
          </a:bodyPr>
          <a:lstStyle>
            <a:lvl1pPr marL="0" indent="0">
              <a:buNone/>
              <a:defRPr sz="1200" i="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dirty="0" smtClean="0"/>
              <a:t>Image holder</a:t>
            </a:r>
          </a:p>
        </p:txBody>
      </p:sp>
      <p:sp>
        <p:nvSpPr>
          <p:cNvPr id="15" name="Text Placeholder 15"/>
          <p:cNvSpPr>
            <a:spLocks noGrp="1"/>
          </p:cNvSpPr>
          <p:nvPr>
            <p:ph type="body" sz="quarter" idx="10" hasCustomPrompt="1"/>
          </p:nvPr>
        </p:nvSpPr>
        <p:spPr>
          <a:xfrm>
            <a:off x="6184900" y="165755"/>
            <a:ext cx="5397500" cy="392113"/>
          </a:xfrm>
        </p:spPr>
        <p:txBody>
          <a:bodyPr>
            <a:normAutofit/>
          </a:bodyPr>
          <a:lstStyle>
            <a:lvl1pPr marL="0" indent="0" algn="r" rtl="1">
              <a:buNone/>
              <a:defRPr sz="14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i="1" dirty="0" smtClean="0"/>
              <a:t>Topic Name</a:t>
            </a:r>
            <a:endParaRPr lang="en-US" dirty="0" smtClean="0"/>
          </a:p>
        </p:txBody>
      </p:sp>
      <p:sp>
        <p:nvSpPr>
          <p:cNvPr id="16" name="Text Placeholder 15"/>
          <p:cNvSpPr>
            <a:spLocks noGrp="1"/>
          </p:cNvSpPr>
          <p:nvPr>
            <p:ph type="body" sz="quarter" idx="16" hasCustomPrompt="1"/>
          </p:nvPr>
        </p:nvSpPr>
        <p:spPr>
          <a:xfrm>
            <a:off x="220980" y="178216"/>
            <a:ext cx="5471160" cy="392113"/>
          </a:xfrm>
        </p:spPr>
        <p:txBody>
          <a:bodyPr>
            <a:normAutofit/>
          </a:bodyPr>
          <a:lstStyle>
            <a:lvl1pPr marL="0" indent="0" algn="r" rtl="1">
              <a:buNone/>
              <a:defRPr sz="14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i="1" dirty="0" smtClean="0"/>
              <a:t>Image slider caption – 1,2,3</a:t>
            </a:r>
            <a:endParaRPr lang="en-US" dirty="0" smtClean="0"/>
          </a:p>
        </p:txBody>
      </p:sp>
      <p:sp>
        <p:nvSpPr>
          <p:cNvPr id="3" name="Text Placeholder 2"/>
          <p:cNvSpPr>
            <a:spLocks noGrp="1"/>
          </p:cNvSpPr>
          <p:nvPr>
            <p:ph type="body" sz="quarter" idx="17" hasCustomPrompt="1"/>
          </p:nvPr>
        </p:nvSpPr>
        <p:spPr>
          <a:xfrm>
            <a:off x="207963" y="3932852"/>
            <a:ext cx="11831637" cy="2637155"/>
          </a:xfrm>
        </p:spPr>
        <p:style>
          <a:lnRef idx="2">
            <a:schemeClr val="dk1"/>
          </a:lnRef>
          <a:fillRef idx="1">
            <a:schemeClr val="lt1"/>
          </a:fillRef>
          <a:effectRef idx="0">
            <a:schemeClr val="dk1"/>
          </a:effectRef>
          <a:fontRef idx="none"/>
        </p:style>
        <p:txBody>
          <a:bodyPr>
            <a:normAutofit/>
          </a:bodyPr>
          <a:lstStyle>
            <a:lvl1pPr marL="0" indent="0" algn="r" rtl="1">
              <a:buNone/>
              <a:defRPr sz="1200" i="1" baseline="0">
                <a:latin typeface="Arial" panose="020B0604020202020204" pitchFamily="34" charset="0"/>
                <a:cs typeface="Arial" panose="020B0604020202020204" pitchFamily="34" charset="0"/>
              </a:defRPr>
            </a:lvl1pPr>
          </a:lstStyle>
          <a:p>
            <a:pPr lvl="0"/>
            <a:r>
              <a:rPr lang="en-US" dirty="0" smtClean="0"/>
              <a:t>Related data to image </a:t>
            </a:r>
            <a:endParaRPr lang="en-US" dirty="0"/>
          </a:p>
        </p:txBody>
      </p:sp>
    </p:spTree>
    <p:extLst>
      <p:ext uri="{BB962C8B-B14F-4D97-AF65-F5344CB8AC3E}">
        <p14:creationId xmlns:p14="http://schemas.microsoft.com/office/powerpoint/2010/main" val="428429847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239151" y="106363"/>
            <a:ext cx="11718387" cy="625475"/>
          </a:xfrm>
        </p:spPr>
        <p:style>
          <a:lnRef idx="2">
            <a:schemeClr val="dk1"/>
          </a:lnRef>
          <a:fillRef idx="1">
            <a:schemeClr val="lt1"/>
          </a:fillRef>
          <a:effectRef idx="0">
            <a:schemeClr val="dk1"/>
          </a:effectRef>
          <a:fontRef idx="none"/>
        </p:style>
        <p:txBody>
          <a:bodyPr>
            <a:normAutofit/>
          </a:bodyPr>
          <a:lstStyle>
            <a:lvl1pPr algn="r" rtl="1">
              <a:defRPr sz="2800" b="0" i="1" baseline="0"/>
            </a:lvl1pPr>
          </a:lstStyle>
          <a:p>
            <a:r>
              <a:rPr lang="en-US" dirty="0" err="1" smtClean="0"/>
              <a:t>Intruduction</a:t>
            </a:r>
            <a:endParaRPr lang="en-US" dirty="0"/>
          </a:p>
        </p:txBody>
      </p:sp>
      <p:sp>
        <p:nvSpPr>
          <p:cNvPr id="23" name="Text Placeholder 19"/>
          <p:cNvSpPr>
            <a:spLocks noGrp="1"/>
          </p:cNvSpPr>
          <p:nvPr>
            <p:ph type="body" sz="quarter" idx="12"/>
          </p:nvPr>
        </p:nvSpPr>
        <p:spPr>
          <a:xfrm>
            <a:off x="379829" y="1431409"/>
            <a:ext cx="11451100" cy="2478069"/>
          </a:xfrm>
        </p:spPr>
        <p:style>
          <a:lnRef idx="2">
            <a:schemeClr val="dk1"/>
          </a:lnRef>
          <a:fillRef idx="1">
            <a:schemeClr val="lt1"/>
          </a:fillRef>
          <a:effectRef idx="0">
            <a:schemeClr val="dk1"/>
          </a:effectRef>
          <a:fontRef idx="none"/>
        </p:style>
        <p:txBody>
          <a:bodyPr>
            <a:normAutofit/>
          </a:bodyPr>
          <a:lstStyle>
            <a:lvl1pPr marL="0" indent="0" algn="r" rtl="1">
              <a:buNone/>
              <a:defRPr sz="12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endParaRPr lang="en-US" dirty="0" smtClean="0"/>
          </a:p>
        </p:txBody>
      </p:sp>
    </p:spTree>
    <p:extLst>
      <p:ext uri="{BB962C8B-B14F-4D97-AF65-F5344CB8AC3E}">
        <p14:creationId xmlns:p14="http://schemas.microsoft.com/office/powerpoint/2010/main" val="99236782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ducational Outcome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26609" y="106363"/>
            <a:ext cx="11943471" cy="625475"/>
          </a:xfrm>
        </p:spPr>
        <p:style>
          <a:lnRef idx="2">
            <a:schemeClr val="dk1"/>
          </a:lnRef>
          <a:fillRef idx="1">
            <a:schemeClr val="lt1"/>
          </a:fillRef>
          <a:effectRef idx="0">
            <a:schemeClr val="dk1"/>
          </a:effectRef>
          <a:fontRef idx="none"/>
        </p:style>
        <p:txBody>
          <a:bodyPr>
            <a:normAutofit/>
          </a:bodyPr>
          <a:lstStyle>
            <a:lvl1pPr algn="r" rtl="1">
              <a:defRPr sz="2800" b="0" i="1" baseline="0">
                <a:latin typeface="Arial" panose="020B0604020202020204" pitchFamily="34" charset="0"/>
                <a:cs typeface="Arial" panose="020B0604020202020204" pitchFamily="34" charset="0"/>
              </a:defRPr>
            </a:lvl1pPr>
          </a:lstStyle>
          <a:p>
            <a:r>
              <a:rPr lang="en-US" dirty="0" smtClean="0"/>
              <a:t>Educational </a:t>
            </a:r>
            <a:r>
              <a:rPr lang="en-US" dirty="0" err="1" smtClean="0"/>
              <a:t>OutComes</a:t>
            </a:r>
            <a:endParaRPr lang="en-US" dirty="0"/>
          </a:p>
        </p:txBody>
      </p:sp>
      <p:sp>
        <p:nvSpPr>
          <p:cNvPr id="3" name="Content Placeholder 2"/>
          <p:cNvSpPr>
            <a:spLocks noGrp="1"/>
          </p:cNvSpPr>
          <p:nvPr>
            <p:ph idx="1"/>
          </p:nvPr>
        </p:nvSpPr>
        <p:spPr>
          <a:xfrm>
            <a:off x="126609" y="1295143"/>
            <a:ext cx="11943471" cy="5228670"/>
          </a:xfrm>
        </p:spPr>
        <p:txBody>
          <a:bodyPr/>
          <a:lstStyle>
            <a:lvl1pPr marL="0" indent="0">
              <a:buNone/>
              <a:defRPr/>
            </a:lvl1pPr>
          </a:lstStyle>
          <a:p>
            <a:pPr lvl="0"/>
            <a:endParaRPr lang="en-US" dirty="0" smtClean="0"/>
          </a:p>
          <a:p>
            <a:pPr lvl="0"/>
            <a:endParaRPr lang="en-US" dirty="0"/>
          </a:p>
        </p:txBody>
      </p:sp>
      <p:sp>
        <p:nvSpPr>
          <p:cNvPr id="23" name="Text Placeholder 19"/>
          <p:cNvSpPr>
            <a:spLocks noGrp="1"/>
          </p:cNvSpPr>
          <p:nvPr>
            <p:ph type="body" sz="quarter" idx="12"/>
          </p:nvPr>
        </p:nvSpPr>
        <p:spPr>
          <a:xfrm>
            <a:off x="241300" y="1431409"/>
            <a:ext cx="11734800" cy="4753491"/>
          </a:xfrm>
        </p:spPr>
        <p:style>
          <a:lnRef idx="2">
            <a:schemeClr val="dk1"/>
          </a:lnRef>
          <a:fillRef idx="1">
            <a:schemeClr val="lt1"/>
          </a:fillRef>
          <a:effectRef idx="0">
            <a:schemeClr val="dk1"/>
          </a:effectRef>
          <a:fontRef idx="none"/>
        </p:style>
        <p:txBody>
          <a:bodyPr>
            <a:normAutofit/>
          </a:bodyPr>
          <a:lstStyle>
            <a:lvl1pPr marL="0" indent="0" algn="r" rtl="1">
              <a:buNone/>
              <a:defRPr sz="1200" i="1" baseline="0">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endParaRPr lang="en-US" dirty="0" smtClean="0"/>
          </a:p>
          <a:p>
            <a:pPr lvl="0"/>
            <a:r>
              <a:rPr lang="en-US" dirty="0" smtClean="0"/>
              <a:t> </a:t>
            </a:r>
          </a:p>
        </p:txBody>
      </p:sp>
    </p:spTree>
    <p:extLst>
      <p:ext uri="{BB962C8B-B14F-4D97-AF65-F5344CB8AC3E}">
        <p14:creationId xmlns:p14="http://schemas.microsoft.com/office/powerpoint/2010/main" val="70482801"/>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4FB4017D-394D-493D-9B0B-A421AEFCF50B}" type="datetimeFigureOut">
              <a:rPr lang="en-US" smtClean="0"/>
              <a:pPr/>
              <a:t>8/13/2016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4120961099"/>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FB4017D-394D-493D-9B0B-A421AEFCF50B}" type="datetimeFigureOut">
              <a:rPr lang="en-US" smtClean="0"/>
              <a:pPr/>
              <a:t>8/13/2016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837FD7-3BF2-41BE-B767-A850F1939500}" type="slidenum">
              <a:rPr lang="en-US" smtClean="0"/>
              <a:pPr/>
              <a:t>‹#›</a:t>
            </a:fld>
            <a:endParaRPr lang="en-US"/>
          </a:p>
        </p:txBody>
      </p:sp>
    </p:spTree>
    <p:extLst>
      <p:ext uri="{BB962C8B-B14F-4D97-AF65-F5344CB8AC3E}">
        <p14:creationId xmlns:p14="http://schemas.microsoft.com/office/powerpoint/2010/main" val="424695411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B4017D-394D-493D-9B0B-A421AEFCF50B}" type="datetimeFigureOut">
              <a:rPr lang="en-US" smtClean="0"/>
              <a:pPr/>
              <a:t>8/13/2016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837FD7-3BF2-41BE-B767-A850F1939500}" type="slidenum">
              <a:rPr lang="en-US" smtClean="0"/>
              <a:pPr/>
              <a:t>‹#›</a:t>
            </a:fld>
            <a:endParaRPr lang="en-US" dirty="0"/>
          </a:p>
        </p:txBody>
      </p:sp>
    </p:spTree>
    <p:extLst>
      <p:ext uri="{BB962C8B-B14F-4D97-AF65-F5344CB8AC3E}">
        <p14:creationId xmlns:p14="http://schemas.microsoft.com/office/powerpoint/2010/main" val="515408032"/>
      </p:ext>
    </p:extLst>
  </p:cSld>
  <p:clrMap bg1="lt1" tx1="dk1" bg2="lt2" tx2="dk2" accent1="accent1" accent2="accent2" accent3="accent3" accent4="accent4" accent5="accent5" accent6="accent6" hlink="hlink" folHlink="folHlink"/>
  <p:sldLayoutIdLst>
    <p:sldLayoutId id="2147483649" r:id="rId1"/>
    <p:sldLayoutId id="2147483661" r:id="rId2"/>
    <p:sldLayoutId id="2147483662" r:id="rId3"/>
    <p:sldLayoutId id="2147483665" r:id="rId4"/>
    <p:sldLayoutId id="2147483666" r:id="rId5"/>
    <p:sldLayoutId id="2147483663" r:id="rId6"/>
    <p:sldLayoutId id="2147483664" r:id="rId7"/>
    <p:sldLayoutId id="2147483660" r:id="rId8"/>
    <p:sldLayoutId id="2147483651" r:id="rId9"/>
    <p:sldLayoutId id="2147483652" r:id="rId10"/>
    <p:sldLayoutId id="2147483653" r:id="rId11"/>
    <p:sldLayoutId id="2147483654" r:id="rId12"/>
    <p:sldLayoutId id="2147483655" r:id="rId13"/>
    <p:sldLayoutId id="2147483656" r:id="rId14"/>
    <p:sldLayoutId id="2147483657" r:id="rId15"/>
    <p:sldLayoutId id="2147483658" r:id="rId16"/>
    <p:sldLayoutId id="2147483659" r:id="rId17"/>
  </p:sldLayoutIdLst>
  <p:timing>
    <p:tnLst>
      <p:par>
        <p:cTn id="1" dur="indefinite" restart="never" nodeType="tmRoot"/>
      </p:par>
    </p:tnLs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8.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61152" y="2350459"/>
            <a:ext cx="5273842" cy="1043489"/>
          </a:xfrm>
        </p:spPr>
        <p:txBody>
          <a:bodyPr>
            <a:normAutofit fontScale="90000"/>
          </a:bodyPr>
          <a:lstStyle/>
          <a:p>
            <a:r>
              <a:rPr lang="ar-SA" sz="3600" b="1" dirty="0" smtClean="0">
                <a:cs typeface="+mn-cs"/>
              </a:rPr>
              <a:t>مقرر اللغة العربية 1</a:t>
            </a:r>
            <a:r>
              <a:rPr lang="en-US" sz="3600" b="1" dirty="0" smtClean="0">
                <a:cs typeface="+mn-cs"/>
              </a:rPr>
              <a:t/>
            </a:r>
            <a:br>
              <a:rPr lang="en-US" sz="3600" b="1" dirty="0" smtClean="0">
                <a:cs typeface="+mn-cs"/>
              </a:rPr>
            </a:br>
            <a:r>
              <a:rPr lang="en-US" sz="3600" b="1" dirty="0" smtClean="0">
                <a:cs typeface="+mn-cs"/>
              </a:rPr>
              <a:t>01</a:t>
            </a:r>
            <a:r>
              <a:rPr lang="ar-SA" sz="3600" b="1" dirty="0" smtClean="0">
                <a:cs typeface="+mn-cs"/>
              </a:rPr>
              <a:t>1</a:t>
            </a:r>
            <a:r>
              <a:rPr lang="en-US" sz="3600" b="1" dirty="0" smtClean="0">
                <a:cs typeface="+mn-cs"/>
              </a:rPr>
              <a:t>1</a:t>
            </a:r>
            <a:endParaRPr lang="en-US" sz="3600" dirty="0">
              <a:cs typeface="+mn-cs"/>
            </a:endParaRPr>
          </a:p>
        </p:txBody>
      </p:sp>
      <p:sp>
        <p:nvSpPr>
          <p:cNvPr id="3" name="Subtitle 2"/>
          <p:cNvSpPr>
            <a:spLocks noGrp="1"/>
          </p:cNvSpPr>
          <p:nvPr>
            <p:ph type="subTitle" idx="1"/>
          </p:nvPr>
        </p:nvSpPr>
        <p:spPr>
          <a:xfrm>
            <a:off x="1524000" y="4144207"/>
            <a:ext cx="9144000" cy="1655762"/>
          </a:xfrm>
        </p:spPr>
        <p:txBody>
          <a:bodyPr>
            <a:noAutofit/>
          </a:bodyPr>
          <a:lstStyle/>
          <a:p>
            <a:pPr rtl="1"/>
            <a:r>
              <a:rPr lang="ar-JO" sz="3200" b="1" dirty="0" smtClean="0"/>
              <a:t>الوحدة ال</a:t>
            </a:r>
            <a:r>
              <a:rPr lang="ar-SA" sz="3200" b="1" dirty="0" smtClean="0"/>
              <a:t>خامسة</a:t>
            </a:r>
            <a:endParaRPr lang="ar-JO" sz="3200" b="1" dirty="0" smtClean="0"/>
          </a:p>
          <a:p>
            <a:pPr rtl="1"/>
            <a:r>
              <a:rPr lang="ar-SA" sz="3200" b="1" dirty="0" smtClean="0"/>
              <a:t>المستوى الأسلوبي</a:t>
            </a:r>
            <a:endParaRPr lang="ar-JO" sz="3200" b="1" dirty="0" smtClean="0"/>
          </a:p>
        </p:txBody>
      </p:sp>
      <p:pic>
        <p:nvPicPr>
          <p:cNvPr id="4" name="Picture 2" descr="C:\Users\faqra.RAMALLAH2\Desktop\Logo 3D Mod.png"/>
          <p:cNvPicPr>
            <a:picLocks noChangeAspect="1" noChangeArrowheads="1"/>
          </p:cNvPicPr>
          <p:nvPr/>
        </p:nvPicPr>
        <p:blipFill>
          <a:blip r:embed="rId3" cstate="print"/>
          <a:srcRect/>
          <a:stretch>
            <a:fillRect/>
          </a:stretch>
        </p:blipFill>
        <p:spPr bwMode="auto">
          <a:xfrm>
            <a:off x="5410200" y="228600"/>
            <a:ext cx="1371600" cy="1371600"/>
          </a:xfrm>
          <a:prstGeom prst="rect">
            <a:avLst/>
          </a:prstGeom>
          <a:noFill/>
        </p:spPr>
      </p:pic>
      <p:sp>
        <p:nvSpPr>
          <p:cNvPr id="5" name="TextBox 4"/>
          <p:cNvSpPr txBox="1"/>
          <p:nvPr/>
        </p:nvSpPr>
        <p:spPr>
          <a:xfrm>
            <a:off x="3981450" y="6490067"/>
            <a:ext cx="4229100" cy="307777"/>
          </a:xfrm>
          <a:prstGeom prst="rect">
            <a:avLst/>
          </a:prstGeom>
          <a:noFill/>
        </p:spPr>
        <p:txBody>
          <a:bodyPr wrap="square" rtlCol="0">
            <a:spAutoFit/>
          </a:bodyPr>
          <a:lstStyle/>
          <a:p>
            <a:pPr algn="ctr"/>
            <a:r>
              <a:rPr lang="en-US" sz="1400" b="1" dirty="0" smtClean="0"/>
              <a:t>OLC  </a:t>
            </a:r>
            <a:r>
              <a:rPr lang="ar-SA" sz="1400" b="1" dirty="0" smtClean="0"/>
              <a:t>مركز التعليم المفتوح -</a:t>
            </a:r>
            <a:endParaRPr lang="en-US" sz="1400" dirty="0"/>
          </a:p>
        </p:txBody>
      </p:sp>
    </p:spTree>
    <p:extLst>
      <p:ext uri="{BB962C8B-B14F-4D97-AF65-F5344CB8AC3E}">
        <p14:creationId xmlns:p14="http://schemas.microsoft.com/office/powerpoint/2010/main" val="34020438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مستطيل 3"/>
          <p:cNvSpPr/>
          <p:nvPr/>
        </p:nvSpPr>
        <p:spPr>
          <a:xfrm>
            <a:off x="300789" y="1983373"/>
            <a:ext cx="11526253" cy="5170646"/>
          </a:xfrm>
          <a:prstGeom prst="rect">
            <a:avLst/>
          </a:prstGeom>
          <a:noFill/>
        </p:spPr>
        <p:txBody>
          <a:bodyPr wrap="square" lIns="91440" tIns="45720" rIns="91440" bIns="45720">
            <a:spAutoFit/>
          </a:bodyPr>
          <a:lstStyle/>
          <a:p>
            <a:pPr algn="just" rtl="1">
              <a:lnSpc>
                <a:spcPct val="150000"/>
              </a:lnSpc>
            </a:pPr>
            <a:r>
              <a:rPr lang="ar-JO" sz="2000" b="1" u="sng" dirty="0" smtClean="0"/>
              <a:t>تدريب:</a:t>
            </a:r>
          </a:p>
          <a:p>
            <a:pPr algn="just" rtl="1">
              <a:lnSpc>
                <a:spcPct val="150000"/>
              </a:lnSpc>
            </a:pPr>
            <a:r>
              <a:rPr lang="ar-JO" sz="2000" dirty="0" smtClean="0"/>
              <a:t> </a:t>
            </a:r>
            <a:r>
              <a:rPr lang="ar-SA" sz="2000" dirty="0" smtClean="0"/>
              <a:t>1- لماذا يعد هذا البيت مثالاً على التشبيه المركب وما نوعه؟ </a:t>
            </a:r>
            <a:endParaRPr lang="en-US" sz="2000" dirty="0" smtClean="0"/>
          </a:p>
          <a:p>
            <a:pPr algn="just" rtl="1">
              <a:lnSpc>
                <a:spcPct val="150000"/>
              </a:lnSpc>
            </a:pPr>
            <a:r>
              <a:rPr lang="ar-SA" sz="2000" dirty="0" smtClean="0"/>
              <a:t>فإن تفق الأنام وأنت منهم           فإن المسك بعض دم الغزال</a:t>
            </a:r>
            <a:endParaRPr lang="en-US" sz="2000" dirty="0" smtClean="0"/>
          </a:p>
          <a:p>
            <a:pPr algn="just" rtl="1">
              <a:lnSpc>
                <a:spcPct val="150000"/>
              </a:lnSpc>
            </a:pPr>
            <a:r>
              <a:rPr lang="ar-JO" sz="2000" dirty="0" smtClean="0"/>
              <a:t> لم يأت طرفا التشبيه ( المشبه والمشبه به ) صريحين واضحين كما هي الحال في التشبيه المفرد والتشبيه الضمني ، بل جاء طرفا التشبيه في البيت ضمنيين يُفهمان من سياق البيت .</a:t>
            </a:r>
            <a:r>
              <a:rPr lang="ar-SA" sz="2000" dirty="0" smtClean="0"/>
              <a:t> </a:t>
            </a:r>
            <a:r>
              <a:rPr lang="ar-JO" sz="2000" dirty="0" smtClean="0"/>
              <a:t>ويتضمن </a:t>
            </a:r>
            <a:r>
              <a:rPr lang="ar-SA" sz="2000" dirty="0" smtClean="0"/>
              <a:t>قول </a:t>
            </a:r>
            <a:r>
              <a:rPr lang="ar-JO" sz="2000" dirty="0" smtClean="0"/>
              <a:t>الشاعر</a:t>
            </a:r>
            <a:r>
              <a:rPr lang="ar-SA" sz="2000" dirty="0" smtClean="0"/>
              <a:t> حكما مثيرا غريبا خارجا عن المألوف ، وهو أن الممدوح يتفوق على أبناء جنسه على الرغم من أنه واحد منهم . </a:t>
            </a:r>
            <a:r>
              <a:rPr lang="ar-JO" sz="2000" dirty="0" smtClean="0"/>
              <a:t>والبيت مثال على التشبيه الضمني.</a:t>
            </a:r>
            <a:endParaRPr lang="en-US" sz="2000" dirty="0" smtClean="0"/>
          </a:p>
          <a:p>
            <a:pPr algn="just" rtl="1">
              <a:lnSpc>
                <a:spcPct val="150000"/>
              </a:lnSpc>
            </a:pPr>
            <a:r>
              <a:rPr lang="ar-JO" sz="2000" dirty="0" smtClean="0"/>
              <a:t>كما أن </a:t>
            </a:r>
            <a:r>
              <a:rPr lang="ar-SA" sz="2000" dirty="0" smtClean="0"/>
              <a:t> </a:t>
            </a:r>
            <a:r>
              <a:rPr lang="ar-JO" sz="2000" dirty="0" smtClean="0"/>
              <a:t>الشاعر</a:t>
            </a:r>
            <a:r>
              <a:rPr lang="ar-SA" sz="2000" dirty="0" smtClean="0"/>
              <a:t>لم يقصد أن الممدوح يتفوق على أبناء جنسه بما يمكن أن يتفوق به أحد على غيره ، بل قصد أن الممدوح يتفوق على أبناء جنسه من حيث التكوين الطبيعي للإنسان ، وكأن الممدوح أصبح جنسا قائما بذاته يختلف عن طبيعة الإنسان ، وهنا تكمن الإثارة والغرابة . ومن أجل أن يؤكد صحة قوله ، ويزيل الغرابة عن المعنى جاء في الشطر الثاني بالدليل والبرهان بأن المسك ذا الرائحة الطيبة  يتفوق على دم الغزال ذي الرائحة الكريهة ، على الرغم أن المسك يُستخرج من دم الغزال</a:t>
            </a:r>
            <a:r>
              <a:rPr lang="ar-JO" sz="2000" dirty="0" smtClean="0"/>
              <a:t> . </a:t>
            </a:r>
          </a:p>
          <a:p>
            <a:pPr algn="just" rtl="1">
              <a:lnSpc>
                <a:spcPct val="150000"/>
              </a:lnSpc>
            </a:pPr>
            <a:endParaRPr lang="en-US" sz="2000" dirty="0"/>
          </a:p>
        </p:txBody>
      </p:sp>
      <p:sp>
        <p:nvSpPr>
          <p:cNvPr id="6" name="TextBox 5"/>
          <p:cNvSpPr txBox="1">
            <a:spLocks noChangeAspect="1"/>
          </p:cNvSpPr>
          <p:nvPr/>
        </p:nvSpPr>
        <p:spPr>
          <a:xfrm>
            <a:off x="360946" y="46989"/>
            <a:ext cx="11478126" cy="1881990"/>
          </a:xfrm>
          <a:prstGeom prst="rect">
            <a:avLst/>
          </a:prstGeom>
          <a:noFill/>
        </p:spPr>
        <p:txBody>
          <a:bodyPr wrap="square" rtlCol="0">
            <a:spAutoFit/>
          </a:bodyPr>
          <a:lstStyle/>
          <a:p>
            <a:pPr algn="just" rtl="1">
              <a:lnSpc>
                <a:spcPct val="150000"/>
              </a:lnSpc>
            </a:pPr>
            <a:r>
              <a:rPr lang="ar-SA" sz="2000" dirty="0" smtClean="0"/>
              <a:t> ليس من المألوف أن يظهر الشيب في شعر الفتى ، ولكن ابن الرومي يزعم ذلك، ويقدم دليلا</a:t>
            </a:r>
            <a:r>
              <a:rPr lang="ar-JO" sz="2000" dirty="0" smtClean="0"/>
              <a:t>ً</a:t>
            </a:r>
            <a:r>
              <a:rPr lang="ar-SA" sz="2000" dirty="0" smtClean="0"/>
              <a:t> على صحة قوله، وهو أن الزهر الأبيض قد يظهر في الغصن الرطيب قبل أن ينضج ويشتد. </a:t>
            </a:r>
            <a:r>
              <a:rPr lang="ar-JO" sz="2000" dirty="0" smtClean="0"/>
              <a:t>ويمكن تحديد أركان التشبيه كالآتي:</a:t>
            </a:r>
            <a:endParaRPr lang="en-US" sz="2000" dirty="0" smtClean="0"/>
          </a:p>
          <a:p>
            <a:pPr algn="just" rtl="1">
              <a:lnSpc>
                <a:spcPct val="150000"/>
              </a:lnSpc>
            </a:pPr>
            <a:r>
              <a:rPr lang="ar-SA" sz="2000" dirty="0" smtClean="0"/>
              <a:t>  المشبه: حال الفتى الذي يظهر الشيب في شعره قبل أوانه.</a:t>
            </a:r>
            <a:endParaRPr lang="ar-JO" sz="2000" dirty="0" smtClean="0"/>
          </a:p>
          <a:p>
            <a:pPr algn="just" rtl="1">
              <a:lnSpc>
                <a:spcPct val="150000"/>
              </a:lnSpc>
            </a:pPr>
            <a:r>
              <a:rPr lang="ar-SA" sz="2000" dirty="0" smtClean="0"/>
              <a:t> المشبه به : حال النور ( الزهر ) الذي يظهر في الغصن الطري  قبل نضوجه.</a:t>
            </a:r>
            <a:endParaRPr lang="ar-JO" sz="2000" dirty="0"/>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spect="1"/>
          </p:cNvSpPr>
          <p:nvPr/>
        </p:nvSpPr>
        <p:spPr>
          <a:xfrm>
            <a:off x="360946" y="46989"/>
            <a:ext cx="11478126" cy="1938992"/>
          </a:xfrm>
          <a:prstGeom prst="rect">
            <a:avLst/>
          </a:prstGeom>
          <a:noFill/>
        </p:spPr>
        <p:txBody>
          <a:bodyPr wrap="square" rtlCol="0">
            <a:spAutoFit/>
          </a:bodyPr>
          <a:lstStyle/>
          <a:p>
            <a:pPr algn="just" rtl="1">
              <a:lnSpc>
                <a:spcPct val="150000"/>
              </a:lnSpc>
            </a:pPr>
            <a:r>
              <a:rPr lang="ar-SA" sz="2000" dirty="0" smtClean="0"/>
              <a:t>2- لماذا يعد التشبيه البليغ أقوى أنواع التشبيه؟</a:t>
            </a:r>
            <a:endParaRPr lang="ar-JO" sz="2000" dirty="0" smtClean="0"/>
          </a:p>
          <a:p>
            <a:pPr algn="just" rtl="1">
              <a:lnSpc>
                <a:spcPct val="150000"/>
              </a:lnSpc>
            </a:pPr>
            <a:r>
              <a:rPr lang="ar-JO" sz="2000" dirty="0" smtClean="0"/>
              <a:t>لان علاقة المشابهة بين المشبه والمشبه به لا تحتاج إلى وساطة أداة التشبيه، ولا تحتاج العلاقة بين المشبه والمشبه به إلى وجه شبه ( صفة مشتركة )، فحذف الأداة ووجه الشبه يعني أن المشبه يكاد يكون المشبه به نفسه ، ففي  وصف وجه طفل  نقول : وجهه قمر ؛ أي لا فرق بين وجهه والقمر في الإشراق  والإضاءة . </a:t>
            </a:r>
            <a:endParaRPr lang="en-US" sz="2000" dirty="0"/>
          </a:p>
        </p:txBody>
      </p:sp>
      <p:sp>
        <p:nvSpPr>
          <p:cNvPr id="4" name="Rectangle 3"/>
          <p:cNvSpPr/>
          <p:nvPr/>
        </p:nvSpPr>
        <p:spPr>
          <a:xfrm>
            <a:off x="1299411" y="2016731"/>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أنواع التشبيه</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395242" cy="561975"/>
          </a:xfrm>
        </p:spPr>
        <p:txBody>
          <a:bodyPr>
            <a:noAutofit/>
          </a:bodyPr>
          <a:lstStyle/>
          <a:p>
            <a:pPr algn="r" rtl="1"/>
            <a:r>
              <a:rPr lang="ar-SA" sz="3600" b="1" dirty="0" smtClean="0">
                <a:cs typeface="+mn-cs"/>
              </a:rPr>
              <a:t>5</a:t>
            </a:r>
            <a:r>
              <a:rPr lang="ar-JO" sz="3600" b="1" dirty="0" smtClean="0">
                <a:cs typeface="+mn-cs"/>
              </a:rPr>
              <a:t>.2 </a:t>
            </a:r>
            <a:r>
              <a:rPr lang="ar-JO" sz="3600" b="1" dirty="0" smtClean="0"/>
              <a:t>علم البيان : الاستعارة</a:t>
            </a:r>
            <a:endParaRPr lang="en-US" sz="3600" b="1" i="0" dirty="0">
              <a:cs typeface="+mn-cs"/>
            </a:endParaRPr>
          </a:p>
        </p:txBody>
      </p:sp>
      <p:sp>
        <p:nvSpPr>
          <p:cNvPr id="5" name="Content Placeholder 4"/>
          <p:cNvSpPr txBox="1">
            <a:spLocks noGrp="1" noChangeAspect="1"/>
          </p:cNvSpPr>
          <p:nvPr>
            <p:ph idx="4294967295"/>
          </p:nvPr>
        </p:nvSpPr>
        <p:spPr>
          <a:xfrm>
            <a:off x="431800" y="1497272"/>
            <a:ext cx="11515558" cy="2805320"/>
          </a:xfrm>
          <a:prstGeom prst="rect">
            <a:avLst/>
          </a:prstGeom>
          <a:noFill/>
        </p:spPr>
        <p:txBody>
          <a:bodyPr wrap="square" rtlCol="0">
            <a:spAutoFit/>
          </a:bodyPr>
          <a:lstStyle/>
          <a:p>
            <a:pPr algn="just" rtl="1">
              <a:lnSpc>
                <a:spcPct val="150000"/>
              </a:lnSpc>
              <a:buNone/>
            </a:pPr>
            <a:r>
              <a:rPr lang="ar-SA" sz="2000" dirty="0" smtClean="0"/>
              <a:t>   </a:t>
            </a:r>
            <a:r>
              <a:rPr lang="ar-JO" sz="2000" dirty="0" smtClean="0"/>
              <a:t>إن النفس الإنسانية مولعة بكل ما هو جميل، لذلك تضيق النفس بالصور التقريرية الفجة الساذجة، أما المجاز ( الاستعارة )  فهو يكسو الصور الأدبية جمالاً وروعة تجذب إليه النفوس. والاستعارة هي ثمرة الإدراك الإنساني للوجود، وهي رسالة تعجز عن إيصالها اللغة المعيارية، لأنها لغة خاصة، وبوساطة الاستعارة تزول الحواجز بين المجرد والمادي، والجماد والحي، ويصبح البعيد قريباً، والمستحيل ممكناً، والجماد ناطقاً، والساكن متحركاً. والاستعارة في التراث البلاغي أنواع، منها التصريحية والمكنية،  فإذا حُذف المشبه وذُكر المشبه به، فالاستعارة تصريحية، وأما الاستعارة المكنية فقد سميت بهذا الاسم لأن المشبه به مكنى أي مخفي أو محذوف، فالاستعارة المكنية هي تشبيه حُذف منه المشبه به. ومنها التمثيلية وهي تركيب( ليس كلمة مفردة).</a:t>
            </a:r>
            <a:endParaRPr lang="ar-JO" sz="2000" dirty="0"/>
          </a:p>
        </p:txBody>
      </p:sp>
      <p:sp>
        <p:nvSpPr>
          <p:cNvPr id="6" name="Rectangle 5"/>
          <p:cNvSpPr/>
          <p:nvPr/>
        </p:nvSpPr>
        <p:spPr>
          <a:xfrm>
            <a:off x="10860616" y="1143000"/>
            <a:ext cx="774571" cy="461665"/>
          </a:xfrm>
          <a:prstGeom prst="rect">
            <a:avLst/>
          </a:prstGeom>
        </p:spPr>
        <p:txBody>
          <a:bodyPr wrap="none">
            <a:spAutoFit/>
          </a:bodyPr>
          <a:lstStyle/>
          <a:p>
            <a:r>
              <a:rPr lang="ar-SA" sz="2400" b="1" dirty="0" smtClean="0"/>
              <a:t>مقدم</a:t>
            </a:r>
            <a:r>
              <a:rPr lang="ar-JO" sz="2400" b="1" dirty="0" smtClean="0"/>
              <a:t>ة</a:t>
            </a:r>
            <a:endParaRPr lang="en-US" sz="2400" b="1" dirty="0"/>
          </a:p>
        </p:txBody>
      </p:sp>
      <p:sp>
        <p:nvSpPr>
          <p:cNvPr id="7" name="Rectangle 6"/>
          <p:cNvSpPr/>
          <p:nvPr/>
        </p:nvSpPr>
        <p:spPr>
          <a:xfrm>
            <a:off x="589548" y="4579549"/>
            <a:ext cx="11165306" cy="1327992"/>
          </a:xfrm>
          <a:prstGeom prst="rect">
            <a:avLst/>
          </a:prstGeom>
        </p:spPr>
        <p:txBody>
          <a:bodyPr wrap="square">
            <a:spAutoFit/>
          </a:bodyPr>
          <a:lstStyle/>
          <a:p>
            <a:pPr algn="just" rtl="1"/>
            <a:r>
              <a:rPr lang="ar-SA" sz="2400" b="1" dirty="0" smtClean="0">
                <a:latin typeface="Arial" pitchFamily="34" charset="0"/>
                <a:cs typeface="Arial" pitchFamily="34" charset="0"/>
              </a:rPr>
              <a:t>في نهاية هذا الموضوع ستكون قادراً على أن: </a:t>
            </a:r>
          </a:p>
          <a:p>
            <a:pPr lvl="0" algn="just" rtl="1">
              <a:lnSpc>
                <a:spcPct val="150000"/>
              </a:lnSpc>
              <a:buFont typeface="Arial" pitchFamily="34" charset="0"/>
              <a:buChar char="•"/>
            </a:pPr>
            <a:r>
              <a:rPr lang="ar-JO" sz="2000" dirty="0" smtClean="0"/>
              <a:t> يوضح مفهوم الاستعارة.</a:t>
            </a:r>
          </a:p>
          <a:p>
            <a:pPr algn="just" rtl="1">
              <a:lnSpc>
                <a:spcPct val="150000"/>
              </a:lnSpc>
              <a:buFont typeface="Arial" pitchFamily="34" charset="0"/>
              <a:buChar char="•"/>
            </a:pPr>
            <a:r>
              <a:rPr lang="ar-JO" sz="2000" dirty="0" smtClean="0"/>
              <a:t> يميز بين أنواع الاستعارات (التصريحية والمكنية والتمثيلية).</a:t>
            </a:r>
          </a:p>
        </p:txBody>
      </p:sp>
    </p:spTree>
    <p:extLst>
      <p:ext uri="{BB962C8B-B14F-4D97-AF65-F5344CB8AC3E}">
        <p14:creationId xmlns:p14="http://schemas.microsoft.com/office/powerpoint/2010/main" val="305076234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55400" cy="561975"/>
          </a:xfrm>
        </p:spPr>
        <p:txBody>
          <a:bodyPr>
            <a:noAutofit/>
          </a:bodyPr>
          <a:lstStyle/>
          <a:p>
            <a:pPr algn="r" rtl="1"/>
            <a:r>
              <a:rPr lang="ar-JO" sz="3600" b="1" dirty="0" smtClean="0">
                <a:cs typeface="+mn-cs"/>
              </a:rPr>
              <a:t>تعريف الاستعارة</a:t>
            </a:r>
            <a:endParaRPr lang="en-US" sz="3600" b="1" dirty="0">
              <a:cs typeface="+mn-cs"/>
            </a:endParaRPr>
          </a:p>
        </p:txBody>
      </p:sp>
      <p:sp>
        <p:nvSpPr>
          <p:cNvPr id="5" name="Content Placeholder 4"/>
          <p:cNvSpPr txBox="1">
            <a:spLocks noGrp="1" noChangeAspect="1"/>
          </p:cNvSpPr>
          <p:nvPr>
            <p:ph idx="4294967295"/>
          </p:nvPr>
        </p:nvSpPr>
        <p:spPr>
          <a:xfrm>
            <a:off x="842211" y="1244600"/>
            <a:ext cx="11008894" cy="3062377"/>
          </a:xfrm>
          <a:prstGeom prst="rect">
            <a:avLst/>
          </a:prstGeom>
          <a:noFill/>
        </p:spPr>
        <p:txBody>
          <a:bodyPr wrap="square" rtlCol="0">
            <a:spAutoFit/>
          </a:bodyPr>
          <a:lstStyle/>
          <a:p>
            <a:pPr algn="just" rtl="1">
              <a:lnSpc>
                <a:spcPct val="150000"/>
              </a:lnSpc>
              <a:buNone/>
            </a:pPr>
            <a:r>
              <a:rPr lang="ar-JO" sz="2000" dirty="0" smtClean="0"/>
              <a:t>الاستعارة هي </a:t>
            </a:r>
            <a:r>
              <a:rPr lang="ar-SA" sz="2000" dirty="0" smtClean="0"/>
              <a:t>استخدام كلمة في غير معناها الحقيقي لعلاقة المشابهة مع قرينة مانعة من إرادة المعنى الحقيقي.</a:t>
            </a:r>
            <a:endParaRPr lang="ar-JO" sz="2400" dirty="0" smtClean="0"/>
          </a:p>
          <a:p>
            <a:pPr algn="just" rtl="1">
              <a:lnSpc>
                <a:spcPct val="150000"/>
              </a:lnSpc>
              <a:buNone/>
            </a:pPr>
            <a:r>
              <a:rPr lang="ar-JO" sz="2000" dirty="0" smtClean="0"/>
              <a:t>مثال: تأمل قول المتنبي:</a:t>
            </a:r>
          </a:p>
          <a:p>
            <a:pPr marL="400050" lvl="1" indent="0" algn="just" rtl="1">
              <a:lnSpc>
                <a:spcPct val="150000"/>
              </a:lnSpc>
              <a:buNone/>
            </a:pPr>
            <a:r>
              <a:rPr lang="ar-SA" sz="1600" dirty="0" smtClean="0"/>
              <a:t>لياليَّ بعد الظاعنين شكول       طوال وليل العاشقين طويل</a:t>
            </a:r>
            <a:endParaRPr lang="en-US" sz="1600" dirty="0" smtClean="0"/>
          </a:p>
          <a:p>
            <a:pPr marL="400050" lvl="1" indent="0" algn="just" rtl="1">
              <a:lnSpc>
                <a:spcPct val="150000"/>
              </a:lnSpc>
              <a:buNone/>
            </a:pPr>
            <a:r>
              <a:rPr lang="ar-SA" sz="1600" dirty="0" smtClean="0"/>
              <a:t>يبنّ لي البدر الذي لا أريده      ويخفين بدراً ما إليه سبيـلُ</a:t>
            </a:r>
            <a:endParaRPr lang="en-US" sz="1600" dirty="0" smtClean="0"/>
          </a:p>
          <a:p>
            <a:pPr algn="just" rtl="1">
              <a:lnSpc>
                <a:spcPct val="150000"/>
              </a:lnSpc>
              <a:buNone/>
            </a:pPr>
            <a:r>
              <a:rPr lang="ar-JO" sz="2000" dirty="0" smtClean="0"/>
              <a:t>نلاحظ أن </a:t>
            </a:r>
            <a:r>
              <a:rPr lang="ar-SA" sz="2000" dirty="0" smtClean="0"/>
              <a:t>كلمة (البدر) في </a:t>
            </a:r>
            <a:r>
              <a:rPr lang="ar-SA" sz="2000" dirty="0" smtClean="0">
                <a:solidFill>
                  <a:srgbClr val="FF0000"/>
                </a:solidFill>
              </a:rPr>
              <a:t>الشطر</a:t>
            </a:r>
            <a:r>
              <a:rPr lang="ar-JO" sz="2000" dirty="0" smtClean="0">
                <a:solidFill>
                  <a:srgbClr val="FF0000"/>
                </a:solidFill>
              </a:rPr>
              <a:t> </a:t>
            </a:r>
            <a:r>
              <a:rPr lang="ar-SA" sz="2000" dirty="0" smtClean="0">
                <a:solidFill>
                  <a:srgbClr val="FF0000"/>
                </a:solidFill>
              </a:rPr>
              <a:t>الأول </a:t>
            </a:r>
            <a:r>
              <a:rPr lang="ar-SA" sz="2000" dirty="0" smtClean="0"/>
              <a:t>قد استخدمت استخداماً حقيقياً لتدل على القمر في حالة اكتماله، أما كلمة ( بدر</a:t>
            </a:r>
            <a:r>
              <a:rPr lang="ar-JO" sz="2000" dirty="0" smtClean="0"/>
              <a:t>اً</a:t>
            </a:r>
            <a:r>
              <a:rPr lang="ar-SA" sz="2000" dirty="0" smtClean="0"/>
              <a:t>) في </a:t>
            </a:r>
            <a:r>
              <a:rPr lang="ar-SA" sz="2000" dirty="0" smtClean="0">
                <a:solidFill>
                  <a:srgbClr val="FF0000"/>
                </a:solidFill>
              </a:rPr>
              <a:t>الشطر الثاني </a:t>
            </a:r>
            <a:r>
              <a:rPr lang="ar-SA" sz="2000" dirty="0" smtClean="0"/>
              <a:t>فقد</a:t>
            </a:r>
            <a:r>
              <a:rPr lang="en-US" sz="2000" dirty="0" smtClean="0"/>
              <a:t> </a:t>
            </a:r>
            <a:r>
              <a:rPr lang="ar-SA" sz="2000" dirty="0" smtClean="0"/>
              <a:t>استخدمت استخداماً مجازياً غير حقيقي لتدل على المحبوب. </a:t>
            </a:r>
            <a:endParaRPr lang="en-US" sz="2000" dirty="0"/>
          </a:p>
        </p:txBody>
      </p:sp>
      <p:sp>
        <p:nvSpPr>
          <p:cNvPr id="4" name="Rectangle 3"/>
          <p:cNvSpPr/>
          <p:nvPr/>
        </p:nvSpPr>
        <p:spPr>
          <a:xfrm>
            <a:off x="1299411" y="4479729"/>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تعريف الاستعارة</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1336033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55400" cy="561975"/>
          </a:xfrm>
        </p:spPr>
        <p:txBody>
          <a:bodyPr>
            <a:noAutofit/>
          </a:bodyPr>
          <a:lstStyle/>
          <a:p>
            <a:pPr algn="just" rtl="1">
              <a:lnSpc>
                <a:spcPct val="150000"/>
              </a:lnSpc>
            </a:pPr>
            <a:r>
              <a:rPr lang="ar-JO" sz="3600" b="1" dirty="0" smtClean="0">
                <a:cs typeface="+mn-cs"/>
              </a:rPr>
              <a:t>أقسام الاستعارة</a:t>
            </a:r>
            <a:endParaRPr lang="en-US" sz="3600" b="1" dirty="0">
              <a:cs typeface="+mn-cs"/>
            </a:endParaRPr>
          </a:p>
        </p:txBody>
      </p:sp>
      <p:sp>
        <p:nvSpPr>
          <p:cNvPr id="5" name="Content Placeholder 4"/>
          <p:cNvSpPr txBox="1">
            <a:spLocks noGrp="1" noChangeAspect="1"/>
          </p:cNvSpPr>
          <p:nvPr>
            <p:ph idx="4294967295"/>
          </p:nvPr>
        </p:nvSpPr>
        <p:spPr>
          <a:xfrm>
            <a:off x="842211" y="1064120"/>
            <a:ext cx="11008894" cy="5606663"/>
          </a:xfrm>
          <a:prstGeom prst="rect">
            <a:avLst/>
          </a:prstGeom>
          <a:noFill/>
        </p:spPr>
        <p:txBody>
          <a:bodyPr wrap="square" rtlCol="0">
            <a:spAutoFit/>
          </a:bodyPr>
          <a:lstStyle/>
          <a:p>
            <a:pPr algn="just" rtl="1">
              <a:lnSpc>
                <a:spcPct val="150000"/>
              </a:lnSpc>
              <a:buNone/>
            </a:pPr>
            <a:r>
              <a:rPr lang="ar-JO" sz="2000" b="1" u="sng" dirty="0" smtClean="0"/>
              <a:t>الاستعارة التصريحية</a:t>
            </a:r>
          </a:p>
          <a:p>
            <a:pPr algn="just" rtl="1">
              <a:lnSpc>
                <a:spcPct val="150000"/>
              </a:lnSpc>
              <a:buNone/>
            </a:pPr>
            <a:r>
              <a:rPr lang="ar-SA" sz="2000" dirty="0" smtClean="0"/>
              <a:t>هي ما حذف فيها المشبه وذكر المشبه به، وسميت تصريحية لأننا صرحنا أو ذكرنا المشبه به</a:t>
            </a:r>
            <a:r>
              <a:rPr lang="ar-JO" sz="2000" dirty="0" smtClean="0"/>
              <a:t>، كقول الشاعر:</a:t>
            </a:r>
          </a:p>
          <a:p>
            <a:pPr algn="just" rtl="1">
              <a:lnSpc>
                <a:spcPct val="150000"/>
              </a:lnSpc>
              <a:buNone/>
            </a:pPr>
            <a:r>
              <a:rPr lang="ar-JO" sz="2000" dirty="0" smtClean="0"/>
              <a:t>وأمطرتْ لُؤلؤاً من نرجسٍ وسقتْ      ورداً ، وعضتْ على العِنابِ بِالبردِ</a:t>
            </a:r>
            <a:endParaRPr lang="en-US" sz="2000" dirty="0" smtClean="0"/>
          </a:p>
          <a:p>
            <a:pPr algn="just" rtl="1">
              <a:lnSpc>
                <a:spcPct val="150000"/>
              </a:lnSpc>
              <a:buNone/>
            </a:pPr>
            <a:r>
              <a:rPr lang="en-US" sz="2000" dirty="0" smtClean="0"/>
              <a:t>    </a:t>
            </a:r>
            <a:r>
              <a:rPr lang="ar-JO" sz="2000" dirty="0" smtClean="0"/>
              <a:t>ورد في البيت خمس تشبيهات تصريحية، </a:t>
            </a:r>
            <a:r>
              <a:rPr lang="ar-SA" sz="2000" dirty="0" smtClean="0"/>
              <a:t>حيث  شبه  الدموع  باللؤلؤ</a:t>
            </a:r>
            <a:r>
              <a:rPr lang="ar-JO" sz="2000" dirty="0" smtClean="0"/>
              <a:t> </a:t>
            </a:r>
            <a:r>
              <a:rPr lang="ar-SA" sz="2000" dirty="0" smtClean="0"/>
              <a:t>بجامع اللون والشكل، وشبه  العيون بالنرجس بجامع الجمال</a:t>
            </a:r>
            <a:r>
              <a:rPr lang="en-US" sz="2000" dirty="0" smtClean="0"/>
              <a:t> </a:t>
            </a:r>
            <a:r>
              <a:rPr lang="ar-SA" sz="2000" dirty="0" smtClean="0"/>
              <a:t>والذبول، وشبه  الخدود بالورد بجامع النضارة، وشبه الأنامل  ( أطراف الأصابع ) بالعناب  بجامع  الطراوة، وشبه الأسنان بحبات</a:t>
            </a:r>
            <a:r>
              <a:rPr lang="en-US" sz="2000" dirty="0" smtClean="0"/>
              <a:t> </a:t>
            </a:r>
            <a:r>
              <a:rPr lang="ar-SA" sz="2000" dirty="0" smtClean="0"/>
              <a:t>البرد</a:t>
            </a:r>
            <a:r>
              <a:rPr lang="en-US" sz="2000" dirty="0" smtClean="0"/>
              <a:t> </a:t>
            </a:r>
            <a:r>
              <a:rPr lang="ar-SA" sz="2000" dirty="0" smtClean="0"/>
              <a:t>بجامع البياض الشديد.وقد حُذف المشبه في المواضع الخمسة، وذكر المشبه به. </a:t>
            </a:r>
            <a:endParaRPr lang="ar-JO" sz="2000" b="1" dirty="0" smtClean="0"/>
          </a:p>
          <a:p>
            <a:pPr algn="just" rtl="1">
              <a:lnSpc>
                <a:spcPct val="150000"/>
              </a:lnSpc>
              <a:buNone/>
            </a:pPr>
            <a:r>
              <a:rPr lang="ar-JO" sz="2000" b="1" u="sng" dirty="0" smtClean="0"/>
              <a:t>الاستعارة المكنية</a:t>
            </a:r>
          </a:p>
          <a:p>
            <a:pPr algn="just" rtl="1">
              <a:lnSpc>
                <a:spcPct val="150000"/>
              </a:lnSpc>
              <a:buNone/>
            </a:pPr>
            <a:r>
              <a:rPr lang="ar-JO" sz="2000" dirty="0" smtClean="0"/>
              <a:t> </a:t>
            </a:r>
            <a:r>
              <a:rPr lang="ar-SA" sz="2000" dirty="0" smtClean="0"/>
              <a:t>الاستعارة المكنية هي تشبيه حُذف منه المشبه به</a:t>
            </a:r>
            <a:r>
              <a:rPr lang="ar-JO" sz="2000" dirty="0" smtClean="0"/>
              <a:t> وذكر المشبه، و</a:t>
            </a:r>
            <a:r>
              <a:rPr lang="ar-SA" sz="2000" dirty="0" smtClean="0"/>
              <a:t>سميت بهذا الاسم لأن المشبه به مكنى أي مخفي أو محذوف</a:t>
            </a:r>
            <a:r>
              <a:rPr lang="ar-JO" sz="2000" dirty="0" smtClean="0"/>
              <a:t>.</a:t>
            </a:r>
          </a:p>
          <a:p>
            <a:pPr algn="just" rtl="1">
              <a:lnSpc>
                <a:spcPct val="150000"/>
              </a:lnSpc>
              <a:buNone/>
            </a:pPr>
            <a:r>
              <a:rPr lang="ar-SA" sz="2000" dirty="0" smtClean="0"/>
              <a:t>تأمل المثال الآتي: </a:t>
            </a:r>
            <a:endParaRPr lang="en-US" sz="2000" dirty="0" smtClean="0"/>
          </a:p>
          <a:p>
            <a:pPr algn="just" rtl="1">
              <a:lnSpc>
                <a:spcPct val="150000"/>
              </a:lnSpc>
              <a:buNone/>
            </a:pPr>
            <a:r>
              <a:rPr lang="ar-JO" sz="2000" dirty="0" smtClean="0"/>
              <a:t>وَإِذا الـمَنِيَّةُ أَنـشَبَت أَظـفارَها        أَلـفَيتَ كُـلَّ تَـميمَةٍ لا تَنفَعُ</a:t>
            </a:r>
            <a:endParaRPr lang="en-US" sz="2000" dirty="0"/>
          </a:p>
        </p:txBody>
      </p:sp>
    </p:spTree>
    <p:extLst>
      <p:ext uri="{BB962C8B-B14F-4D97-AF65-F5344CB8AC3E}">
        <p14:creationId xmlns:p14="http://schemas.microsoft.com/office/powerpoint/2010/main" val="1336033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spect="1"/>
          </p:cNvSpPr>
          <p:nvPr/>
        </p:nvSpPr>
        <p:spPr>
          <a:xfrm>
            <a:off x="360946" y="46989"/>
            <a:ext cx="11478126" cy="2350965"/>
          </a:xfrm>
          <a:prstGeom prst="rect">
            <a:avLst/>
          </a:prstGeom>
          <a:noFill/>
        </p:spPr>
        <p:txBody>
          <a:bodyPr wrap="square" rtlCol="0">
            <a:spAutoFit/>
          </a:bodyPr>
          <a:lstStyle/>
          <a:p>
            <a:pPr algn="just" rtl="1">
              <a:lnSpc>
                <a:spcPct val="150000"/>
              </a:lnSpc>
            </a:pPr>
            <a:r>
              <a:rPr lang="ar-JO" sz="2000" dirty="0" smtClean="0"/>
              <a:t>شبه </a:t>
            </a:r>
            <a:r>
              <a:rPr lang="ar-SA" sz="2000" dirty="0" smtClean="0"/>
              <a:t>الشاعر المنية بوحش ينشب أظافره، فالمشبه المذكور هو المنية، والمشبه به المحذوف هو الوحش</a:t>
            </a:r>
            <a:r>
              <a:rPr lang="ar-JO" sz="2000" dirty="0" smtClean="0"/>
              <a:t>، لذلك تعد استعارة مكنية.</a:t>
            </a:r>
          </a:p>
          <a:p>
            <a:pPr algn="just" rtl="1">
              <a:lnSpc>
                <a:spcPct val="150000"/>
              </a:lnSpc>
            </a:pPr>
            <a:r>
              <a:rPr lang="ar-SA" sz="2000" dirty="0" smtClean="0"/>
              <a:t> وما يدل على أن المشبه به المحذوف </a:t>
            </a:r>
            <a:r>
              <a:rPr lang="ar-JO" sz="2000" dirty="0" smtClean="0"/>
              <a:t>(</a:t>
            </a:r>
            <a:r>
              <a:rPr lang="ar-SA" sz="2000" dirty="0" smtClean="0"/>
              <a:t>الوحش </a:t>
            </a:r>
            <a:r>
              <a:rPr lang="ar-JO" sz="2000" dirty="0" smtClean="0"/>
              <a:t>)</a:t>
            </a:r>
            <a:r>
              <a:rPr lang="ar-SA" sz="2000" dirty="0" smtClean="0"/>
              <a:t>هو كلمة</a:t>
            </a:r>
            <a:r>
              <a:rPr lang="ar-JO" sz="2000" dirty="0" smtClean="0"/>
              <a:t> </a:t>
            </a:r>
            <a:r>
              <a:rPr lang="ar-SA" sz="2000" dirty="0" smtClean="0"/>
              <a:t>(أظافر) التي تعد صفة أو خاصية للوحش المفترس، </a:t>
            </a:r>
            <a:r>
              <a:rPr lang="ar-JO" sz="2000" dirty="0" smtClean="0"/>
              <a:t>فتسمى كلمة (أظافر)  </a:t>
            </a:r>
            <a:r>
              <a:rPr lang="ar-SA" sz="2000" dirty="0" smtClean="0"/>
              <a:t>قرينة</a:t>
            </a:r>
            <a:r>
              <a:rPr lang="ar-JO" sz="2000" dirty="0" smtClean="0"/>
              <a:t> لأنها الدليل على المشبه به المحذوف، وهي نوعان:</a:t>
            </a:r>
          </a:p>
          <a:p>
            <a:pPr algn="just" rtl="1">
              <a:lnSpc>
                <a:spcPct val="150000"/>
              </a:lnSpc>
            </a:pPr>
            <a:r>
              <a:rPr lang="ar-SA" sz="2000" dirty="0" smtClean="0"/>
              <a:t>قرينة لفظية </a:t>
            </a:r>
            <a:r>
              <a:rPr lang="ar-JO" sz="2000" dirty="0" smtClean="0"/>
              <a:t>: </a:t>
            </a:r>
            <a:r>
              <a:rPr lang="ar-SA" sz="2000" dirty="0" smtClean="0"/>
              <a:t>حينما تكون القرينة مذكورة في المث</a:t>
            </a:r>
            <a:r>
              <a:rPr lang="ar-JO" sz="2000" dirty="0" smtClean="0"/>
              <a:t>ال.</a:t>
            </a:r>
          </a:p>
          <a:p>
            <a:pPr algn="just" rtl="1">
              <a:lnSpc>
                <a:spcPct val="150000"/>
              </a:lnSpc>
            </a:pPr>
            <a:r>
              <a:rPr lang="ar-SA" sz="2000" dirty="0" smtClean="0"/>
              <a:t>قرينة حالية</a:t>
            </a:r>
            <a:r>
              <a:rPr lang="ar-JO" sz="2000" dirty="0" smtClean="0"/>
              <a:t> : </a:t>
            </a:r>
            <a:r>
              <a:rPr lang="ar-SA" sz="2000" dirty="0" smtClean="0"/>
              <a:t>حينما تكون القرينة غير مذكورة في المثال ، ولكنها تُفهم من السياق العام</a:t>
            </a:r>
            <a:r>
              <a:rPr lang="ar-JO" sz="2000" dirty="0" smtClean="0"/>
              <a:t>، </a:t>
            </a:r>
            <a:r>
              <a:rPr lang="ar-SA" sz="2000" dirty="0" smtClean="0"/>
              <a:t>أي أن حال السياق الدلالي يدل عليها. </a:t>
            </a:r>
            <a:endParaRPr lang="en-US" sz="2000" dirty="0"/>
          </a:p>
        </p:txBody>
      </p:sp>
      <p:sp>
        <p:nvSpPr>
          <p:cNvPr id="5" name="Rectangle 4"/>
          <p:cNvSpPr/>
          <p:nvPr/>
        </p:nvSpPr>
        <p:spPr>
          <a:xfrm>
            <a:off x="218941" y="2529699"/>
            <a:ext cx="11706896" cy="3046988"/>
          </a:xfrm>
          <a:prstGeom prst="rect">
            <a:avLst/>
          </a:prstGeom>
        </p:spPr>
        <p:txBody>
          <a:bodyPr wrap="square">
            <a:spAutoFit/>
          </a:bodyPr>
          <a:lstStyle/>
          <a:p>
            <a:pPr algn="just" rtl="1">
              <a:lnSpc>
                <a:spcPct val="150000"/>
              </a:lnSpc>
            </a:pPr>
            <a:r>
              <a:rPr lang="ar-JO" sz="2000" b="1" u="sng" dirty="0" smtClean="0"/>
              <a:t>الاستعارة التمثيلية</a:t>
            </a:r>
          </a:p>
          <a:p>
            <a:pPr algn="just" rtl="1">
              <a:lnSpc>
                <a:spcPct val="150000"/>
              </a:lnSpc>
            </a:pPr>
            <a:r>
              <a:rPr lang="ar-JO" dirty="0" smtClean="0"/>
              <a:t>الاستعارة التمثيلية  هي تركيب (ليس كلمة مفردة) </a:t>
            </a:r>
            <a:r>
              <a:rPr lang="ar-SA" dirty="0" smtClean="0"/>
              <a:t>استعمل في غير ما وضع له لعلاقة المشابهة، والتركيب المحذوف في العادة هو المشبه</a:t>
            </a:r>
            <a:r>
              <a:rPr lang="ar-JO" dirty="0" smtClean="0"/>
              <a:t>.</a:t>
            </a:r>
          </a:p>
          <a:p>
            <a:pPr algn="just" rtl="1">
              <a:lnSpc>
                <a:spcPct val="150000"/>
              </a:lnSpc>
            </a:pPr>
            <a:r>
              <a:rPr lang="ar-JO" dirty="0" smtClean="0"/>
              <a:t>مثال: </a:t>
            </a:r>
          </a:p>
          <a:p>
            <a:pPr algn="just" rtl="1">
              <a:lnSpc>
                <a:spcPct val="150000"/>
              </a:lnSpc>
            </a:pPr>
            <a:r>
              <a:rPr lang="ar-JO" dirty="0" smtClean="0"/>
              <a:t>عند وصف شخصين متوافقين في الصفات نقول :</a:t>
            </a:r>
            <a:r>
              <a:rPr lang="ar-JO" dirty="0" smtClean="0">
                <a:solidFill>
                  <a:srgbClr val="00B050"/>
                </a:solidFill>
              </a:rPr>
              <a:t> </a:t>
            </a:r>
            <a:r>
              <a:rPr lang="ar-JO" dirty="0" smtClean="0"/>
              <a:t>( الطيور على أشكالها تقع)، أي أننا لم نقصد أن الطيور تقع أو تتجمع مع الطيور المجانسة في الصفات، وإنما اجتماع شخصين متوافقين في الصفات، وينبغي أن يكون التركيب الذي نستخدمه مناسباً للموقف أو المناسبة.</a:t>
            </a:r>
            <a:endParaRPr lang="en-US" dirty="0" smtClean="0"/>
          </a:p>
          <a:p>
            <a:pPr algn="just" rtl="1">
              <a:lnSpc>
                <a:spcPct val="150000"/>
              </a:lnSpc>
            </a:pPr>
            <a:endParaRPr lang="ar-JO" dirty="0" smtClean="0"/>
          </a:p>
          <a:p>
            <a:pPr algn="just" rtl="1">
              <a:lnSpc>
                <a:spcPct val="150000"/>
              </a:lnSpc>
            </a:pPr>
            <a:r>
              <a:rPr lang="ar-JO" dirty="0" smtClean="0"/>
              <a:t>فالمناسبة أو الموقف هو المشبه وهو محذوف يحتاج إلى تقدير، والمثل الذي مثلت به على الموقف هو المشبه به مذكور في العبارة وهو تركيب ليس كلمة مفردة.</a:t>
            </a:r>
            <a:endParaRPr lang="ar-JO" dirty="0"/>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spect="1"/>
          </p:cNvSpPr>
          <p:nvPr/>
        </p:nvSpPr>
        <p:spPr>
          <a:xfrm>
            <a:off x="360946" y="46989"/>
            <a:ext cx="11478126" cy="3785652"/>
          </a:xfrm>
          <a:prstGeom prst="rect">
            <a:avLst/>
          </a:prstGeom>
          <a:noFill/>
        </p:spPr>
        <p:txBody>
          <a:bodyPr wrap="square" rtlCol="0">
            <a:spAutoFit/>
          </a:bodyPr>
          <a:lstStyle/>
          <a:p>
            <a:pPr algn="just" rtl="1">
              <a:lnSpc>
                <a:spcPct val="150000"/>
              </a:lnSpc>
            </a:pPr>
            <a:r>
              <a:rPr lang="ar-SA" sz="2000" b="1" u="sng" dirty="0" smtClean="0"/>
              <a:t>تد</a:t>
            </a:r>
            <a:r>
              <a:rPr lang="ar-JO" sz="2000" b="1" u="sng" dirty="0" smtClean="0"/>
              <a:t>ريب </a:t>
            </a:r>
            <a:r>
              <a:rPr lang="ar-JO" sz="2000" dirty="0" smtClean="0"/>
              <a:t>: وضح نوع الاستعارة فيما يلي : </a:t>
            </a:r>
          </a:p>
          <a:p>
            <a:pPr algn="just" rtl="1">
              <a:lnSpc>
                <a:spcPct val="150000"/>
              </a:lnSpc>
            </a:pPr>
            <a:r>
              <a:rPr lang="ar-JO" sz="2000" dirty="0" smtClean="0"/>
              <a:t>1- </a:t>
            </a:r>
            <a:r>
              <a:rPr lang="ar-SA" sz="2000" dirty="0" smtClean="0"/>
              <a:t>قال تعالى: {الَر كِتَابٌ أَنزَلْنَاهُ إِلَيْكَ لِتُخْرِجَ النَّاسَ مِنَ الظُّلُمَاتِ إِلَى النُّورِ بِإِذْنِ رَبِّهِمْ إِلَى صِرَاطِ الْعَزِيزِ الْحَمِيدِ} (1 إبراهيم ) </a:t>
            </a:r>
            <a:endParaRPr lang="en-US" sz="2000" dirty="0" smtClean="0"/>
          </a:p>
          <a:p>
            <a:pPr algn="just" rtl="1">
              <a:lnSpc>
                <a:spcPct val="150000"/>
              </a:lnSpc>
            </a:pPr>
            <a:r>
              <a:rPr lang="ar-SA" sz="2000" dirty="0" smtClean="0"/>
              <a:t>2- مدحَ أَعرابيٌّ رجلاً فقال: تَطَلَّعتْ عيونُ الفضلِ لكَ، وأَصغتْ آذانُ المجدِ إليك.</a:t>
            </a:r>
            <a:endParaRPr lang="en-US" sz="2000" dirty="0" smtClean="0"/>
          </a:p>
          <a:p>
            <a:pPr algn="just" rtl="1">
              <a:lnSpc>
                <a:spcPct val="150000"/>
              </a:lnSpc>
            </a:pPr>
            <a:r>
              <a:rPr lang="ar-SA" sz="2000" dirty="0" smtClean="0"/>
              <a:t>3- حَمَلْتُ إلَيْهِ مِنْ لِسَانِي حدِيقَةً      سقاها الحِجَى سَقيَ الرِّياضِ السَّحائبِ  </a:t>
            </a:r>
            <a:endParaRPr lang="en-US" sz="2000" dirty="0" smtClean="0"/>
          </a:p>
          <a:p>
            <a:pPr algn="just" rtl="1">
              <a:lnSpc>
                <a:spcPct val="150000"/>
              </a:lnSpc>
            </a:pPr>
            <a:r>
              <a:rPr lang="ar-SA" sz="2000" dirty="0" smtClean="0"/>
              <a:t>4- ذمَّ أعرابيٌّ قوماً فقال: أُولئك قومٌ يصومونَ عن المعروفِ، ويُفْطرون على الفحشاءِ.</a:t>
            </a:r>
            <a:endParaRPr lang="en-US" sz="2000" dirty="0" smtClean="0"/>
          </a:p>
          <a:p>
            <a:pPr algn="just" rtl="1">
              <a:lnSpc>
                <a:spcPct val="150000"/>
              </a:lnSpc>
            </a:pPr>
            <a:r>
              <a:rPr lang="ar-SA" sz="2000" dirty="0" smtClean="0"/>
              <a:t>5- آخر الدواء الكي.</a:t>
            </a:r>
            <a:endParaRPr lang="en-US" sz="2000" dirty="0" smtClean="0"/>
          </a:p>
          <a:p>
            <a:pPr algn="just" rtl="1">
              <a:lnSpc>
                <a:spcPct val="150000"/>
              </a:lnSpc>
            </a:pPr>
            <a:r>
              <a:rPr lang="ar-SA" sz="2000" dirty="0" smtClean="0"/>
              <a:t>6- لكلِّ جوادٍ كبْوة. </a:t>
            </a:r>
            <a:endParaRPr lang="en-US" sz="2000" dirty="0" smtClean="0"/>
          </a:p>
          <a:p>
            <a:pPr algn="just" rtl="1">
              <a:lnSpc>
                <a:spcPct val="150000"/>
              </a:lnSpc>
            </a:pPr>
            <a:r>
              <a:rPr lang="ar-SA" sz="2000" dirty="0" smtClean="0"/>
              <a:t>7- وَمَنْ يَكُ ذا فَمٍ مُرٍّ مَريضٍ                يَجِدْ مُرًّا بهِ الْمَاءَ الزُّلالا</a:t>
            </a:r>
            <a:endParaRPr lang="en-US" sz="2000" dirty="0"/>
          </a:p>
        </p:txBody>
      </p:sp>
      <p:sp>
        <p:nvSpPr>
          <p:cNvPr id="5" name="Rectangle 4"/>
          <p:cNvSpPr/>
          <p:nvPr/>
        </p:nvSpPr>
        <p:spPr>
          <a:xfrm>
            <a:off x="218941" y="3760627"/>
            <a:ext cx="11706896" cy="1938992"/>
          </a:xfrm>
          <a:prstGeom prst="rect">
            <a:avLst/>
          </a:prstGeom>
        </p:spPr>
        <p:txBody>
          <a:bodyPr wrap="square">
            <a:spAutoFit/>
          </a:bodyPr>
          <a:lstStyle/>
          <a:p>
            <a:pPr algn="just" rtl="1">
              <a:lnSpc>
                <a:spcPct val="150000"/>
              </a:lnSpc>
            </a:pPr>
            <a:r>
              <a:rPr lang="ar-SA" sz="2000" b="1" u="sng" dirty="0" smtClean="0"/>
              <a:t>الاجابة:</a:t>
            </a:r>
            <a:endParaRPr lang="en-US" sz="2000" b="1" u="sng" dirty="0" smtClean="0"/>
          </a:p>
          <a:p>
            <a:pPr algn="just" rtl="1">
              <a:lnSpc>
                <a:spcPct val="150000"/>
              </a:lnSpc>
            </a:pPr>
            <a:r>
              <a:rPr lang="ar-JO" sz="2000" dirty="0" smtClean="0"/>
              <a:t>1. </a:t>
            </a:r>
            <a:r>
              <a:rPr lang="ar-SA" sz="2000" dirty="0" smtClean="0"/>
              <a:t>تحوي الآية الكريمة استعارتين تصريحتين : </a:t>
            </a:r>
            <a:endParaRPr lang="en-US" sz="2000" dirty="0" smtClean="0"/>
          </a:p>
          <a:p>
            <a:pPr algn="just" rtl="1">
              <a:lnSpc>
                <a:spcPct val="150000"/>
              </a:lnSpc>
            </a:pPr>
            <a:r>
              <a:rPr lang="ar-SA" sz="2000" dirty="0" smtClean="0"/>
              <a:t>الأولى : شبه الكفر بالظلمات بجامع عدم الهداية ، فقد حذف المشبه ( الكفر ) ، وذكر المشبه به (الظلمات) على سبيل الاستعارة التصريحية. </a:t>
            </a:r>
            <a:endParaRPr lang="en-US" sz="2000" dirty="0" smtClean="0"/>
          </a:p>
          <a:p>
            <a:pPr algn="just" rtl="1">
              <a:lnSpc>
                <a:spcPct val="150000"/>
              </a:lnSpc>
            </a:pPr>
            <a:r>
              <a:rPr lang="ar-SA" sz="2000" dirty="0" smtClean="0"/>
              <a:t>الثانية : شبه الإيمان بالنور بجامع الهداية ، فقد حذف المشبه (الإيمان) ، وذكر المشبه به ( النور ) على سبيل الاستعارة التصريحية. </a:t>
            </a:r>
            <a:endParaRPr lang="en-US" sz="2000" dirty="0" smtClean="0"/>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a:spLocks noChangeAspect="1"/>
          </p:cNvSpPr>
          <p:nvPr/>
        </p:nvSpPr>
        <p:spPr>
          <a:xfrm>
            <a:off x="360946" y="46989"/>
            <a:ext cx="11478126" cy="6093976"/>
          </a:xfrm>
          <a:prstGeom prst="rect">
            <a:avLst/>
          </a:prstGeom>
          <a:noFill/>
        </p:spPr>
        <p:txBody>
          <a:bodyPr wrap="square" rtlCol="0">
            <a:spAutoFit/>
          </a:bodyPr>
          <a:lstStyle/>
          <a:p>
            <a:pPr algn="just" rtl="1">
              <a:lnSpc>
                <a:spcPct val="150000"/>
              </a:lnSpc>
            </a:pPr>
            <a:r>
              <a:rPr lang="ar-JO" sz="2000" dirty="0" smtClean="0"/>
              <a:t>2. </a:t>
            </a:r>
            <a:r>
              <a:rPr lang="ar-SA" sz="2000" dirty="0" smtClean="0"/>
              <a:t>شبه الفضل بإنسان له عيون ،فقد ذكر المشبه (الفضل)، وحذف المشبه به (الإنسان)، وترك شيئا من لوازم  المشبه به المحذوف وهو (عيون)، والقرينة لفظية وهي عيون. ثم شبه المجد بإنسان له آذان، فذكر المشبه (المجد) وحذف المشبه به (الإنسان)، وترك شيئا من لوازم المشبه به المحذوف وهو (آذان)، والقرينة لفظية وهي آذان . </a:t>
            </a:r>
          </a:p>
          <a:p>
            <a:pPr algn="just" rtl="1">
              <a:lnSpc>
                <a:spcPct val="150000"/>
              </a:lnSpc>
            </a:pPr>
            <a:r>
              <a:rPr lang="ar-JO" sz="2000" dirty="0" smtClean="0"/>
              <a:t>3. </a:t>
            </a:r>
            <a:r>
              <a:rPr lang="ar-SA" sz="2000" dirty="0" smtClean="0"/>
              <a:t>استعارة تصريحية : شبه القصيدة بالحديقة . حذف المشبه ( القصيدة ) ، وذكر المشبه به ( حديقة ) بجامع المتعة والجمال . </a:t>
            </a:r>
            <a:endParaRPr lang="en-US" sz="2000" dirty="0" smtClean="0"/>
          </a:p>
          <a:p>
            <a:pPr algn="just" rtl="1">
              <a:lnSpc>
                <a:spcPct val="150000"/>
              </a:lnSpc>
            </a:pPr>
            <a:r>
              <a:rPr lang="ar-JO" sz="2000" dirty="0" smtClean="0"/>
              <a:t>4. </a:t>
            </a:r>
            <a:r>
              <a:rPr lang="ar-SA" sz="2000" dirty="0" smtClean="0"/>
              <a:t>استعارة تصريحية : شبه  عدم الأمر بالمعروف أو عدم فعله  بالصوم .حذف المشبه ( الامتناع ) ، وذكر المشبه به ( الصوم ) بجامع الامتناع في كليهما . ثم شبه  الإقبال على فعل الفحشاء بالإفطار ، حذف المشبه ( الإقبال ) ، وذكر المشبه به ( الإفطار )</a:t>
            </a:r>
            <a:endParaRPr lang="en-US" sz="2000" dirty="0" smtClean="0"/>
          </a:p>
          <a:p>
            <a:pPr algn="just" rtl="1">
              <a:lnSpc>
                <a:spcPct val="150000"/>
              </a:lnSpc>
            </a:pPr>
            <a:r>
              <a:rPr lang="ar-JO" sz="2000" dirty="0" smtClean="0"/>
              <a:t>5. </a:t>
            </a:r>
            <a:r>
              <a:rPr lang="ar-SA" sz="2000" dirty="0" smtClean="0"/>
              <a:t>استعارة تمثيلية :</a:t>
            </a:r>
            <a:r>
              <a:rPr lang="ar-JO" sz="2000" dirty="0" smtClean="0"/>
              <a:t> </a:t>
            </a:r>
            <a:r>
              <a:rPr lang="ar-SA" sz="2000" dirty="0" smtClean="0"/>
              <a:t>حال من يؤجل قرارا مهما وخطيرا . المشبه به : حال الطبيب الذي يستخدم الكي بالنار علاجا أخيرا.</a:t>
            </a:r>
            <a:endParaRPr lang="en-US" sz="2000" dirty="0" smtClean="0"/>
          </a:p>
          <a:p>
            <a:pPr algn="just" rtl="1">
              <a:lnSpc>
                <a:spcPct val="150000"/>
              </a:lnSpc>
            </a:pPr>
            <a:r>
              <a:rPr lang="ar-JO" sz="2000" dirty="0" smtClean="0"/>
              <a:t>6. </a:t>
            </a:r>
            <a:r>
              <a:rPr lang="ar-SA" sz="2000" dirty="0" smtClean="0"/>
              <a:t>استعارة تمثيلية :</a:t>
            </a:r>
            <a:endParaRPr lang="en-US" sz="2000" dirty="0" smtClean="0"/>
          </a:p>
          <a:p>
            <a:pPr lvl="1" algn="just" rtl="1">
              <a:lnSpc>
                <a:spcPct val="150000"/>
              </a:lnSpc>
            </a:pPr>
            <a:r>
              <a:rPr lang="ar-SA" sz="2000" dirty="0" smtClean="0"/>
              <a:t>المشبه : حال الشخص الناجح المتميز الذي يفشل مرة واحدة . </a:t>
            </a:r>
            <a:endParaRPr lang="ar-JO" sz="2000" dirty="0" smtClean="0"/>
          </a:p>
          <a:p>
            <a:pPr lvl="1" algn="just" rtl="1">
              <a:lnSpc>
                <a:spcPct val="150000"/>
              </a:lnSpc>
            </a:pPr>
            <a:r>
              <a:rPr lang="ar-SA" sz="2000" dirty="0" smtClean="0"/>
              <a:t>المشبه به : حال الفرس الأصيل الذي يتعثر في جريه مرة واحدة .</a:t>
            </a:r>
            <a:endParaRPr lang="en-US" sz="2000" dirty="0" smtClean="0"/>
          </a:p>
          <a:p>
            <a:pPr algn="just" rtl="1">
              <a:lnSpc>
                <a:spcPct val="150000"/>
              </a:lnSpc>
            </a:pPr>
            <a:r>
              <a:rPr lang="ar-JO" sz="2000" dirty="0" smtClean="0"/>
              <a:t>7- </a:t>
            </a:r>
            <a:r>
              <a:rPr lang="ar-SA" sz="2000" dirty="0" smtClean="0"/>
              <a:t>است</a:t>
            </a:r>
            <a:r>
              <a:rPr lang="ar-JO" sz="2000" dirty="0" smtClean="0"/>
              <a:t>عا</a:t>
            </a:r>
            <a:r>
              <a:rPr lang="ar-SA" sz="2000" dirty="0" smtClean="0"/>
              <a:t>رة تمثيلية : </a:t>
            </a:r>
            <a:endParaRPr lang="ar-JO" sz="2000" dirty="0" smtClean="0"/>
          </a:p>
          <a:p>
            <a:pPr algn="just" rtl="1">
              <a:lnSpc>
                <a:spcPct val="150000"/>
              </a:lnSpc>
            </a:pPr>
            <a:r>
              <a:rPr lang="ar-JO" sz="2000" dirty="0" smtClean="0"/>
              <a:t>      - </a:t>
            </a:r>
            <a:r>
              <a:rPr lang="ar-SA" sz="2000" dirty="0" smtClean="0"/>
              <a:t>المشبه : حال من لا يفهم قصيدة الشاعر ، ولا يمنحها قيمتها وقدرها ، ولا يتذوقها . </a:t>
            </a:r>
            <a:endParaRPr lang="ar-JO" sz="2000" dirty="0" smtClean="0"/>
          </a:p>
          <a:p>
            <a:pPr algn="just" rtl="1">
              <a:lnSpc>
                <a:spcPct val="150000"/>
              </a:lnSpc>
            </a:pPr>
            <a:r>
              <a:rPr lang="ar-JO" sz="2000" dirty="0" smtClean="0"/>
              <a:t>      - </a:t>
            </a:r>
            <a:r>
              <a:rPr lang="ar-SA" sz="2000" dirty="0" smtClean="0"/>
              <a:t>المشبه به : حال المريض الذي يشعر بمرارة حينما يشرب الماء الزلال .</a:t>
            </a:r>
            <a:endParaRPr lang="en-US" sz="2000" dirty="0"/>
          </a:p>
        </p:txBody>
      </p:sp>
      <p:sp>
        <p:nvSpPr>
          <p:cNvPr id="4" name="Rectangle 3"/>
          <p:cNvSpPr/>
          <p:nvPr/>
        </p:nvSpPr>
        <p:spPr>
          <a:xfrm>
            <a:off x="1299411" y="6141120"/>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أقسام الاستعارة</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67432" cy="561975"/>
          </a:xfrm>
        </p:spPr>
        <p:txBody>
          <a:bodyPr>
            <a:noAutofit/>
          </a:bodyPr>
          <a:lstStyle/>
          <a:p>
            <a:pPr algn="r" rtl="1"/>
            <a:r>
              <a:rPr lang="ar-SA" sz="3600" b="1" dirty="0" smtClean="0">
                <a:cs typeface="+mn-cs"/>
              </a:rPr>
              <a:t>5</a:t>
            </a:r>
            <a:r>
              <a:rPr lang="ar-JO" sz="3600" b="1" dirty="0" smtClean="0">
                <a:cs typeface="+mn-cs"/>
              </a:rPr>
              <a:t>.3 علم البيان : </a:t>
            </a:r>
            <a:r>
              <a:rPr lang="ar-SA" sz="3600" b="1" dirty="0" smtClean="0">
                <a:cs typeface="+mn-cs"/>
              </a:rPr>
              <a:t>الكناية والمجاز المرسل</a:t>
            </a:r>
            <a:endParaRPr lang="en-US" sz="3600" b="1" dirty="0">
              <a:cs typeface="+mn-cs"/>
            </a:endParaRPr>
          </a:p>
        </p:txBody>
      </p:sp>
      <p:sp>
        <p:nvSpPr>
          <p:cNvPr id="6" name="Rectangle 5"/>
          <p:cNvSpPr/>
          <p:nvPr/>
        </p:nvSpPr>
        <p:spPr>
          <a:xfrm>
            <a:off x="493295" y="1590237"/>
            <a:ext cx="11321715" cy="2343655"/>
          </a:xfrm>
          <a:prstGeom prst="rect">
            <a:avLst/>
          </a:prstGeom>
        </p:spPr>
        <p:txBody>
          <a:bodyPr wrap="square">
            <a:spAutoFit/>
          </a:bodyPr>
          <a:lstStyle/>
          <a:p>
            <a:pPr lvl="0" algn="just" rtl="1">
              <a:lnSpc>
                <a:spcPct val="150000"/>
              </a:lnSpc>
            </a:pPr>
            <a:r>
              <a:rPr lang="ar-JO" sz="2000" dirty="0" smtClean="0"/>
              <a:t> لا يخفى أن الإيحاء بالمعنى أبلغ من التصريح به، وذلك أن النفس تميل إلى معرفة المعاني المخفية أو المكنى عنها، وتعزف عن المعاني المصرح بها، وما  دامت الكناية تستر أو تكنى المعنى فإن ميل النفس إليها أكثر من الحقيقة. كما أن المعنى الذي تحويه الكناية يشتمل على أبعاد دلالية أكثر من الدلالة التي يحويها اللفظ الصريح. كما أن التعبير عن المعنى بالألفاظ الحقيقية يؤدي إلى معرفة المعنى كاملاً، ولكن التعبير عن المعنى بالمجاز يخفي جانباً من المعنى، فيحدث تشوق إلى معرفة المعنى كاملاً، وبهذا  يفضي المجاز المرسل إلى تشويق القارئ وإثارته.</a:t>
            </a:r>
          </a:p>
        </p:txBody>
      </p:sp>
      <p:sp>
        <p:nvSpPr>
          <p:cNvPr id="7" name="Rectangle 6"/>
          <p:cNvSpPr/>
          <p:nvPr/>
        </p:nvSpPr>
        <p:spPr>
          <a:xfrm>
            <a:off x="10860616" y="1143000"/>
            <a:ext cx="774571" cy="461665"/>
          </a:xfrm>
          <a:prstGeom prst="rect">
            <a:avLst/>
          </a:prstGeom>
        </p:spPr>
        <p:txBody>
          <a:bodyPr wrap="none">
            <a:spAutoFit/>
          </a:bodyPr>
          <a:lstStyle/>
          <a:p>
            <a:r>
              <a:rPr lang="ar-SA" sz="2400" b="1" dirty="0" smtClean="0"/>
              <a:t>مقدم</a:t>
            </a:r>
            <a:r>
              <a:rPr lang="ar-JO" sz="2400" b="1" dirty="0" smtClean="0"/>
              <a:t>ة</a:t>
            </a:r>
            <a:endParaRPr lang="en-US" sz="2400" b="1" dirty="0"/>
          </a:p>
        </p:txBody>
      </p:sp>
      <p:sp>
        <p:nvSpPr>
          <p:cNvPr id="8" name="Rectangle 7"/>
          <p:cNvSpPr/>
          <p:nvPr/>
        </p:nvSpPr>
        <p:spPr>
          <a:xfrm>
            <a:off x="5670884" y="4039998"/>
            <a:ext cx="6096000" cy="2123658"/>
          </a:xfrm>
          <a:prstGeom prst="rect">
            <a:avLst/>
          </a:prstGeom>
        </p:spPr>
        <p:txBody>
          <a:bodyPr>
            <a:spAutoFit/>
          </a:bodyPr>
          <a:lstStyle/>
          <a:p>
            <a:pPr algn="just" rtl="1"/>
            <a:r>
              <a:rPr lang="ar-SA" sz="2400" b="1" dirty="0" smtClean="0">
                <a:latin typeface="Arial" pitchFamily="34" charset="0"/>
                <a:cs typeface="Arial" pitchFamily="34" charset="0"/>
              </a:rPr>
              <a:t>في نهاية هذا الموضوع س</a:t>
            </a:r>
            <a:r>
              <a:rPr lang="ar-JO" sz="2400" b="1" dirty="0" smtClean="0">
                <a:latin typeface="Arial" pitchFamily="34" charset="0"/>
                <a:cs typeface="Arial" pitchFamily="34" charset="0"/>
              </a:rPr>
              <a:t>ي</a:t>
            </a:r>
            <a:r>
              <a:rPr lang="ar-SA" sz="2400" b="1" dirty="0" smtClean="0">
                <a:latin typeface="Arial" pitchFamily="34" charset="0"/>
                <a:cs typeface="Arial" pitchFamily="34" charset="0"/>
              </a:rPr>
              <a:t>كون </a:t>
            </a:r>
            <a:r>
              <a:rPr lang="ar-JO" sz="2400" b="1" dirty="0" smtClean="0">
                <a:latin typeface="Arial" pitchFamily="34" charset="0"/>
                <a:cs typeface="Arial" pitchFamily="34" charset="0"/>
              </a:rPr>
              <a:t>الطالب </a:t>
            </a:r>
            <a:r>
              <a:rPr lang="ar-SA" sz="2400" b="1" dirty="0" smtClean="0">
                <a:latin typeface="Arial" pitchFamily="34" charset="0"/>
                <a:cs typeface="Arial" pitchFamily="34" charset="0"/>
              </a:rPr>
              <a:t>قادراً على أن: </a:t>
            </a:r>
            <a:endParaRPr lang="ar-JO" sz="2400" b="1" dirty="0" smtClean="0">
              <a:latin typeface="Arial" pitchFamily="34" charset="0"/>
              <a:cs typeface="Arial" pitchFamily="34" charset="0"/>
            </a:endParaRPr>
          </a:p>
          <a:p>
            <a:pPr algn="just" rtl="1"/>
            <a:endParaRPr lang="ar-SA" b="1" dirty="0" smtClean="0">
              <a:latin typeface="Arial" pitchFamily="34" charset="0"/>
              <a:cs typeface="Arial" pitchFamily="34" charset="0"/>
            </a:endParaRPr>
          </a:p>
          <a:p>
            <a:pPr marL="285750" indent="-285750" algn="just" rtl="1">
              <a:lnSpc>
                <a:spcPct val="150000"/>
              </a:lnSpc>
              <a:buFont typeface="Arial" pitchFamily="34" charset="0"/>
              <a:buChar char="•"/>
            </a:pPr>
            <a:r>
              <a:rPr lang="ar-JO" sz="2000" dirty="0" smtClean="0"/>
              <a:t>يوضح الكناية والمجاز المرسل</a:t>
            </a:r>
            <a:r>
              <a:rPr lang="ar-SA" sz="2000" dirty="0" smtClean="0"/>
              <a:t>.</a:t>
            </a:r>
          </a:p>
          <a:p>
            <a:pPr marL="285750" indent="-285750" algn="just" rtl="1">
              <a:lnSpc>
                <a:spcPct val="150000"/>
              </a:lnSpc>
              <a:buFont typeface="Arial" pitchFamily="34" charset="0"/>
              <a:buChar char="•"/>
            </a:pPr>
            <a:r>
              <a:rPr lang="ar-JO" sz="2000" dirty="0" smtClean="0"/>
              <a:t>يميّز بين أنواع الكناية</a:t>
            </a:r>
            <a:r>
              <a:rPr lang="ar-SA" sz="2000" dirty="0" smtClean="0"/>
              <a:t>.</a:t>
            </a:r>
          </a:p>
          <a:p>
            <a:pPr marL="285750" indent="-285750" algn="just" rtl="1">
              <a:lnSpc>
                <a:spcPct val="150000"/>
              </a:lnSpc>
              <a:buFont typeface="Arial" pitchFamily="34" charset="0"/>
              <a:buChar char="•"/>
            </a:pPr>
            <a:r>
              <a:rPr lang="ar-JO" sz="2000" dirty="0" smtClean="0"/>
              <a:t>يستخرج علاقات المجاز المرسل.</a:t>
            </a:r>
          </a:p>
        </p:txBody>
      </p:sp>
    </p:spTree>
    <p:extLst>
      <p:ext uri="{BB962C8B-B14F-4D97-AF65-F5344CB8AC3E}">
        <p14:creationId xmlns:p14="http://schemas.microsoft.com/office/powerpoint/2010/main" val="153434520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55400" cy="561975"/>
          </a:xfrm>
        </p:spPr>
        <p:txBody>
          <a:bodyPr>
            <a:noAutofit/>
          </a:bodyPr>
          <a:lstStyle/>
          <a:p>
            <a:pPr lvl="0" algn="r" rtl="1"/>
            <a:r>
              <a:rPr lang="ar-SA" sz="3600" b="1" dirty="0" smtClean="0">
                <a:cs typeface="+mn-cs"/>
              </a:rPr>
              <a:t>الكناية </a:t>
            </a:r>
            <a:r>
              <a:rPr lang="ar-JO" sz="3600" b="1" dirty="0" smtClean="0">
                <a:cs typeface="+mn-cs"/>
              </a:rPr>
              <a:t>وأقسامها</a:t>
            </a:r>
            <a:endParaRPr lang="en-US" sz="3600" dirty="0">
              <a:cs typeface="+mn-cs"/>
            </a:endParaRPr>
          </a:p>
        </p:txBody>
      </p:sp>
      <p:sp>
        <p:nvSpPr>
          <p:cNvPr id="7" name="Rectangle 6"/>
          <p:cNvSpPr/>
          <p:nvPr/>
        </p:nvSpPr>
        <p:spPr>
          <a:xfrm>
            <a:off x="5009882" y="1096111"/>
            <a:ext cx="6825803" cy="5632311"/>
          </a:xfrm>
          <a:prstGeom prst="rect">
            <a:avLst/>
          </a:prstGeom>
        </p:spPr>
        <p:txBody>
          <a:bodyPr wrap="square">
            <a:spAutoFit/>
          </a:bodyPr>
          <a:lstStyle/>
          <a:p>
            <a:pPr algn="just" rtl="1">
              <a:lnSpc>
                <a:spcPct val="150000"/>
              </a:lnSpc>
            </a:pPr>
            <a:r>
              <a:rPr lang="ar-JO" sz="2000" dirty="0" smtClean="0"/>
              <a:t>تعريف الكناية : </a:t>
            </a:r>
          </a:p>
          <a:p>
            <a:pPr algn="just" rtl="1">
              <a:lnSpc>
                <a:spcPct val="150000"/>
              </a:lnSpc>
            </a:pPr>
            <a:r>
              <a:rPr lang="ar-JO" sz="2000" dirty="0" smtClean="0"/>
              <a:t> </a:t>
            </a:r>
            <a:r>
              <a:rPr lang="ar-SA" sz="2000" dirty="0" smtClean="0"/>
              <a:t>أن يريد المتكلم إثبات معنى من المعاني، فلا يذكره باللفظ الموضوع له في اللغة </a:t>
            </a:r>
            <a:r>
              <a:rPr lang="ar-JO" sz="2000" dirty="0" smtClean="0"/>
              <a:t>. </a:t>
            </a:r>
            <a:r>
              <a:rPr lang="ar-SA" sz="2000" dirty="0" smtClean="0"/>
              <a:t>فالعرب عبرت عن معنى الكرم بقولهم : (فلان كثير الرماد)، فلم يذكروا لفظ (الكرم)، وإنما كنّوا عنه، أي ستروه وأخفوه بلفظ (كثير الرماد)، وكثرة الرماد تدل على كثرة الطبخ للضيوف، وكثرة الطبخ تدل على كثرة الضيوف. فقول العرب: كثير الرماد كناية عن صفة</a:t>
            </a:r>
            <a:r>
              <a:rPr lang="ar-JO" sz="2000" dirty="0" smtClean="0"/>
              <a:t>،</a:t>
            </a:r>
            <a:r>
              <a:rPr lang="ar-SA" sz="2000" dirty="0" smtClean="0"/>
              <a:t> وهي الكرم. </a:t>
            </a:r>
            <a:endParaRPr lang="ar-JO" sz="2000" dirty="0" smtClean="0"/>
          </a:p>
          <a:p>
            <a:pPr algn="just" rtl="1">
              <a:lnSpc>
                <a:spcPct val="150000"/>
              </a:lnSpc>
            </a:pPr>
            <a:r>
              <a:rPr lang="ar-SA" sz="2000" dirty="0" smtClean="0"/>
              <a:t>تقسم الكناية إلى ثلاثة أقسام</a:t>
            </a:r>
            <a:r>
              <a:rPr lang="ar-JO" sz="2000" dirty="0" smtClean="0"/>
              <a:t>:</a:t>
            </a:r>
          </a:p>
          <a:p>
            <a:pPr algn="just" rtl="1">
              <a:lnSpc>
                <a:spcPct val="150000"/>
              </a:lnSpc>
            </a:pPr>
            <a:r>
              <a:rPr lang="ar-SA" sz="2000" dirty="0" smtClean="0"/>
              <a:t>1- كناية عن صفة : حينما يكون المعنى المكنى عنه ( المخفي ) يصلح أن يكون صفة ، </a:t>
            </a:r>
            <a:r>
              <a:rPr lang="ar-JO" sz="2000" dirty="0" smtClean="0"/>
              <a:t>نحو </a:t>
            </a:r>
            <a:r>
              <a:rPr lang="ar-SA" sz="2000" dirty="0" smtClean="0"/>
              <a:t>قوله تعالى</a:t>
            </a:r>
            <a:endParaRPr lang="ar-JO" sz="2000" dirty="0" smtClean="0"/>
          </a:p>
          <a:p>
            <a:pPr algn="just" rtl="1">
              <a:lnSpc>
                <a:spcPct val="150000"/>
              </a:lnSpc>
            </a:pPr>
            <a:r>
              <a:rPr lang="ar-SA" sz="2000" dirty="0" smtClean="0"/>
              <a:t> </a:t>
            </a:r>
            <a:r>
              <a:rPr lang="en-US" sz="2000" dirty="0" smtClean="0"/>
              <a:t>))  </a:t>
            </a:r>
            <a:r>
              <a:rPr lang="ar-SA" sz="2000" dirty="0" smtClean="0"/>
              <a:t>وَأُحِيطَ بِثَمَرِهِ فَأَصْبَحَ يُقَلِّبُ كَفَّيْهِ عَلَى مَا أَنفَقَ فِيهَا وَهِيَ خَاوِيَةٌ عَلَى عُرُوشِهَا وَيَقُولُ يَا لَيْتَنِي لَمْ أُشْرِكْ بِرَبِّي أَحَدًا</a:t>
            </a:r>
            <a:r>
              <a:rPr lang="en-US" sz="2000" dirty="0" smtClean="0"/>
              <a:t>(( </a:t>
            </a:r>
            <a:r>
              <a:rPr lang="ar-SA" sz="2000" dirty="0" smtClean="0"/>
              <a:t> (الكهف</a:t>
            </a:r>
            <a:r>
              <a:rPr lang="ar-JO" sz="2000" dirty="0" smtClean="0"/>
              <a:t> </a:t>
            </a:r>
            <a:r>
              <a:rPr lang="ar-SA" sz="2000" dirty="0" smtClean="0"/>
              <a:t>42 ) كناية عن صفة الحسرة والندم، </a:t>
            </a:r>
            <a:endParaRPr lang="ar-JO" sz="2000" dirty="0" smtClean="0"/>
          </a:p>
          <a:p>
            <a:pPr algn="just" rtl="1">
              <a:lnSpc>
                <a:spcPct val="150000"/>
              </a:lnSpc>
            </a:pPr>
            <a:r>
              <a:rPr lang="ar-SA" sz="2000" dirty="0" smtClean="0"/>
              <a:t>لأن تقليب الكفين يدل على الحسرة والندم . </a:t>
            </a:r>
            <a:endParaRPr lang="en-US" sz="2000" dirty="0"/>
          </a:p>
        </p:txBody>
      </p:sp>
      <p:pic>
        <p:nvPicPr>
          <p:cNvPr id="1026" name="Picture 2" descr="\\10.3.2.20\Share2\backup-folder\ghadeer-2016\arabic1\0111\unit5\resources\alkenaya.png"/>
          <p:cNvPicPr>
            <a:picLocks noChangeAspect="1" noChangeArrowheads="1"/>
          </p:cNvPicPr>
          <p:nvPr/>
        </p:nvPicPr>
        <p:blipFill>
          <a:blip r:embed="rId2" cstate="print"/>
          <a:srcRect/>
          <a:stretch>
            <a:fillRect/>
          </a:stretch>
        </p:blipFill>
        <p:spPr bwMode="auto">
          <a:xfrm>
            <a:off x="-186792" y="1596978"/>
            <a:ext cx="5681951" cy="4262907"/>
          </a:xfrm>
          <a:prstGeom prst="rect">
            <a:avLst/>
          </a:prstGeom>
          <a:noFill/>
        </p:spPr>
      </p:pic>
    </p:spTree>
    <p:extLst>
      <p:ext uri="{BB962C8B-B14F-4D97-AF65-F5344CB8AC3E}">
        <p14:creationId xmlns:p14="http://schemas.microsoft.com/office/powerpoint/2010/main" val="308550345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409074" y="106363"/>
            <a:ext cx="11430000" cy="625475"/>
          </a:xfrm>
        </p:spPr>
        <p:txBody>
          <a:bodyPr>
            <a:normAutofit/>
          </a:bodyPr>
          <a:lstStyle/>
          <a:p>
            <a:pPr algn="ctr" rtl="1"/>
            <a:r>
              <a:rPr lang="ar-JO" sz="3600" b="1" i="0" dirty="0" smtClean="0">
                <a:cs typeface="+mn-cs"/>
              </a:rPr>
              <a:t>مقدمة</a:t>
            </a:r>
            <a:endParaRPr lang="en-US" sz="3600" b="1" i="0" dirty="0">
              <a:cs typeface="+mn-cs"/>
            </a:endParaRPr>
          </a:p>
        </p:txBody>
      </p:sp>
      <p:sp>
        <p:nvSpPr>
          <p:cNvPr id="7" name="Content Placeholder 2"/>
          <p:cNvSpPr txBox="1">
            <a:spLocks/>
          </p:cNvSpPr>
          <p:nvPr/>
        </p:nvSpPr>
        <p:spPr>
          <a:xfrm>
            <a:off x="239151" y="1295143"/>
            <a:ext cx="11718387" cy="5228670"/>
          </a:xfrm>
          <a:prstGeom prst="rect">
            <a:avLst/>
          </a:prstGeom>
        </p:spPr>
        <p:txBody>
          <a:bodyPr/>
          <a:lst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smtClean="0"/>
          </a:p>
          <a:p>
            <a:endParaRPr lang="en-US" dirty="0"/>
          </a:p>
        </p:txBody>
      </p:sp>
      <p:sp>
        <p:nvSpPr>
          <p:cNvPr id="8" name="Rectangle 7"/>
          <p:cNvSpPr/>
          <p:nvPr/>
        </p:nvSpPr>
        <p:spPr>
          <a:xfrm>
            <a:off x="457200" y="1120081"/>
            <a:ext cx="11357811" cy="3690177"/>
          </a:xfrm>
          <a:prstGeom prst="rect">
            <a:avLst/>
          </a:prstGeom>
        </p:spPr>
        <p:txBody>
          <a:bodyPr wrap="square">
            <a:spAutoFit/>
          </a:bodyPr>
          <a:lstStyle/>
          <a:p>
            <a:pPr algn="justLow" rtl="1">
              <a:lnSpc>
                <a:spcPct val="200000"/>
              </a:lnSpc>
            </a:pPr>
            <a:r>
              <a:rPr lang="ar-JO" sz="2000" b="1" dirty="0" smtClean="0"/>
              <a:t>إن التعبير عن أفكارنا ومشاعرنا بوساطة أسلوب بلاغي أكثر تأثيراً وإثارة من التعبير التقريري المباشر الذي يقدم الفكرة بأسلوب مألوف لا يثير التأمل. كما أن التعبير البلاغي الذي يُؤدي إلى جذب اهتمام المستمع أو القارئ يُسهم أيضاً في إبقاء الأفكار والمعاني في أذهاننا ووجداننا بخلاف الأسلوب التقريري المألوف</a:t>
            </a:r>
            <a:r>
              <a:rPr lang="ar-SA" sz="2000" b="1" dirty="0" smtClean="0"/>
              <a:t>. ويمنحنا علم البيان التعبير عن المعنى الواحد بطرق وأساليب مختلفة، فيمكنك أن تستخدم أسلوب التشبيه، أو أسلوب الاستعارة، أو أسلوب الكناية، أو أسلوب المجاز المرسل، ويُضفي قسم من أنواع  البديع على الكلام إيقاعاً موسيقياً، كالجناس والطباق التي سنتعرف عليها بالتفصيل.</a:t>
            </a:r>
            <a:endParaRPr lang="en-US" sz="2000" dirty="0" smtClean="0"/>
          </a:p>
          <a:p>
            <a:pPr algn="justLow" rtl="1">
              <a:lnSpc>
                <a:spcPct val="200000"/>
              </a:lnSpc>
            </a:pPr>
            <a:endParaRPr lang="ar-JO" sz="2000" dirty="0" smtClean="0"/>
          </a:p>
        </p:txBody>
      </p:sp>
    </p:spTree>
    <p:extLst>
      <p:ext uri="{BB962C8B-B14F-4D97-AF65-F5344CB8AC3E}">
        <p14:creationId xmlns:p14="http://schemas.microsoft.com/office/powerpoint/2010/main" val="26714252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10.3.2.20\Share2\backup-folder\ghadeer-2016\arabic1\0111\unit5\resources\alkenaya.png"/>
          <p:cNvPicPr>
            <a:picLocks noChangeAspect="1" noChangeArrowheads="1"/>
          </p:cNvPicPr>
          <p:nvPr/>
        </p:nvPicPr>
        <p:blipFill>
          <a:blip r:embed="rId2" cstate="print"/>
          <a:srcRect/>
          <a:stretch>
            <a:fillRect/>
          </a:stretch>
        </p:blipFill>
        <p:spPr bwMode="auto">
          <a:xfrm>
            <a:off x="-186792" y="1596978"/>
            <a:ext cx="5681951" cy="4262907"/>
          </a:xfrm>
          <a:prstGeom prst="rect">
            <a:avLst/>
          </a:prstGeom>
          <a:noFill/>
        </p:spPr>
      </p:pic>
      <p:sp>
        <p:nvSpPr>
          <p:cNvPr id="3" name="Rectangle 2"/>
          <p:cNvSpPr/>
          <p:nvPr/>
        </p:nvSpPr>
        <p:spPr>
          <a:xfrm>
            <a:off x="5009882" y="374887"/>
            <a:ext cx="6825803" cy="6093976"/>
          </a:xfrm>
          <a:prstGeom prst="rect">
            <a:avLst/>
          </a:prstGeom>
        </p:spPr>
        <p:txBody>
          <a:bodyPr wrap="square">
            <a:spAutoFit/>
          </a:bodyPr>
          <a:lstStyle/>
          <a:p>
            <a:pPr algn="just" rtl="1">
              <a:lnSpc>
                <a:spcPct val="150000"/>
              </a:lnSpc>
            </a:pPr>
            <a:r>
              <a:rPr lang="ar-JO" sz="2000" dirty="0" smtClean="0"/>
              <a:t>2-</a:t>
            </a:r>
            <a:r>
              <a:rPr lang="en-US" sz="2000" dirty="0" smtClean="0"/>
              <a:t> </a:t>
            </a:r>
            <a:r>
              <a:rPr lang="ar-SA" sz="2000" dirty="0" smtClean="0"/>
              <a:t>كناية عن موصوف</a:t>
            </a:r>
            <a:r>
              <a:rPr lang="ar-JO" sz="2000" dirty="0" smtClean="0"/>
              <a:t>: </a:t>
            </a:r>
            <a:r>
              <a:rPr lang="ar-SA" sz="2000" dirty="0" smtClean="0"/>
              <a:t> حينما يكون المعنى المخفي أو المكنى عنه يصلح أن يكون موصوفا</a:t>
            </a:r>
            <a:r>
              <a:rPr lang="ar-JO" sz="2000" dirty="0" smtClean="0"/>
              <a:t>ً</a:t>
            </a:r>
            <a:r>
              <a:rPr lang="ar-SA" sz="2000" dirty="0" smtClean="0"/>
              <a:t>، نحو </a:t>
            </a:r>
            <a:r>
              <a:rPr lang="ar-JO" sz="2000" dirty="0" smtClean="0"/>
              <a:t>قول الشاعر : </a:t>
            </a:r>
            <a:endParaRPr lang="en-US" sz="2000" dirty="0" smtClean="0"/>
          </a:p>
          <a:p>
            <a:pPr algn="just" rtl="1">
              <a:lnSpc>
                <a:spcPct val="150000"/>
              </a:lnSpc>
            </a:pPr>
            <a:r>
              <a:rPr lang="ar-SA" sz="2000" dirty="0" smtClean="0"/>
              <a:t>إنَّ الذي ملأ اللغات محاسنا      جعل الجمال وسرّه في الضاد</a:t>
            </a:r>
            <a:endParaRPr lang="en-US" sz="2000" dirty="0" smtClean="0"/>
          </a:p>
          <a:p>
            <a:pPr algn="just" rtl="1">
              <a:lnSpc>
                <a:spcPct val="150000"/>
              </a:lnSpc>
            </a:pPr>
            <a:r>
              <a:rPr lang="ar-SA" sz="2000" dirty="0" smtClean="0"/>
              <a:t>في قوله : (الضاد) كناية، والمعنى المقصود هو اللغة العربية، ولأن اللغة العربية تصلح أن تكون موصوفا</a:t>
            </a:r>
            <a:r>
              <a:rPr lang="ar-JO" sz="2000" dirty="0" smtClean="0"/>
              <a:t>ً</a:t>
            </a:r>
            <a:r>
              <a:rPr lang="ar-SA" sz="2000" dirty="0" smtClean="0"/>
              <a:t>، فهي كناية عن موصوف . </a:t>
            </a:r>
            <a:endParaRPr lang="ar-JO" sz="2000" dirty="0" smtClean="0"/>
          </a:p>
          <a:p>
            <a:pPr algn="just" rtl="1">
              <a:lnSpc>
                <a:spcPct val="150000"/>
              </a:lnSpc>
            </a:pPr>
            <a:r>
              <a:rPr lang="en-US" sz="2000" dirty="0" smtClean="0">
                <a:latin typeface="Arial" pitchFamily="34" charset="0"/>
                <a:cs typeface="Arial" pitchFamily="34" charset="0"/>
              </a:rPr>
              <a:t>3</a:t>
            </a:r>
            <a:r>
              <a:rPr lang="ar-JO" sz="2000" dirty="0" smtClean="0"/>
              <a:t>-</a:t>
            </a:r>
            <a:r>
              <a:rPr lang="en-US" sz="2000" dirty="0" smtClean="0"/>
              <a:t> </a:t>
            </a:r>
            <a:r>
              <a:rPr lang="ar-SA" sz="2000" dirty="0" smtClean="0"/>
              <a:t>كناية عن نسبة</a:t>
            </a:r>
            <a:r>
              <a:rPr lang="ar-JO" sz="2000" dirty="0" smtClean="0"/>
              <a:t>:</a:t>
            </a:r>
            <a:r>
              <a:rPr lang="en-US" sz="2000" dirty="0" smtClean="0"/>
              <a:t> </a:t>
            </a:r>
            <a:r>
              <a:rPr lang="ar-SA" sz="2000" dirty="0" smtClean="0"/>
              <a:t>حينما تكون الصفة منسوبة إلى شيء يتعلق بالمخاطَب، ولا تُنسب إليه مباشرة</a:t>
            </a:r>
            <a:r>
              <a:rPr lang="ar-JO" sz="2000" dirty="0" smtClean="0"/>
              <a:t>،</a:t>
            </a:r>
            <a:r>
              <a:rPr lang="en-US" sz="2000" dirty="0" smtClean="0"/>
              <a:t> </a:t>
            </a:r>
            <a:r>
              <a:rPr lang="ar-JO" sz="2000" dirty="0" smtClean="0"/>
              <a:t>ك</a:t>
            </a:r>
            <a:r>
              <a:rPr lang="ar-SA" sz="2000" dirty="0" smtClean="0"/>
              <a:t>قول الشاعر : </a:t>
            </a:r>
            <a:endParaRPr lang="en-US" sz="2000" dirty="0" smtClean="0"/>
          </a:p>
          <a:p>
            <a:pPr algn="just" rtl="1">
              <a:lnSpc>
                <a:spcPct val="150000"/>
              </a:lnSpc>
            </a:pPr>
            <a:r>
              <a:rPr lang="ar-SA" sz="2000" dirty="0" smtClean="0"/>
              <a:t> أصبح في قيدك السماحة والمجد        وفضل الصلاح والحسب</a:t>
            </a:r>
            <a:endParaRPr lang="en-US" sz="2000" dirty="0" smtClean="0"/>
          </a:p>
          <a:p>
            <a:pPr algn="just" rtl="1">
              <a:lnSpc>
                <a:spcPct val="150000"/>
              </a:lnSpc>
            </a:pPr>
            <a:r>
              <a:rPr lang="ar-SA" sz="2000" dirty="0" smtClean="0"/>
              <a:t>فقد نسب</a:t>
            </a:r>
            <a:r>
              <a:rPr lang="en-US" sz="2000" dirty="0" smtClean="0"/>
              <a:t> </a:t>
            </a:r>
            <a:r>
              <a:rPr lang="ar-SA" sz="2000" dirty="0" smtClean="0"/>
              <a:t>صفات السماحة والمجد إلى قيد الممدوح، ولم ينسبهما إلى الممدوح مباشرة</a:t>
            </a:r>
            <a:r>
              <a:rPr lang="ar-JO" sz="2000" dirty="0" smtClean="0"/>
              <a:t>.</a:t>
            </a:r>
          </a:p>
          <a:p>
            <a:pPr lvl="0" algn="just" rtl="1">
              <a:lnSpc>
                <a:spcPct val="150000"/>
              </a:lnSpc>
            </a:pPr>
            <a:r>
              <a:rPr lang="ar-JO" sz="2000" dirty="0" smtClean="0"/>
              <a:t>تدريب:  </a:t>
            </a:r>
          </a:p>
          <a:p>
            <a:pPr lvl="0" algn="just" rtl="1">
              <a:lnSpc>
                <a:spcPct val="150000"/>
              </a:lnSpc>
            </a:pPr>
            <a:r>
              <a:rPr lang="ar-JO" sz="2000" dirty="0" smtClean="0"/>
              <a:t>يوجد في العبارة الآتية مجازاً مرسلاً، عينه واذكر علاقته؟</a:t>
            </a:r>
          </a:p>
          <a:p>
            <a:pPr lvl="0" algn="just" rtl="1">
              <a:lnSpc>
                <a:spcPct val="150000"/>
              </a:lnSpc>
            </a:pPr>
            <a:r>
              <a:rPr lang="ar-SA" sz="2000" dirty="0" smtClean="0"/>
              <a:t>اشتريت رأسين من الغنم.</a:t>
            </a:r>
            <a:endParaRPr lang="en-US" sz="20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31337" cy="561975"/>
          </a:xfrm>
        </p:spPr>
        <p:txBody>
          <a:bodyPr>
            <a:noAutofit/>
          </a:bodyPr>
          <a:lstStyle/>
          <a:p>
            <a:pPr lvl="0" algn="r" rtl="1"/>
            <a:r>
              <a:rPr lang="ar-JO" sz="3600" b="1" dirty="0" smtClean="0">
                <a:cs typeface="+mn-cs"/>
              </a:rPr>
              <a:t>المجاز المرسل</a:t>
            </a:r>
            <a:endParaRPr lang="en-US" sz="3600" dirty="0">
              <a:cs typeface="+mn-cs"/>
            </a:endParaRPr>
          </a:p>
        </p:txBody>
      </p:sp>
      <p:sp>
        <p:nvSpPr>
          <p:cNvPr id="7" name="Rectangle 6"/>
          <p:cNvSpPr/>
          <p:nvPr/>
        </p:nvSpPr>
        <p:spPr>
          <a:xfrm>
            <a:off x="397043" y="1061003"/>
            <a:ext cx="11490158" cy="4708981"/>
          </a:xfrm>
          <a:prstGeom prst="rect">
            <a:avLst/>
          </a:prstGeom>
        </p:spPr>
        <p:txBody>
          <a:bodyPr wrap="square">
            <a:spAutoFit/>
          </a:bodyPr>
          <a:lstStyle/>
          <a:p>
            <a:pPr algn="just" rtl="1">
              <a:lnSpc>
                <a:spcPct val="150000"/>
              </a:lnSpc>
            </a:pPr>
            <a:r>
              <a:rPr lang="ar-JO" sz="2000" dirty="0" smtClean="0"/>
              <a:t>تعريف المجاز المرسل :</a:t>
            </a:r>
            <a:r>
              <a:rPr lang="ar-SA" sz="2000" dirty="0" smtClean="0"/>
              <a:t>هو كلمةٌ اسْتُعْمِلَت في غَيْر مَعناها الأَصْلي لعلاقة غير المشابهةِ بين كلمة المجاز ومعناها المقصود .</a:t>
            </a:r>
            <a:r>
              <a:rPr lang="ar-JO" sz="2000" dirty="0" smtClean="0"/>
              <a:t> و</a:t>
            </a:r>
            <a:r>
              <a:rPr lang="ar-SA" sz="2000" dirty="0" smtClean="0"/>
              <a:t>سمي</a:t>
            </a:r>
            <a:r>
              <a:rPr lang="ar-JO" sz="2000" dirty="0" smtClean="0"/>
              <a:t>ت بذلك </a:t>
            </a:r>
            <a:r>
              <a:rPr lang="ar-SA" sz="2000" dirty="0" smtClean="0"/>
              <a:t>؛</a:t>
            </a:r>
            <a:r>
              <a:rPr lang="ar-JO" sz="2000" dirty="0" smtClean="0"/>
              <a:t>ل</a:t>
            </a:r>
            <a:r>
              <a:rPr lang="ar-SA" sz="2000" dirty="0" smtClean="0"/>
              <a:t>أن العلاقة بين لفظ المجاز والمعنى المقصود ليست علاقة مشابهة ، بل هي علاقة مرسلة ، أي مطلقة حرة ، وليست مقيدة بعلاقة مشابهة كما هي الحال في الاستعارة.</a:t>
            </a:r>
            <a:endParaRPr lang="ar-JO" sz="2000" dirty="0" smtClean="0"/>
          </a:p>
          <a:p>
            <a:pPr algn="just" rtl="1">
              <a:lnSpc>
                <a:spcPct val="150000"/>
              </a:lnSpc>
            </a:pPr>
            <a:r>
              <a:rPr lang="ar-JO" sz="2000" dirty="0" smtClean="0"/>
              <a:t>مثال:</a:t>
            </a:r>
          </a:p>
          <a:p>
            <a:pPr algn="just" rtl="1">
              <a:lnSpc>
                <a:spcPct val="150000"/>
              </a:lnSpc>
            </a:pPr>
            <a:r>
              <a:rPr lang="ar-JO" sz="2000" dirty="0" smtClean="0"/>
              <a:t> قال </a:t>
            </a:r>
            <a:r>
              <a:rPr lang="ar-SA" sz="2000" dirty="0" smtClean="0"/>
              <a:t>تعالى: (</a:t>
            </a:r>
            <a:r>
              <a:rPr lang="ar-JO" sz="2000" dirty="0" smtClean="0"/>
              <a:t>(</a:t>
            </a:r>
            <a:r>
              <a:rPr lang="ar-SA" sz="2000" dirty="0" smtClean="0"/>
              <a:t>يَجْعَلُونَ أَصْابِعَهُمْ فِي آذَانِهِم مِّنَ الصَّوَاعِقِ حَذَرَ الْمَوْتِ )) (البقرة 19)، </a:t>
            </a:r>
            <a:r>
              <a:rPr lang="ar-JO" sz="2000" dirty="0" smtClean="0"/>
              <a:t>ف</a:t>
            </a:r>
            <a:r>
              <a:rPr lang="ar-SA" sz="2000" dirty="0" smtClean="0"/>
              <a:t>الإنسان</a:t>
            </a:r>
            <a:r>
              <a:rPr lang="ar-JO" sz="2000" dirty="0" smtClean="0"/>
              <a:t> لا يضع</a:t>
            </a:r>
            <a:r>
              <a:rPr lang="ar-SA" sz="2000" dirty="0" smtClean="0"/>
              <a:t> إصبعه كله في أذنه حينما يسمع صوتا شديدا أو صوتا مرعبا</a:t>
            </a:r>
            <a:r>
              <a:rPr lang="ar-JO" sz="2000" dirty="0" smtClean="0"/>
              <a:t>، وإنما</a:t>
            </a:r>
            <a:r>
              <a:rPr lang="ar-SA" sz="2000" dirty="0" smtClean="0"/>
              <a:t> يضع طرف إصبعه في أذنه</a:t>
            </a:r>
            <a:r>
              <a:rPr lang="ar-JO" sz="2000" dirty="0" smtClean="0"/>
              <a:t>.</a:t>
            </a:r>
            <a:r>
              <a:rPr lang="ar-SA" sz="2000" dirty="0" smtClean="0"/>
              <a:t> </a:t>
            </a:r>
            <a:r>
              <a:rPr lang="ar-JO" sz="2000" dirty="0" smtClean="0"/>
              <a:t>ولا </a:t>
            </a:r>
            <a:r>
              <a:rPr lang="ar-SA" sz="2000" dirty="0" smtClean="0"/>
              <a:t>توجد علاقة </a:t>
            </a:r>
            <a:r>
              <a:rPr lang="ar-JO" sz="2000" dirty="0" smtClean="0"/>
              <a:t>مشابهة </a:t>
            </a:r>
            <a:r>
              <a:rPr lang="ar-SA" sz="2000" dirty="0" smtClean="0"/>
              <a:t>بين الإصبع وطرف الإصبع</a:t>
            </a:r>
            <a:r>
              <a:rPr lang="ar-JO" sz="2000" dirty="0" smtClean="0"/>
              <a:t>، بل إن </a:t>
            </a:r>
            <a:r>
              <a:rPr lang="ar-SA" sz="2000" dirty="0" smtClean="0"/>
              <a:t>طرف الإصبع جزء من الإصبع كله، فقد أطلق الكل( الأصابع ) وأراد الجزء ( أطراف الأصابع). العلاقة بين لفظ  (أَصْابِعَهُمْ ) في الآية</a:t>
            </a:r>
            <a:r>
              <a:rPr lang="ar-JO" sz="2000" dirty="0" smtClean="0"/>
              <a:t>، </a:t>
            </a:r>
            <a:r>
              <a:rPr lang="ar-SA" sz="2000" dirty="0" smtClean="0"/>
              <a:t>والمعنى المقصود ( أطراف ال</a:t>
            </a:r>
            <a:r>
              <a:rPr lang="ar-JO" sz="2000" dirty="0" smtClean="0"/>
              <a:t>أ</a:t>
            </a:r>
            <a:r>
              <a:rPr lang="ar-SA" sz="2000" dirty="0" smtClean="0"/>
              <a:t>صابع ) هي علاقة كلية.</a:t>
            </a:r>
            <a:endParaRPr lang="ar-JO" sz="2000" dirty="0" smtClean="0"/>
          </a:p>
          <a:p>
            <a:pPr algn="just" rtl="1">
              <a:lnSpc>
                <a:spcPct val="150000"/>
              </a:lnSpc>
            </a:pPr>
            <a:r>
              <a:rPr lang="ar-JO" sz="2000" dirty="0" smtClean="0"/>
              <a:t>و</a:t>
            </a:r>
            <a:r>
              <a:rPr lang="ar-SA" sz="2000" dirty="0" smtClean="0"/>
              <a:t>نحدد نوع العلاقة بين لفظ المجاز والمعنى المقصود بالنظر إلى لفظ المجاز المذكور</a:t>
            </a:r>
            <a:r>
              <a:rPr lang="ar-JO" sz="2000" dirty="0" smtClean="0"/>
              <a:t> </a:t>
            </a:r>
            <a:r>
              <a:rPr lang="ar-SA" sz="2000" dirty="0" smtClean="0"/>
              <a:t>في المثال، ولا نحدد العلاقة بالنظر إلى المعنى المقصود، وهذه ملاحظة مهمة لتحديد علاقات المجاز المرسل.</a:t>
            </a:r>
            <a:endParaRPr lang="ar-JO" sz="2000" dirty="0"/>
          </a:p>
        </p:txBody>
      </p:sp>
      <p:sp>
        <p:nvSpPr>
          <p:cNvPr id="6" name="Rectangle 5"/>
          <p:cNvSpPr/>
          <p:nvPr/>
        </p:nvSpPr>
        <p:spPr>
          <a:xfrm>
            <a:off x="1389562" y="5922179"/>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تعريف المجاز المرسل</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29538193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noGrp="1" noChangeAspect="1"/>
          </p:cNvSpPr>
          <p:nvPr>
            <p:ph idx="4294967295"/>
          </p:nvPr>
        </p:nvSpPr>
        <p:spPr>
          <a:xfrm>
            <a:off x="431800" y="1244600"/>
            <a:ext cx="11760200" cy="4894263"/>
          </a:xfrm>
          <a:prstGeom prst="rect">
            <a:avLst/>
          </a:prstGeom>
          <a:noFill/>
        </p:spPr>
        <p:txBody>
          <a:bodyPr wrap="square" rtlCol="0">
            <a:spAutoFit/>
          </a:bodyPr>
          <a:lstStyle/>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p:txBody>
      </p:sp>
      <p:sp>
        <p:nvSpPr>
          <p:cNvPr id="8" name="TextBox 7"/>
          <p:cNvSpPr txBox="1">
            <a:spLocks noChangeAspect="1"/>
          </p:cNvSpPr>
          <p:nvPr/>
        </p:nvSpPr>
        <p:spPr>
          <a:xfrm>
            <a:off x="385011" y="365240"/>
            <a:ext cx="11430000" cy="6093976"/>
          </a:xfrm>
          <a:prstGeom prst="rect">
            <a:avLst/>
          </a:prstGeom>
          <a:noFill/>
        </p:spPr>
        <p:txBody>
          <a:bodyPr wrap="square" rtlCol="0">
            <a:spAutoFit/>
          </a:bodyPr>
          <a:lstStyle/>
          <a:p>
            <a:pPr algn="just" rtl="1">
              <a:lnSpc>
                <a:spcPct val="150000"/>
              </a:lnSpc>
            </a:pPr>
            <a:r>
              <a:rPr lang="ar-JO" sz="2000" b="1" u="sng" dirty="0" smtClean="0"/>
              <a:t>علاقات المجاز المرسل</a:t>
            </a:r>
          </a:p>
          <a:p>
            <a:pPr algn="just" rtl="1">
              <a:lnSpc>
                <a:spcPct val="150000"/>
              </a:lnSpc>
            </a:pPr>
            <a:r>
              <a:rPr lang="ar-SA" sz="2000" b="1" dirty="0" smtClean="0"/>
              <a:t>1- العلاقة </a:t>
            </a:r>
            <a:r>
              <a:rPr lang="ar-JO" sz="2000" b="1" dirty="0" smtClean="0"/>
              <a:t>السبية</a:t>
            </a:r>
            <a:r>
              <a:rPr lang="en-US" sz="2000" b="1" dirty="0" smtClean="0"/>
              <a:t> </a:t>
            </a:r>
            <a:r>
              <a:rPr lang="ar-SA" sz="2000" b="1" dirty="0" smtClean="0"/>
              <a:t>: </a:t>
            </a:r>
            <a:r>
              <a:rPr lang="ar-SA" sz="2000" dirty="0" smtClean="0"/>
              <a:t>حينما يكون لفظ المجاز المذكور سببا في المعنى المقصود ، نحو قوله تعالى  : ((وَاجْعَل لِّي لِسَانَ صِدْقٍ فِي الْآخِرِينَ )) (الشعراء84) ، فكلمة ( لسان ) مجاز ، </a:t>
            </a:r>
            <a:endParaRPr lang="ar-JO" sz="2000" dirty="0" smtClean="0"/>
          </a:p>
          <a:p>
            <a:pPr algn="just" rtl="1">
              <a:lnSpc>
                <a:spcPct val="150000"/>
              </a:lnSpc>
            </a:pPr>
            <a:r>
              <a:rPr lang="ar-SA" sz="2000" dirty="0" smtClean="0"/>
              <a:t>والمعنى المقصود ( الكلام الحسن ) ، ولأن اللسان سبب الكلام الحسن فالعلاقة سببية ، فقد ذكر السبب ( اللسان ) وأراد المسبَّب أو الناتج . </a:t>
            </a:r>
            <a:endParaRPr lang="en-US" sz="2000" dirty="0" smtClean="0"/>
          </a:p>
          <a:p>
            <a:pPr algn="just" rtl="1">
              <a:lnSpc>
                <a:spcPct val="150000"/>
              </a:lnSpc>
            </a:pPr>
            <a:r>
              <a:rPr lang="ar-SA" sz="2000" b="1" dirty="0" smtClean="0"/>
              <a:t>2- العلاقة المسببة :</a:t>
            </a:r>
            <a:r>
              <a:rPr lang="ar-SA" sz="2000" dirty="0" smtClean="0"/>
              <a:t> إذا كان لفظ المجاز المذكور مسببا</a:t>
            </a:r>
            <a:r>
              <a:rPr lang="ar-JO" sz="2000" dirty="0" smtClean="0"/>
              <a:t>ً</a:t>
            </a:r>
            <a:r>
              <a:rPr lang="ar-SA" sz="2000" dirty="0" smtClean="0"/>
              <a:t> أو ناتجا</a:t>
            </a:r>
            <a:r>
              <a:rPr lang="ar-JO" sz="2000" dirty="0" smtClean="0"/>
              <a:t>ً</a:t>
            </a:r>
            <a:r>
              <a:rPr lang="ar-SA" sz="2000" dirty="0" smtClean="0"/>
              <a:t>عن المعنى المقصود ، نحو قوله تعالى  : </a:t>
            </a:r>
            <a:endParaRPr lang="en-US" sz="2000" dirty="0" smtClean="0"/>
          </a:p>
          <a:p>
            <a:pPr algn="just" rtl="1">
              <a:lnSpc>
                <a:spcPct val="150000"/>
              </a:lnSpc>
            </a:pPr>
            <a:r>
              <a:rPr lang="ar-SA" sz="2000" dirty="0" smtClean="0"/>
              <a:t>((هُوَ الَّذِي يُرِيكُمْ آيَاتِهِ وَيُنَزِّلُ لَكُم مِّنَ السَّمَاءِ رِزْقاً)) (غافر13) </a:t>
            </a:r>
            <a:endParaRPr lang="en-US" sz="2000" dirty="0" smtClean="0"/>
          </a:p>
          <a:p>
            <a:pPr algn="just" rtl="1">
              <a:lnSpc>
                <a:spcPct val="150000"/>
              </a:lnSpc>
            </a:pPr>
            <a:r>
              <a:rPr lang="ar-SA" sz="2000" dirty="0" smtClean="0"/>
              <a:t>ففي كلمة ( رزقا ) مجاز ، والمعنى المقصود ( الماء ) ، لأن الرزق ينتج من نزول الماء على الأرض ، ولولا نزول الماء على الأرض لما استمرت الحياة . فقد ذكر المسبب أو الناتج</a:t>
            </a:r>
            <a:endParaRPr lang="ar-JO" sz="2000" dirty="0" smtClean="0"/>
          </a:p>
          <a:p>
            <a:pPr algn="just" rtl="1">
              <a:lnSpc>
                <a:spcPct val="150000"/>
              </a:lnSpc>
            </a:pPr>
            <a:r>
              <a:rPr lang="ar-SA" sz="2000" dirty="0" smtClean="0"/>
              <a:t> ( الرزق ) وأراد السبب وهو( الماء ) فالعلاقة مسببة </a:t>
            </a:r>
            <a:r>
              <a:rPr lang="ar-JO" sz="2000" dirty="0" smtClean="0"/>
              <a:t>. </a:t>
            </a:r>
            <a:endParaRPr lang="en-US" sz="2000" dirty="0" smtClean="0"/>
          </a:p>
          <a:p>
            <a:pPr algn="just" rtl="1">
              <a:lnSpc>
                <a:spcPct val="150000"/>
              </a:lnSpc>
            </a:pPr>
            <a:r>
              <a:rPr lang="ar-SA" sz="2000" b="1" dirty="0" smtClean="0"/>
              <a:t>3- العلاقة الكلية : </a:t>
            </a:r>
            <a:r>
              <a:rPr lang="ar-SA" sz="2000" dirty="0" smtClean="0"/>
              <a:t>إذا كان لفظ المجاز المذكور هو الكل، ويكون المعنى المقصود جزءا</a:t>
            </a:r>
            <a:r>
              <a:rPr lang="ar-JO" sz="2000" dirty="0" smtClean="0"/>
              <a:t>ً</a:t>
            </a:r>
            <a:r>
              <a:rPr lang="ar-SA" sz="2000" dirty="0" smtClean="0"/>
              <a:t> من الكل ، نحو : سَكَنَ ابنُ خَلدُونَ مِصْرَ. وهل يُعقل أن يسكن ابن خلدون مصر كلها ؟ ففي كلمة ( مصر ) مجاز، والمعنى المقصود جزء من مصر ( مدينة ، بلدة )، ولأن ( مصر ) هي الكل، والمدينة هي الجزء فالعلاقة كلية . </a:t>
            </a:r>
            <a:endParaRPr lang="ar-JO" sz="2000" dirty="0" smtClean="0"/>
          </a:p>
          <a:p>
            <a:pPr algn="just" rtl="1">
              <a:lnSpc>
                <a:spcPct val="150000"/>
              </a:lnSpc>
            </a:pPr>
            <a:endParaRPr lang="ar-JO" sz="2000" dirty="0"/>
          </a:p>
        </p:txBody>
      </p:sp>
    </p:spTree>
    <p:extLst>
      <p:ext uri="{BB962C8B-B14F-4D97-AF65-F5344CB8AC3E}">
        <p14:creationId xmlns:p14="http://schemas.microsoft.com/office/powerpoint/2010/main" val="7027530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txBox="1">
            <a:spLocks noGrp="1" noChangeAspect="1"/>
          </p:cNvSpPr>
          <p:nvPr>
            <p:ph idx="4294967295"/>
          </p:nvPr>
        </p:nvSpPr>
        <p:spPr>
          <a:xfrm>
            <a:off x="431800" y="1244600"/>
            <a:ext cx="11760200" cy="4894263"/>
          </a:xfrm>
          <a:prstGeom prst="rect">
            <a:avLst/>
          </a:prstGeom>
          <a:noFill/>
        </p:spPr>
        <p:txBody>
          <a:bodyPr wrap="square" rtlCol="0">
            <a:spAutoFit/>
          </a:bodyPr>
          <a:lstStyle/>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p:txBody>
      </p:sp>
      <p:sp>
        <p:nvSpPr>
          <p:cNvPr id="8" name="TextBox 7"/>
          <p:cNvSpPr txBox="1">
            <a:spLocks noChangeAspect="1"/>
          </p:cNvSpPr>
          <p:nvPr/>
        </p:nvSpPr>
        <p:spPr>
          <a:xfrm>
            <a:off x="385011" y="365240"/>
            <a:ext cx="11430000" cy="5170646"/>
          </a:xfrm>
          <a:prstGeom prst="rect">
            <a:avLst/>
          </a:prstGeom>
          <a:noFill/>
        </p:spPr>
        <p:txBody>
          <a:bodyPr wrap="square" rtlCol="0">
            <a:spAutoFit/>
          </a:bodyPr>
          <a:lstStyle/>
          <a:p>
            <a:pPr algn="just" rtl="1">
              <a:lnSpc>
                <a:spcPct val="150000"/>
              </a:lnSpc>
            </a:pPr>
            <a:r>
              <a:rPr lang="ar-SA" sz="2000" b="1" dirty="0" smtClean="0"/>
              <a:t>4- العلاقة الجزئية : </a:t>
            </a:r>
            <a:r>
              <a:rPr lang="ar-SA" sz="2000" dirty="0" smtClean="0"/>
              <a:t>إذا كان لفظ المجاز المذكور جزءا</a:t>
            </a:r>
            <a:r>
              <a:rPr lang="ar-JO" sz="2000" dirty="0" smtClean="0"/>
              <a:t>ً</a:t>
            </a:r>
            <a:r>
              <a:rPr lang="ar-SA" sz="2000" dirty="0" smtClean="0"/>
              <a:t> ، والمعنى المقصود هو الكل ، نحو قوله تعالى : ((  فَرَجَعْنَاكَ إِلَى أُمِّكَ كَيْ تَقَرَّ عَيْنُهَا وَلَا تَحْزَنَ )) (طـه40). في عينها مجاز مرسل علاقته الجزئية ، فقد ذكر الجزء ، وأراد الكل ، فالعين لا تقر (تطمئن) وحدها ، لأن الطمأنينة والسكينة تشمل  الإنسان كله ، والعين جزء من الإنسان </a:t>
            </a:r>
            <a:r>
              <a:rPr lang="ar-JO" sz="2000" dirty="0" smtClean="0"/>
              <a:t>.</a:t>
            </a:r>
          </a:p>
          <a:p>
            <a:pPr algn="just" rtl="1">
              <a:lnSpc>
                <a:spcPct val="150000"/>
              </a:lnSpc>
            </a:pPr>
            <a:r>
              <a:rPr lang="ar-SA" sz="2000" b="1" dirty="0" smtClean="0"/>
              <a:t>5- العلاقة المحلية : </a:t>
            </a:r>
            <a:r>
              <a:rPr lang="ar-SA" sz="2000" dirty="0" smtClean="0"/>
              <a:t>إذا كان لفظ المجاز المذكور محلا ( مكانا ) ، والمعنى المقصود من يسكن أو من يوجد في المكان ، نحو قولنا : سَرَقَ اللصُّ المنزلَ، ففي المنزل مجاز مرسل </a:t>
            </a:r>
            <a:r>
              <a:rPr lang="ar-SA" sz="2000" u="sng" dirty="0" smtClean="0"/>
              <a:t>علاقته المحلية</a:t>
            </a:r>
            <a:r>
              <a:rPr lang="ar-SA" sz="2000" dirty="0" smtClean="0"/>
              <a:t> ، لأن المنزل لا يُسرق ، وإنما تُسرق محتويات المنزل .</a:t>
            </a:r>
            <a:endParaRPr lang="en-US" sz="2000" dirty="0" smtClean="0"/>
          </a:p>
          <a:p>
            <a:pPr algn="just" rtl="1">
              <a:lnSpc>
                <a:spcPct val="150000"/>
              </a:lnSpc>
            </a:pPr>
            <a:r>
              <a:rPr lang="ar-SA" sz="2000" b="1" dirty="0" smtClean="0"/>
              <a:t>6- العلاقة </a:t>
            </a:r>
            <a:r>
              <a:rPr lang="ar-JO" sz="2000" b="1" dirty="0" smtClean="0"/>
              <a:t> </a:t>
            </a:r>
            <a:r>
              <a:rPr lang="ar-SA" sz="2000" b="1" dirty="0" smtClean="0"/>
              <a:t>الحالية : </a:t>
            </a:r>
            <a:r>
              <a:rPr lang="ar-SA" sz="2000" dirty="0" smtClean="0"/>
              <a:t>إذا كان لفظ المجاز المذكور  حالا</a:t>
            </a:r>
            <a:r>
              <a:rPr lang="ar-JO" sz="2000" dirty="0" smtClean="0"/>
              <a:t>ً</a:t>
            </a:r>
            <a:r>
              <a:rPr lang="ar-SA" sz="2000" dirty="0" smtClean="0"/>
              <a:t> ، والمعنى المقصود محلا</a:t>
            </a:r>
            <a:r>
              <a:rPr lang="ar-JO" sz="2000" dirty="0" smtClean="0"/>
              <a:t>ً</a:t>
            </a:r>
            <a:r>
              <a:rPr lang="ar-SA" sz="2000" dirty="0" smtClean="0"/>
              <a:t> ، نحو  قوله تعالى : ((وَأَمَّا الَّذِينَ ابْيَضَّتْ وُجُوهُهُمْ فَفِي رَحْمَةِ اللّهِ هُمْ فِيهَا خَالِدُونَ ))(آل عمران107) ففي كلمة ( رحمة ) مجاز ، والمعنى المقصود ( الجنة ) ، ولأن الرحمة هي حال الجنة فالعلاقة حالية . </a:t>
            </a:r>
            <a:endParaRPr lang="ar-JO" sz="2000" dirty="0" smtClean="0"/>
          </a:p>
          <a:p>
            <a:pPr algn="just" rtl="1">
              <a:lnSpc>
                <a:spcPct val="150000"/>
              </a:lnSpc>
            </a:pPr>
            <a:r>
              <a:rPr lang="ar-SA" sz="2000" b="1" dirty="0" smtClean="0"/>
              <a:t>7- اعتبار ما كان : </a:t>
            </a:r>
            <a:r>
              <a:rPr lang="ar-SA" sz="2000" dirty="0" smtClean="0"/>
              <a:t>إذا كان لفظ المجاز المذكور ما كان عليه في الماضي، والمعنى المقصود ما هو عليه في الحاضر، نحو : يَلْبَسُ المصريونَ القطنَ الذي تُنتِجُهُ بلادُهم. ففي كلمة ( القطن ) مجاز ، والمعنى المقصود الملابس المصنوعة من القطن ، ولأن القطن أصل الملابس في الماضي ، فالعلاقة اعتبار ما كان . </a:t>
            </a:r>
            <a:endParaRPr lang="en-US" sz="2000" dirty="0" smtClean="0"/>
          </a:p>
        </p:txBody>
      </p:sp>
    </p:spTree>
    <p:extLst>
      <p:ext uri="{BB962C8B-B14F-4D97-AF65-F5344CB8AC3E}">
        <p14:creationId xmlns:p14="http://schemas.microsoft.com/office/powerpoint/2010/main" val="70275305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a:spLocks noChangeAspect="1"/>
          </p:cNvSpPr>
          <p:nvPr/>
        </p:nvSpPr>
        <p:spPr>
          <a:xfrm>
            <a:off x="385011" y="365240"/>
            <a:ext cx="11430000" cy="1477328"/>
          </a:xfrm>
          <a:prstGeom prst="rect">
            <a:avLst/>
          </a:prstGeom>
          <a:noFill/>
        </p:spPr>
        <p:txBody>
          <a:bodyPr wrap="square" rtlCol="0">
            <a:spAutoFit/>
          </a:bodyPr>
          <a:lstStyle/>
          <a:p>
            <a:pPr algn="just" rtl="1">
              <a:lnSpc>
                <a:spcPct val="150000"/>
              </a:lnSpc>
            </a:pPr>
            <a:r>
              <a:rPr lang="ar-SA" sz="2000" b="1" dirty="0" smtClean="0"/>
              <a:t>8- اعتبار ما سيكون : </a:t>
            </a:r>
            <a:r>
              <a:rPr lang="ar-SA" sz="2000" dirty="0" smtClean="0"/>
              <a:t>إذا كان لفظ المجاز المذكور ما هو عليه في الحاضر، والمعنى المقصود ما كان عليه في الماضي، نحو قوله تعالى : قال تعالى: ((فَبَشَّرْنَاهُ بِغُلَامٍ حَلِيمٍ)) ( الصافات 101). في غلام حليم مجاز مرسل </a:t>
            </a:r>
            <a:r>
              <a:rPr lang="ar-SA" sz="2000" u="sng" dirty="0" smtClean="0"/>
              <a:t>علاقته اعتبار ما سيكون</a:t>
            </a:r>
            <a:r>
              <a:rPr lang="ar-SA" sz="2000" dirty="0" smtClean="0"/>
              <a:t> ، لأن الإنسان لا يولد غلاما حليما</a:t>
            </a:r>
            <a:r>
              <a:rPr lang="ar-JO" sz="2000" dirty="0" smtClean="0"/>
              <a:t>ً</a:t>
            </a:r>
            <a:r>
              <a:rPr lang="ar-SA" sz="2000" dirty="0" smtClean="0"/>
              <a:t>، بل يولد طفلا</a:t>
            </a:r>
            <a:r>
              <a:rPr lang="ar-JO" sz="2000" dirty="0" smtClean="0"/>
              <a:t>ً</a:t>
            </a:r>
            <a:r>
              <a:rPr lang="ar-SA" sz="2000" dirty="0" smtClean="0"/>
              <a:t> رضيعا</a:t>
            </a:r>
            <a:r>
              <a:rPr lang="ar-JO" sz="2000" dirty="0" smtClean="0"/>
              <a:t>ً</a:t>
            </a:r>
            <a:r>
              <a:rPr lang="ar-SA" sz="2000" dirty="0" smtClean="0"/>
              <a:t> ، وحينما يكبر يصبح غلاما</a:t>
            </a:r>
            <a:r>
              <a:rPr lang="ar-JO" sz="2000" dirty="0" smtClean="0"/>
              <a:t>ً</a:t>
            </a:r>
            <a:r>
              <a:rPr lang="ar-SA" sz="2000" dirty="0" smtClean="0"/>
              <a:t> حليما</a:t>
            </a:r>
            <a:r>
              <a:rPr lang="ar-JO" sz="2000" dirty="0" smtClean="0"/>
              <a:t>ً</a:t>
            </a:r>
            <a:r>
              <a:rPr lang="ar-SA" sz="2000" dirty="0" smtClean="0"/>
              <a:t>.</a:t>
            </a:r>
          </a:p>
        </p:txBody>
      </p:sp>
      <p:sp>
        <p:nvSpPr>
          <p:cNvPr id="2049" name="Rectangle 1"/>
          <p:cNvSpPr>
            <a:spLocks noChangeArrowheads="1"/>
          </p:cNvSpPr>
          <p:nvPr/>
        </p:nvSpPr>
        <p:spPr bwMode="auto">
          <a:xfrm>
            <a:off x="6279120" y="2013209"/>
            <a:ext cx="5532284" cy="101566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 defTabSz="914400" rtl="1" eaLnBrk="1" fontAlgn="base" latinLnBrk="0" hangingPunct="1">
              <a:lnSpc>
                <a:spcPct val="150000"/>
              </a:lnSpc>
              <a:spcBef>
                <a:spcPct val="0"/>
              </a:spcBef>
              <a:spcAft>
                <a:spcPct val="0"/>
              </a:spcAft>
              <a:buClrTx/>
              <a:buSzTx/>
              <a:buFontTx/>
              <a:buNone/>
              <a:tabLst/>
            </a:pPr>
            <a:r>
              <a:rPr kumimoji="0" lang="ar-SA" sz="2000" b="1" i="0" u="sng" strike="noStrike" cap="none" normalizeH="0" baseline="0" dirty="0" smtClean="0">
                <a:ln>
                  <a:noFill/>
                </a:ln>
                <a:solidFill>
                  <a:schemeClr val="tx1"/>
                </a:solidFill>
                <a:effectLst/>
                <a:latin typeface="Calibri" pitchFamily="34" charset="0"/>
                <a:ea typeface="Calibri" pitchFamily="34" charset="0"/>
              </a:rPr>
              <a:t>تدريب: </a:t>
            </a:r>
            <a:r>
              <a:rPr kumimoji="0" lang="ar-SA" sz="2000" b="0" i="0" u="none" strike="noStrike" cap="none" normalizeH="0" baseline="0" dirty="0" smtClean="0">
                <a:ln>
                  <a:noFill/>
                </a:ln>
                <a:solidFill>
                  <a:schemeClr val="tx1"/>
                </a:solidFill>
                <a:effectLst/>
                <a:latin typeface="Calibri" pitchFamily="34" charset="0"/>
                <a:ea typeface="Calibri" pitchFamily="34" charset="0"/>
              </a:rPr>
              <a:t>يوجد في العبارة الآتية مجازاً مرسلاً، عينه واذكر علاقته؟</a:t>
            </a:r>
            <a:r>
              <a:rPr kumimoji="0" lang="en-US" sz="2000" b="0" i="0" u="none" strike="noStrike" cap="none" normalizeH="0" baseline="0" dirty="0" smtClean="0">
                <a:ln>
                  <a:noFill/>
                </a:ln>
                <a:solidFill>
                  <a:schemeClr val="tx1"/>
                </a:solidFill>
                <a:effectLst/>
                <a:latin typeface="Calibri" pitchFamily="34" charset="0"/>
                <a:ea typeface="Calibri" pitchFamily="34" charset="0"/>
              </a:rPr>
              <a:t> </a:t>
            </a:r>
            <a:br>
              <a:rPr kumimoji="0" lang="en-US" sz="2000" b="0" i="0" u="none" strike="noStrike" cap="none" normalizeH="0" baseline="0" dirty="0" smtClean="0">
                <a:ln>
                  <a:noFill/>
                </a:ln>
                <a:solidFill>
                  <a:schemeClr val="tx1"/>
                </a:solidFill>
                <a:effectLst/>
                <a:latin typeface="Calibri" pitchFamily="34" charset="0"/>
                <a:ea typeface="Calibri" pitchFamily="34" charset="0"/>
              </a:rPr>
            </a:br>
            <a:r>
              <a:rPr kumimoji="0" lang="en-US" sz="2000" b="0" i="0" u="none" strike="noStrike" cap="none" normalizeH="0" baseline="0" dirty="0" smtClean="0">
                <a:ln>
                  <a:noFill/>
                </a:ln>
                <a:solidFill>
                  <a:schemeClr val="tx1"/>
                </a:solidFill>
                <a:effectLst/>
                <a:latin typeface="Calibri" pitchFamily="34" charset="0"/>
                <a:ea typeface="Calibri" pitchFamily="34" charset="0"/>
              </a:rPr>
              <a:t>    </a:t>
            </a:r>
            <a:r>
              <a:rPr kumimoji="0" lang="ar-SA" sz="2000" b="0" i="0" u="none" strike="noStrike" cap="none" normalizeH="0" baseline="0" dirty="0" smtClean="0">
                <a:ln>
                  <a:noFill/>
                </a:ln>
                <a:solidFill>
                  <a:schemeClr val="tx1"/>
                </a:solidFill>
                <a:effectLst/>
                <a:latin typeface="Calibri" pitchFamily="34" charset="0"/>
                <a:ea typeface="Calibri" pitchFamily="34" charset="0"/>
              </a:rPr>
              <a:t>اشتريت رأسين من الغنم</a:t>
            </a:r>
            <a:r>
              <a:rPr kumimoji="0" lang="en-US" sz="2000" b="0" i="0" u="none" strike="noStrike" cap="none" normalizeH="0" baseline="0" dirty="0" smtClean="0">
                <a:ln>
                  <a:noFill/>
                </a:ln>
                <a:solidFill>
                  <a:schemeClr val="tx1"/>
                </a:solidFill>
                <a:effectLst/>
                <a:latin typeface="Calibri" pitchFamily="34" charset="0"/>
                <a:ea typeface="Calibri" pitchFamily="34" charset="0"/>
              </a:rPr>
              <a:t>.</a:t>
            </a:r>
            <a:endParaRPr kumimoji="0" lang="en-US" sz="2000" b="0" i="0" u="none" strike="noStrike" cap="none" normalizeH="0" baseline="0" dirty="0" smtClean="0">
              <a:ln>
                <a:noFill/>
              </a:ln>
              <a:solidFill>
                <a:schemeClr val="tx1"/>
              </a:solidFill>
              <a:effectLst/>
              <a:latin typeface="Arial" pitchFamily="34" charset="0"/>
            </a:endParaRPr>
          </a:p>
        </p:txBody>
      </p:sp>
    </p:spTree>
    <p:extLst>
      <p:ext uri="{BB962C8B-B14F-4D97-AF65-F5344CB8AC3E}">
        <p14:creationId xmlns:p14="http://schemas.microsoft.com/office/powerpoint/2010/main" val="70275305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395242" cy="561975"/>
          </a:xfrm>
        </p:spPr>
        <p:txBody>
          <a:bodyPr>
            <a:noAutofit/>
          </a:bodyPr>
          <a:lstStyle/>
          <a:p>
            <a:pPr algn="r" rtl="1"/>
            <a:r>
              <a:rPr lang="ar-SA" sz="3600" b="1" dirty="0" smtClean="0">
                <a:cs typeface="+mn-cs"/>
              </a:rPr>
              <a:t>5</a:t>
            </a:r>
            <a:r>
              <a:rPr lang="ar-JO" sz="3600" b="1" dirty="0" smtClean="0">
                <a:cs typeface="+mn-cs"/>
              </a:rPr>
              <a:t>.4 </a:t>
            </a:r>
            <a:r>
              <a:rPr lang="ar-JO" sz="3600" b="1" dirty="0" smtClean="0"/>
              <a:t>علم</a:t>
            </a:r>
            <a:r>
              <a:rPr lang="en-US" sz="3600" b="1" dirty="0" smtClean="0"/>
              <a:t> </a:t>
            </a:r>
            <a:r>
              <a:rPr lang="ar-JO" sz="3600" b="1" dirty="0" smtClean="0"/>
              <a:t>المعاني وعلم البديع</a:t>
            </a:r>
            <a:endParaRPr lang="ar-JO" sz="3600" b="1" dirty="0">
              <a:cs typeface="+mn-cs"/>
            </a:endParaRPr>
          </a:p>
        </p:txBody>
      </p:sp>
      <p:sp>
        <p:nvSpPr>
          <p:cNvPr id="5" name="Content Placeholder 4"/>
          <p:cNvSpPr txBox="1">
            <a:spLocks noGrp="1" noChangeAspect="1"/>
          </p:cNvSpPr>
          <p:nvPr>
            <p:ph idx="4294967295"/>
          </p:nvPr>
        </p:nvSpPr>
        <p:spPr>
          <a:xfrm>
            <a:off x="431800" y="1244600"/>
            <a:ext cx="11760200" cy="1411288"/>
          </a:xfrm>
          <a:prstGeom prst="rect">
            <a:avLst/>
          </a:prstGeom>
          <a:noFill/>
        </p:spPr>
        <p:txBody>
          <a:bodyPr wrap="square" rtlCol="0">
            <a:spAutoFit/>
          </a:bodyPr>
          <a:lstStyle/>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en-US" sz="1600" dirty="0" smtClean="0"/>
          </a:p>
        </p:txBody>
      </p:sp>
      <p:sp>
        <p:nvSpPr>
          <p:cNvPr id="6" name="Rectangle 5"/>
          <p:cNvSpPr/>
          <p:nvPr/>
        </p:nvSpPr>
        <p:spPr>
          <a:xfrm>
            <a:off x="445169" y="1513091"/>
            <a:ext cx="11345778" cy="2812629"/>
          </a:xfrm>
          <a:prstGeom prst="rect">
            <a:avLst/>
          </a:prstGeom>
        </p:spPr>
        <p:txBody>
          <a:bodyPr wrap="square">
            <a:spAutoFit/>
          </a:bodyPr>
          <a:lstStyle/>
          <a:p>
            <a:pPr algn="just" rtl="1">
              <a:lnSpc>
                <a:spcPct val="150000"/>
              </a:lnSpc>
            </a:pPr>
            <a:r>
              <a:rPr lang="ar-JO" sz="2000" dirty="0" smtClean="0"/>
              <a:t> لكل إنسان أسلوب في التعبير يتميز به عن غيره، وكلما كان أسلوب التعبير لافتاً ومثيراً زادت درجة تميز صاحب الأسلوب سواء كان تعبيراً شفوياً أو كتابياً. ويمكننا أن نضع لمهارتنا في التعبير الشعار الآتي ( ليس المهم أن تقول، وليس المهم ماذا تقول، ولكن المهم كيف تقول) . وينقسم الأسلوب إلى أدبي وعلمي، ومن خصائص الأسلوب الأدبي إثارة الانفعال في نفوس القراء والسامعين، واستخدام لغة الرمز والصور الفنية من تشبيهات واستعارات وفنون بديعية. ومن خصائص الأسلوب العلمي أن العبارة أو الكلمة تتصف بالدقة والتحديد والاستقصاء، ويقدم الأدلة والبراهين على صحة الفكرة. فالأسلوب العلمي لغة العقل والأدبي لغة العاطفة. ويعرض الدرس الرابع عددا من الأساليب البلاغية التي تنتمي إلى علم المعاني وعلم البديع. </a:t>
            </a:r>
            <a:endParaRPr lang="en-US" sz="2000" dirty="0" smtClean="0"/>
          </a:p>
        </p:txBody>
      </p:sp>
      <p:sp>
        <p:nvSpPr>
          <p:cNvPr id="7" name="Rectangle 6"/>
          <p:cNvSpPr/>
          <p:nvPr/>
        </p:nvSpPr>
        <p:spPr>
          <a:xfrm>
            <a:off x="637674" y="4408341"/>
            <a:ext cx="11141244" cy="1981633"/>
          </a:xfrm>
          <a:prstGeom prst="rect">
            <a:avLst/>
          </a:prstGeom>
        </p:spPr>
        <p:txBody>
          <a:bodyPr wrap="square">
            <a:spAutoFit/>
          </a:bodyPr>
          <a:lstStyle/>
          <a:p>
            <a:pPr algn="just" rtl="1">
              <a:lnSpc>
                <a:spcPct val="150000"/>
              </a:lnSpc>
            </a:pPr>
            <a:r>
              <a:rPr lang="ar-SA" sz="2400" b="1" dirty="0" smtClean="0">
                <a:latin typeface="Arial" pitchFamily="34" charset="0"/>
                <a:cs typeface="Arial" pitchFamily="34" charset="0"/>
              </a:rPr>
              <a:t>في نهاية هذا الموضوع ستكون قادراً على أن: </a:t>
            </a:r>
            <a:endParaRPr lang="ar-JO" sz="2400" b="1" dirty="0" smtClean="0">
              <a:latin typeface="Arial" pitchFamily="34" charset="0"/>
              <a:cs typeface="Arial" pitchFamily="34" charset="0"/>
            </a:endParaRPr>
          </a:p>
          <a:p>
            <a:pPr algn="just" rtl="1">
              <a:lnSpc>
                <a:spcPct val="150000"/>
              </a:lnSpc>
              <a:buFont typeface="Arial" pitchFamily="34" charset="0"/>
              <a:buChar char="•"/>
            </a:pPr>
            <a:r>
              <a:rPr lang="ar-JO" dirty="0" smtClean="0"/>
              <a:t> </a:t>
            </a:r>
            <a:r>
              <a:rPr lang="ar-JO" sz="2000" dirty="0" smtClean="0"/>
              <a:t>يفرق بين علم المعاني وعلم البديع .</a:t>
            </a:r>
            <a:endParaRPr lang="ar-SA" sz="2000" dirty="0" smtClean="0"/>
          </a:p>
          <a:p>
            <a:pPr algn="just" rtl="1">
              <a:lnSpc>
                <a:spcPct val="150000"/>
              </a:lnSpc>
              <a:buFont typeface="Arial" pitchFamily="34" charset="0"/>
              <a:buChar char="•"/>
            </a:pPr>
            <a:r>
              <a:rPr lang="ar-JO" sz="2000" dirty="0" smtClean="0"/>
              <a:t>يحدد موضوعات علم المعاني . </a:t>
            </a:r>
            <a:endParaRPr lang="ar-SA" sz="2000" dirty="0" smtClean="0"/>
          </a:p>
          <a:p>
            <a:pPr algn="just" rtl="1">
              <a:lnSpc>
                <a:spcPct val="150000"/>
              </a:lnSpc>
              <a:buFont typeface="Arial" pitchFamily="34" charset="0"/>
              <a:buChar char="•"/>
            </a:pPr>
            <a:r>
              <a:rPr lang="ar-JO" sz="2000" dirty="0" smtClean="0"/>
              <a:t>يفرق بين أنواع البديع.</a:t>
            </a:r>
            <a:endParaRPr lang="en-US" sz="2000" dirty="0" smtClean="0"/>
          </a:p>
        </p:txBody>
      </p:sp>
      <p:sp>
        <p:nvSpPr>
          <p:cNvPr id="8" name="Rectangle 7"/>
          <p:cNvSpPr/>
          <p:nvPr/>
        </p:nvSpPr>
        <p:spPr>
          <a:xfrm>
            <a:off x="10860616" y="1143000"/>
            <a:ext cx="774571" cy="461665"/>
          </a:xfrm>
          <a:prstGeom prst="rect">
            <a:avLst/>
          </a:prstGeom>
        </p:spPr>
        <p:txBody>
          <a:bodyPr wrap="none">
            <a:spAutoFit/>
          </a:bodyPr>
          <a:lstStyle/>
          <a:p>
            <a:r>
              <a:rPr lang="ar-SA" sz="2400" b="1" dirty="0" smtClean="0"/>
              <a:t>مقدم</a:t>
            </a:r>
            <a:r>
              <a:rPr lang="ar-JO" sz="2400" b="1" dirty="0" smtClean="0"/>
              <a:t>ة</a:t>
            </a:r>
            <a:endParaRPr lang="en-US" sz="2400" b="1" dirty="0"/>
          </a:p>
        </p:txBody>
      </p:sp>
    </p:spTree>
    <p:extLst>
      <p:ext uri="{BB962C8B-B14F-4D97-AF65-F5344CB8AC3E}">
        <p14:creationId xmlns:p14="http://schemas.microsoft.com/office/powerpoint/2010/main" val="276613579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395242" cy="561975"/>
          </a:xfrm>
        </p:spPr>
        <p:txBody>
          <a:bodyPr>
            <a:noAutofit/>
          </a:bodyPr>
          <a:lstStyle/>
          <a:p>
            <a:pPr algn="r" rtl="1"/>
            <a:r>
              <a:rPr lang="ar-JO" sz="3600" b="1" dirty="0" smtClean="0">
                <a:cs typeface="+mn-cs"/>
              </a:rPr>
              <a:t>علم المعاني</a:t>
            </a:r>
            <a:endParaRPr lang="en-US" sz="3600" b="1" dirty="0">
              <a:cs typeface="+mn-cs"/>
            </a:endParaRPr>
          </a:p>
        </p:txBody>
      </p:sp>
      <p:sp>
        <p:nvSpPr>
          <p:cNvPr id="5" name="Content Placeholder 4"/>
          <p:cNvSpPr txBox="1">
            <a:spLocks noGrp="1" noChangeAspect="1"/>
          </p:cNvSpPr>
          <p:nvPr>
            <p:ph idx="4294967295"/>
          </p:nvPr>
        </p:nvSpPr>
        <p:spPr>
          <a:xfrm>
            <a:off x="431800" y="1244600"/>
            <a:ext cx="11760200" cy="5391150"/>
          </a:xfrm>
          <a:prstGeom prst="rect">
            <a:avLst/>
          </a:prstGeom>
          <a:noFill/>
        </p:spPr>
        <p:txBody>
          <a:bodyPr wrap="square" rtlCol="0">
            <a:spAutoFit/>
          </a:bodyPr>
          <a:lstStyle/>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ar-JO" sz="1600" dirty="0" smtClean="0"/>
          </a:p>
          <a:p>
            <a:pPr algn="just" rtl="1">
              <a:lnSpc>
                <a:spcPct val="150000"/>
              </a:lnSpc>
            </a:pPr>
            <a:endParaRPr lang="ar-JO" sz="1600" dirty="0"/>
          </a:p>
          <a:p>
            <a:pPr algn="just" rtl="1">
              <a:lnSpc>
                <a:spcPct val="150000"/>
              </a:lnSpc>
            </a:pPr>
            <a:endParaRPr lang="en-US" sz="1600" dirty="0" smtClean="0"/>
          </a:p>
        </p:txBody>
      </p:sp>
      <p:sp>
        <p:nvSpPr>
          <p:cNvPr id="8" name="Rectangle 7"/>
          <p:cNvSpPr/>
          <p:nvPr/>
        </p:nvSpPr>
        <p:spPr>
          <a:xfrm>
            <a:off x="4005330" y="1005959"/>
            <a:ext cx="7856112" cy="5632311"/>
          </a:xfrm>
          <a:prstGeom prst="rect">
            <a:avLst/>
          </a:prstGeom>
        </p:spPr>
        <p:txBody>
          <a:bodyPr wrap="square">
            <a:spAutoFit/>
          </a:bodyPr>
          <a:lstStyle/>
          <a:p>
            <a:pPr marL="171450" indent="-171450" algn="just" rtl="1">
              <a:lnSpc>
                <a:spcPct val="150000"/>
              </a:lnSpc>
              <a:buFont typeface="Arial" pitchFamily="34" charset="0"/>
              <a:buChar char="•"/>
            </a:pPr>
            <a:r>
              <a:rPr lang="ar-JO" sz="2000" b="1" u="sng" dirty="0" smtClean="0"/>
              <a:t>تعريف علم المعاني :</a:t>
            </a:r>
          </a:p>
          <a:p>
            <a:pPr algn="just" rtl="1">
              <a:lnSpc>
                <a:spcPct val="150000"/>
              </a:lnSpc>
            </a:pPr>
            <a:r>
              <a:rPr lang="ar-JO" sz="2000" dirty="0" smtClean="0"/>
              <a:t>    هو علْمٌ يعرف به أحوال الكلام العربيّ التي تهدي العالمَ بها إلى اختيار ما يُطَابقُ منها مقتضى أحوال المخاطبين . ويدور هذا العلم حول تحليل الجملة المفيدة إلى عناصرها، والبحث في عناصر الجملة من حيث الحذف والتقديم والتأخير، ومواقع التعريف والتنكير، والقصر، والوصل والفصل ، وغيرها من الموضوعات.   </a:t>
            </a:r>
          </a:p>
          <a:p>
            <a:pPr marL="171450" indent="-171450" algn="just" rtl="1">
              <a:lnSpc>
                <a:spcPct val="150000"/>
              </a:lnSpc>
              <a:buFont typeface="Arial" pitchFamily="34" charset="0"/>
              <a:buChar char="•"/>
            </a:pPr>
            <a:r>
              <a:rPr lang="ar-JO" sz="2000" b="1" u="sng" dirty="0" smtClean="0"/>
              <a:t>موضوعات علم المعاني : </a:t>
            </a:r>
          </a:p>
          <a:p>
            <a:pPr algn="just" rtl="1">
              <a:lnSpc>
                <a:spcPct val="150000"/>
              </a:lnSpc>
            </a:pPr>
            <a:r>
              <a:rPr lang="ar-JO" sz="2000" dirty="0" smtClean="0"/>
              <a:t>1-</a:t>
            </a:r>
            <a:r>
              <a:rPr lang="en-US" sz="2000" dirty="0" smtClean="0"/>
              <a:t> </a:t>
            </a:r>
            <a:r>
              <a:rPr lang="ar-SA" sz="2000" dirty="0" smtClean="0">
                <a:solidFill>
                  <a:srgbClr val="FF0000"/>
                </a:solidFill>
              </a:rPr>
              <a:t>الخبر والإنشاء </a:t>
            </a:r>
            <a:r>
              <a:rPr lang="ar-JO" sz="2000" dirty="0" smtClean="0">
                <a:solidFill>
                  <a:srgbClr val="FF0000"/>
                </a:solidFill>
              </a:rPr>
              <a:t>:</a:t>
            </a:r>
            <a:r>
              <a:rPr lang="ar-SA" sz="2000" dirty="0" smtClean="0">
                <a:solidFill>
                  <a:srgbClr val="FF0000"/>
                </a:solidFill>
              </a:rPr>
              <a:t> </a:t>
            </a:r>
            <a:r>
              <a:rPr lang="ar-SA" sz="2000" dirty="0" smtClean="0"/>
              <a:t>إذا كان الكلام يحتمل الصدق والكذب فهو خبر، وإذا كان لا يحتمل الصدق والكذب فهو إنشاء. </a:t>
            </a:r>
            <a:endParaRPr lang="ar-JO" sz="2000" dirty="0" smtClean="0"/>
          </a:p>
          <a:p>
            <a:pPr algn="just" rtl="1">
              <a:lnSpc>
                <a:spcPct val="150000"/>
              </a:lnSpc>
            </a:pPr>
            <a:r>
              <a:rPr lang="ar-JO" sz="2000" dirty="0" smtClean="0"/>
              <a:t>2-</a:t>
            </a:r>
            <a:r>
              <a:rPr lang="en-US" sz="2000" dirty="0" smtClean="0"/>
              <a:t> </a:t>
            </a:r>
            <a:r>
              <a:rPr lang="ar-SA" sz="2000" dirty="0" smtClean="0">
                <a:solidFill>
                  <a:srgbClr val="FF0000"/>
                </a:solidFill>
              </a:rPr>
              <a:t>التقديم والتأخير</a:t>
            </a:r>
            <a:r>
              <a:rPr lang="ar-JO" sz="2000" dirty="0" smtClean="0">
                <a:solidFill>
                  <a:srgbClr val="FF0000"/>
                </a:solidFill>
              </a:rPr>
              <a:t>:</a:t>
            </a:r>
            <a:r>
              <a:rPr lang="ar-SA" sz="2000" dirty="0" smtClean="0">
                <a:solidFill>
                  <a:srgbClr val="FF0000"/>
                </a:solidFill>
              </a:rPr>
              <a:t>  </a:t>
            </a:r>
            <a:r>
              <a:rPr lang="ar-SA" sz="2000" dirty="0" smtClean="0"/>
              <a:t>يدرس النحوي التقديم والتأخير وفق معايير وضوابط النظام اللغوي، فيحدد المواضع التي يجوز فيها أو التي لا يجوز فيها تقديم</a:t>
            </a:r>
            <a:r>
              <a:rPr lang="en-US" sz="2000" dirty="0" smtClean="0"/>
              <a:t> </a:t>
            </a:r>
            <a:r>
              <a:rPr lang="ar-SA" sz="2000" dirty="0" smtClean="0"/>
              <a:t>الخبر على المبتدأ ، أو تقديم المفعول به على الفاعل – على سبيل المثال - ، أما البلاغي فلا يكتفي بهذا التحديد ، بل يتأمل دلالة التقديم والتأخير فيربط</a:t>
            </a:r>
            <a:r>
              <a:rPr lang="en-US" sz="2000" dirty="0" smtClean="0"/>
              <a:t> </a:t>
            </a:r>
            <a:r>
              <a:rPr lang="ar-SA" sz="2000" dirty="0" smtClean="0"/>
              <a:t>أي تقديم وتأخير بمقتضيات السياق الدلالي ، وبالحالة النفسية أو الوجدانية للمتكلم</a:t>
            </a:r>
            <a:r>
              <a:rPr lang="ar-JO" sz="2000" dirty="0" smtClean="0"/>
              <a:t>.</a:t>
            </a:r>
            <a:endParaRPr lang="ar-JO" sz="2000" dirty="0"/>
          </a:p>
        </p:txBody>
      </p:sp>
      <p:pic>
        <p:nvPicPr>
          <p:cNvPr id="19457" name="Picture 1" descr="\\10.3.2.20\Share2\backup-folder\ghadeer-2016\arabic1\0111\unit5\resources\3elm_alma3ane.png"/>
          <p:cNvPicPr>
            <a:picLocks noChangeAspect="1" noChangeArrowheads="1"/>
          </p:cNvPicPr>
          <p:nvPr/>
        </p:nvPicPr>
        <p:blipFill>
          <a:blip r:embed="rId2" cstate="print"/>
          <a:srcRect/>
          <a:stretch>
            <a:fillRect/>
          </a:stretch>
        </p:blipFill>
        <p:spPr bwMode="auto">
          <a:xfrm>
            <a:off x="-1" y="963051"/>
            <a:ext cx="4404575" cy="5875635"/>
          </a:xfrm>
          <a:prstGeom prst="rect">
            <a:avLst/>
          </a:prstGeom>
          <a:noFill/>
        </p:spPr>
      </p:pic>
    </p:spTree>
    <p:extLst>
      <p:ext uri="{BB962C8B-B14F-4D97-AF65-F5344CB8AC3E}">
        <p14:creationId xmlns:p14="http://schemas.microsoft.com/office/powerpoint/2010/main" val="19835796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005330" y="521034"/>
            <a:ext cx="7856112" cy="6036974"/>
          </a:xfrm>
          <a:prstGeom prst="rect">
            <a:avLst/>
          </a:prstGeom>
        </p:spPr>
        <p:txBody>
          <a:bodyPr wrap="square">
            <a:spAutoFit/>
          </a:bodyPr>
          <a:lstStyle/>
          <a:p>
            <a:pPr algn="just" rtl="1">
              <a:lnSpc>
                <a:spcPct val="150000"/>
              </a:lnSpc>
            </a:pPr>
            <a:r>
              <a:rPr lang="ar-JO" sz="2000" dirty="0" smtClean="0"/>
              <a:t>3- </a:t>
            </a:r>
            <a:r>
              <a:rPr lang="ar-JO" sz="2000" dirty="0" smtClean="0">
                <a:solidFill>
                  <a:srgbClr val="FF0000"/>
                </a:solidFill>
              </a:rPr>
              <a:t>الحذف</a:t>
            </a:r>
            <a:r>
              <a:rPr lang="ar-JO" sz="2000" dirty="0" smtClean="0"/>
              <a:t> :</a:t>
            </a:r>
            <a:r>
              <a:rPr lang="ar-SA" sz="2000" dirty="0" smtClean="0"/>
              <a:t> </a:t>
            </a:r>
            <a:r>
              <a:rPr lang="ar-JO" sz="2000" dirty="0" smtClean="0"/>
              <a:t>نحو </a:t>
            </a:r>
            <a:r>
              <a:rPr lang="ar-SA" sz="2000" dirty="0" smtClean="0"/>
              <a:t>حذف المبتدأ و الخبر والفعل والفاعل والمفعول به والصفة.</a:t>
            </a:r>
            <a:r>
              <a:rPr lang="ar-JO" sz="2000" dirty="0" smtClean="0"/>
              <a:t> و</a:t>
            </a:r>
            <a:r>
              <a:rPr lang="ar-SA" sz="2000" dirty="0" smtClean="0"/>
              <a:t>الأصل في المحذوفات أن يكون في الكلام ما يدل على المحذوف،</a:t>
            </a:r>
            <a:r>
              <a:rPr lang="en-US" sz="2000" dirty="0" smtClean="0"/>
              <a:t> </a:t>
            </a:r>
            <a:r>
              <a:rPr lang="ar-SA" sz="2000" dirty="0" smtClean="0"/>
              <a:t>فإن لم يكن هناك دليل على المحذوف فإنه لغو</a:t>
            </a:r>
            <a:r>
              <a:rPr lang="ar-JO" sz="2000" dirty="0" smtClean="0"/>
              <a:t>.</a:t>
            </a:r>
          </a:p>
          <a:p>
            <a:pPr algn="just" rtl="1">
              <a:lnSpc>
                <a:spcPct val="150000"/>
              </a:lnSpc>
            </a:pPr>
            <a:r>
              <a:rPr lang="ar-JO" sz="2000" dirty="0" smtClean="0"/>
              <a:t>4-</a:t>
            </a:r>
            <a:r>
              <a:rPr lang="en-US" sz="2000" dirty="0" smtClean="0"/>
              <a:t> </a:t>
            </a:r>
            <a:r>
              <a:rPr lang="ar-JO" sz="2000" dirty="0" smtClean="0"/>
              <a:t>ا</a:t>
            </a:r>
            <a:r>
              <a:rPr lang="ar-JO" sz="2000" dirty="0" smtClean="0">
                <a:solidFill>
                  <a:srgbClr val="FF0000"/>
                </a:solidFill>
              </a:rPr>
              <a:t>لقصر</a:t>
            </a:r>
            <a:r>
              <a:rPr lang="en-US" sz="2000" dirty="0" smtClean="0">
                <a:solidFill>
                  <a:srgbClr val="FF0000"/>
                </a:solidFill>
              </a:rPr>
              <a:t> </a:t>
            </a:r>
            <a:r>
              <a:rPr lang="ar-JO" sz="2000" dirty="0" smtClean="0"/>
              <a:t>:</a:t>
            </a:r>
            <a:r>
              <a:rPr lang="en-US" sz="2000" dirty="0" smtClean="0"/>
              <a:t> </a:t>
            </a:r>
            <a:r>
              <a:rPr lang="ar-SA" sz="2000" dirty="0" smtClean="0"/>
              <a:t>هو تخصيص شيء بشيء بطريق مخصوص</a:t>
            </a:r>
            <a:r>
              <a:rPr lang="ar-JO" sz="2000" dirty="0" smtClean="0"/>
              <a:t>. نحو: </a:t>
            </a:r>
            <a:r>
              <a:rPr lang="ar-SA" sz="2000" dirty="0" smtClean="0"/>
              <a:t>لا ينجح إلا المجتهد </a:t>
            </a:r>
            <a:r>
              <a:rPr lang="ar-JO" sz="2000" dirty="0" smtClean="0"/>
              <a:t>، فقد </a:t>
            </a:r>
            <a:r>
              <a:rPr lang="ar-SA" sz="2000" dirty="0" smtClean="0"/>
              <a:t>خصصنا النجاح بالاجتهاد، أي قصرنا النجاح على المجتهد</a:t>
            </a:r>
            <a:r>
              <a:rPr lang="ar-JO" sz="2000" dirty="0" smtClean="0"/>
              <a:t>. و</a:t>
            </a:r>
            <a:r>
              <a:rPr lang="ar-SA" sz="2000" dirty="0" smtClean="0"/>
              <a:t>تعتمد طرق القصر على أساليب نحوية وهي</a:t>
            </a:r>
            <a:r>
              <a:rPr lang="en-US" sz="2000" dirty="0" smtClean="0"/>
              <a:t>:</a:t>
            </a:r>
            <a:r>
              <a:rPr lang="ar-SA" sz="2000" dirty="0" smtClean="0"/>
              <a:t> </a:t>
            </a:r>
            <a:r>
              <a:rPr lang="ar-JO" sz="2000" dirty="0" smtClean="0"/>
              <a:t>إنما، والعطف، و</a:t>
            </a:r>
            <a:r>
              <a:rPr lang="ar-SA" sz="2000" dirty="0" smtClean="0"/>
              <a:t>النفي</a:t>
            </a:r>
            <a:r>
              <a:rPr lang="ar-JO" sz="2000" dirty="0" smtClean="0"/>
              <a:t>، </a:t>
            </a:r>
            <a:r>
              <a:rPr lang="ar-SA" sz="2000" dirty="0" smtClean="0"/>
              <a:t> والاستثناء</a:t>
            </a:r>
            <a:r>
              <a:rPr lang="ar-JO" sz="2000" dirty="0" smtClean="0"/>
              <a:t>،</a:t>
            </a:r>
            <a:r>
              <a:rPr lang="ar-SA" sz="2000" dirty="0" smtClean="0"/>
              <a:t> والتقديم</a:t>
            </a:r>
            <a:r>
              <a:rPr lang="ar-JO" sz="2000" dirty="0" smtClean="0"/>
              <a:t>،</a:t>
            </a:r>
            <a:r>
              <a:rPr lang="ar-SA" sz="2000" dirty="0" smtClean="0"/>
              <a:t> والتأخير)،</a:t>
            </a:r>
            <a:r>
              <a:rPr lang="ar-JO" sz="2000" dirty="0" smtClean="0"/>
              <a:t> نحو: </a:t>
            </a:r>
            <a:r>
              <a:rPr lang="ar-SA" sz="2000" dirty="0" smtClean="0"/>
              <a:t> ولا يكتفي البلاغي بالمعرفة النحوية، بل يتجاوزها للوقوف على الأغراض البلاغية للقصر.</a:t>
            </a:r>
            <a:endParaRPr lang="ar-JO" sz="2000" dirty="0" smtClean="0"/>
          </a:p>
          <a:p>
            <a:pPr algn="just" rtl="1">
              <a:lnSpc>
                <a:spcPct val="150000"/>
              </a:lnSpc>
            </a:pPr>
            <a:r>
              <a:rPr lang="ar-JO" sz="2000" dirty="0" smtClean="0"/>
              <a:t>5- </a:t>
            </a:r>
            <a:r>
              <a:rPr lang="ar-JO" sz="2000" dirty="0" smtClean="0">
                <a:solidFill>
                  <a:srgbClr val="FF0000"/>
                </a:solidFill>
              </a:rPr>
              <a:t>الوصل والفصل </a:t>
            </a:r>
            <a:r>
              <a:rPr lang="ar-JO" sz="2000" dirty="0" smtClean="0"/>
              <a:t>: الوصل عطف جملة على جملة، والفصل ترك العطف بين الجملتين، </a:t>
            </a:r>
            <a:r>
              <a:rPr lang="ar-SA" sz="2000" dirty="0" smtClean="0"/>
              <a:t>فالنحوي يهتم بالوظيفة النحوية للواو من حيث العطف أو الاستئناف أو غيرهما من الوظائف، أما البلاغي فيسعى إلى معرفة المواضع التي تُستخدم فيها الواو، والمواضع التي لا يجوز أن تستخدم فيها</a:t>
            </a:r>
            <a:r>
              <a:rPr lang="ar-JO" sz="2000" dirty="0" smtClean="0"/>
              <a:t>.</a:t>
            </a:r>
          </a:p>
          <a:p>
            <a:pPr algn="just" rtl="1">
              <a:lnSpc>
                <a:spcPct val="150000"/>
              </a:lnSpc>
            </a:pPr>
            <a:r>
              <a:rPr lang="ar-JO" sz="2000" dirty="0" smtClean="0"/>
              <a:t>6- </a:t>
            </a:r>
            <a:r>
              <a:rPr lang="ar-SA" sz="2000" dirty="0" smtClean="0">
                <a:solidFill>
                  <a:srgbClr val="FF0000"/>
                </a:solidFill>
              </a:rPr>
              <a:t>الإيجاز والإطناب</a:t>
            </a:r>
            <a:r>
              <a:rPr lang="en-US" sz="2000" dirty="0" smtClean="0">
                <a:solidFill>
                  <a:srgbClr val="FF0000"/>
                </a:solidFill>
              </a:rPr>
              <a:t> </a:t>
            </a:r>
            <a:r>
              <a:rPr lang="ar-JO" sz="2000" dirty="0" smtClean="0"/>
              <a:t>:</a:t>
            </a:r>
            <a:r>
              <a:rPr lang="ar-SA" sz="2000" dirty="0" smtClean="0"/>
              <a:t> </a:t>
            </a:r>
            <a:r>
              <a:rPr lang="ar-JO" sz="2000" dirty="0" smtClean="0"/>
              <a:t>الإيجاز هو التعبير عن </a:t>
            </a:r>
            <a:r>
              <a:rPr lang="ar-SA" sz="2000" dirty="0" smtClean="0"/>
              <a:t>المعاني الكثيرة في ألفاظ أقل</a:t>
            </a:r>
            <a:r>
              <a:rPr lang="ar-SA" sz="2000" baseline="30000" dirty="0" smtClean="0"/>
              <a:t> </a:t>
            </a:r>
            <a:r>
              <a:rPr lang="ar-SA" sz="2000" dirty="0" smtClean="0"/>
              <a:t>منها، وافية بالغرض المقصود</a:t>
            </a:r>
            <a:r>
              <a:rPr lang="ar-JO" sz="2000" dirty="0" smtClean="0"/>
              <a:t>، أما الإطناب </a:t>
            </a:r>
            <a:r>
              <a:rPr lang="ar-SA" sz="2000" dirty="0" smtClean="0"/>
              <a:t>هو زيادة اللفظ على المعنى لفائدة</a:t>
            </a:r>
            <a:r>
              <a:rPr lang="ar-JO" sz="2000" dirty="0" smtClean="0"/>
              <a:t>.</a:t>
            </a:r>
            <a:endParaRPr lang="ar-JO" sz="2000" dirty="0"/>
          </a:p>
        </p:txBody>
      </p:sp>
      <p:pic>
        <p:nvPicPr>
          <p:cNvPr id="6" name="Picture 1" descr="\\10.3.2.20\Share2\backup-folder\ghadeer-2016\arabic1\0111\unit5\resources\3elm_alma3ane.png"/>
          <p:cNvPicPr>
            <a:picLocks noChangeAspect="1" noChangeArrowheads="1"/>
          </p:cNvPicPr>
          <p:nvPr/>
        </p:nvPicPr>
        <p:blipFill>
          <a:blip r:embed="rId2" cstate="print"/>
          <a:srcRect/>
          <a:stretch>
            <a:fillRect/>
          </a:stretch>
        </p:blipFill>
        <p:spPr bwMode="auto">
          <a:xfrm>
            <a:off x="-1" y="963051"/>
            <a:ext cx="4404575" cy="5875635"/>
          </a:xfrm>
          <a:prstGeom prst="rect">
            <a:avLst/>
          </a:prstGeom>
          <a:noFill/>
        </p:spPr>
      </p:pic>
    </p:spTree>
    <p:extLst>
      <p:ext uri="{BB962C8B-B14F-4D97-AF65-F5344CB8AC3E}">
        <p14:creationId xmlns:p14="http://schemas.microsoft.com/office/powerpoint/2010/main" val="337289328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395242" cy="561975"/>
          </a:xfrm>
        </p:spPr>
        <p:txBody>
          <a:bodyPr>
            <a:noAutofit/>
          </a:bodyPr>
          <a:lstStyle/>
          <a:p>
            <a:pPr algn="r" rtl="1"/>
            <a:r>
              <a:rPr lang="ar-JO" sz="3600" b="1" dirty="0" smtClean="0">
                <a:cs typeface="+mn-cs"/>
              </a:rPr>
              <a:t>علم البديع</a:t>
            </a:r>
            <a:endParaRPr lang="en-US" sz="3600" b="1" dirty="0">
              <a:cs typeface="+mn-cs"/>
            </a:endParaRPr>
          </a:p>
        </p:txBody>
      </p:sp>
      <p:sp>
        <p:nvSpPr>
          <p:cNvPr id="8" name="Rectangle 7"/>
          <p:cNvSpPr/>
          <p:nvPr/>
        </p:nvSpPr>
        <p:spPr>
          <a:xfrm>
            <a:off x="401782" y="1005959"/>
            <a:ext cx="11459660" cy="6093976"/>
          </a:xfrm>
          <a:prstGeom prst="rect">
            <a:avLst/>
          </a:prstGeom>
        </p:spPr>
        <p:txBody>
          <a:bodyPr wrap="square">
            <a:spAutoFit/>
          </a:bodyPr>
          <a:lstStyle/>
          <a:p>
            <a:pPr algn="just" rtl="1">
              <a:lnSpc>
                <a:spcPct val="150000"/>
              </a:lnSpc>
            </a:pPr>
            <a:r>
              <a:rPr lang="ar-JO" sz="2000" dirty="0" smtClean="0"/>
              <a:t> تعريف علم البديع: </a:t>
            </a:r>
            <a:r>
              <a:rPr lang="ar-SA" sz="2000" dirty="0" smtClean="0"/>
              <a:t>هو العلم الذي تعرف به وجوه تحسين الكلام  من خلال محسنات ترتبط باللفظ ومحسنات ترتبط بالمعنى بهدف جذب انتباه السامع أو القارئ للمعنى ، وإحداث نغمات موسيقية في الكلام .</a:t>
            </a:r>
            <a:endParaRPr lang="ar-JO" sz="2000" dirty="0" smtClean="0"/>
          </a:p>
          <a:p>
            <a:pPr algn="just" rtl="1">
              <a:lnSpc>
                <a:spcPct val="150000"/>
              </a:lnSpc>
            </a:pPr>
            <a:r>
              <a:rPr lang="ar-JO" sz="2000" b="1" u="sng" dirty="0" smtClean="0"/>
              <a:t>من أنواع البديع</a:t>
            </a:r>
            <a:endParaRPr lang="en-US" sz="2000" b="1" u="sng" dirty="0" smtClean="0"/>
          </a:p>
          <a:p>
            <a:pPr algn="just" rtl="1">
              <a:lnSpc>
                <a:spcPct val="150000"/>
              </a:lnSpc>
            </a:pPr>
            <a:r>
              <a:rPr lang="ar-JO" sz="2000" b="1" u="sng" dirty="0" smtClean="0"/>
              <a:t>الجناس :</a:t>
            </a:r>
          </a:p>
          <a:p>
            <a:pPr algn="just" rtl="1">
              <a:lnSpc>
                <a:spcPct val="150000"/>
              </a:lnSpc>
            </a:pPr>
            <a:r>
              <a:rPr lang="ar-SA" sz="2000" dirty="0" smtClean="0"/>
              <a:t> هو تماثل أو تشابه لفظين في النطق، واختلافهما في المعنى. </a:t>
            </a:r>
            <a:r>
              <a:rPr lang="ar-JO" sz="2000" dirty="0" smtClean="0"/>
              <a:t>وينقسم إلى قسمين رئيسيين:</a:t>
            </a:r>
          </a:p>
          <a:p>
            <a:pPr marL="171450" lvl="0" indent="-171450" algn="just" rtl="1">
              <a:lnSpc>
                <a:spcPct val="150000"/>
              </a:lnSpc>
              <a:buFontTx/>
              <a:buChar char="-"/>
            </a:pPr>
            <a:r>
              <a:rPr lang="ar-KW" sz="2000" dirty="0" smtClean="0">
                <a:solidFill>
                  <a:srgbClr val="FF0000"/>
                </a:solidFill>
              </a:rPr>
              <a:t>الجناسُ التام </a:t>
            </a:r>
            <a:r>
              <a:rPr lang="ar-KW" sz="2000" dirty="0" smtClean="0"/>
              <a:t>: </a:t>
            </a:r>
            <a:r>
              <a:rPr lang="ar-SA" sz="2000" dirty="0" smtClean="0"/>
              <a:t>هو ما اتفقَ فيه اللفظان المتجانسانِ في أربعة أمور، نوعُ الحروف، وعددُها، وحركاتها، وترتيبُها </a:t>
            </a:r>
            <a:r>
              <a:rPr lang="ar-JO" sz="2000" dirty="0" smtClean="0"/>
              <a:t>، نحو </a:t>
            </a:r>
            <a:r>
              <a:rPr lang="ar-KW" sz="2000" dirty="0" smtClean="0"/>
              <a:t>قوله تعالى : ((وَيَوْمَ تَقُومُ السَّاعَةُ يُقْسِمُ الْمُجْرِمُونَ مَا لَبِثُوا غَيْرَ سَاعَةٍ)) (سورة الروم 55)،  فلفظا الجناس اسمان، </a:t>
            </a:r>
            <a:r>
              <a:rPr lang="ar-SA" sz="2000" dirty="0" smtClean="0"/>
              <a:t>والمرادُ بالساعة ِالأولى يوم ُالقيامة، وبالساعةِ الثانية المدة الزمنية . </a:t>
            </a:r>
            <a:endParaRPr lang="en-US" sz="2000" dirty="0" smtClean="0"/>
          </a:p>
          <a:p>
            <a:pPr lvl="0" algn="r" rtl="1">
              <a:lnSpc>
                <a:spcPct val="150000"/>
              </a:lnSpc>
            </a:pPr>
            <a:r>
              <a:rPr lang="ar-JO" sz="2000" dirty="0" smtClean="0"/>
              <a:t>- </a:t>
            </a:r>
            <a:r>
              <a:rPr lang="ar-JO" sz="2000" dirty="0" smtClean="0">
                <a:solidFill>
                  <a:srgbClr val="FF0000"/>
                </a:solidFill>
              </a:rPr>
              <a:t>الجناس غير التام</a:t>
            </a:r>
            <a:r>
              <a:rPr lang="en-US" sz="2000" dirty="0" smtClean="0">
                <a:solidFill>
                  <a:srgbClr val="FF0000"/>
                </a:solidFill>
              </a:rPr>
              <a:t> </a:t>
            </a:r>
            <a:r>
              <a:rPr lang="ar-JO" sz="2000" dirty="0" smtClean="0"/>
              <a:t>: </a:t>
            </a:r>
            <a:r>
              <a:rPr lang="ar-KW" sz="2000" dirty="0" smtClean="0"/>
              <a:t>هو ما اختلفَ فيه اللفظانِ في</a:t>
            </a:r>
            <a:r>
              <a:rPr lang="ar-JO" sz="2000" dirty="0" smtClean="0"/>
              <a:t> الأمور الأربعة السابقة ، وهي:</a:t>
            </a:r>
            <a:endParaRPr lang="en-US" sz="2000" dirty="0" smtClean="0"/>
          </a:p>
          <a:p>
            <a:pPr lvl="0" algn="r" rtl="1">
              <a:lnSpc>
                <a:spcPct val="150000"/>
              </a:lnSpc>
              <a:buFont typeface="Wingdings" pitchFamily="2" charset="2"/>
              <a:buChar char="§"/>
            </a:pPr>
            <a:r>
              <a:rPr lang="en-US" sz="2000" dirty="0" smtClean="0"/>
              <a:t> </a:t>
            </a:r>
            <a:r>
              <a:rPr lang="ar-SA" sz="2000" dirty="0" smtClean="0">
                <a:solidFill>
                  <a:srgbClr val="FF0000"/>
                </a:solidFill>
              </a:rPr>
              <a:t>نوع الحروفِ</a:t>
            </a:r>
            <a:r>
              <a:rPr lang="ar-SA" sz="2000" dirty="0" smtClean="0"/>
              <a:t>:</a:t>
            </a:r>
            <a:endParaRPr lang="en-US" sz="2000" dirty="0" smtClean="0"/>
          </a:p>
          <a:p>
            <a:pPr algn="r" rtl="1">
              <a:lnSpc>
                <a:spcPct val="150000"/>
              </a:lnSpc>
            </a:pPr>
            <a:r>
              <a:rPr lang="ar-KW" sz="2000" dirty="0" smtClean="0"/>
              <a:t>نحو قوله تعالى ((وَهُمْ</a:t>
            </a:r>
            <a:r>
              <a:rPr lang="ar-KW" sz="2000" u="sng" dirty="0" smtClean="0"/>
              <a:t> يَنْهَوْنَ</a:t>
            </a:r>
            <a:r>
              <a:rPr lang="ar-KW" sz="2000" dirty="0" smtClean="0"/>
              <a:t> عَنْهُ و</a:t>
            </a:r>
            <a:r>
              <a:rPr lang="ar-KW" sz="2000" u="sng" dirty="0" smtClean="0"/>
              <a:t>َيَنْأَوْنَ </a:t>
            </a:r>
            <a:r>
              <a:rPr lang="ar-KW" sz="2000" dirty="0" smtClean="0"/>
              <a:t>عَنْهُ )) (سورة الأنعام26 ) فقد اختلفت كلمتا ( </a:t>
            </a:r>
            <a:r>
              <a:rPr lang="ar-KW" sz="2000" u="sng" dirty="0" smtClean="0"/>
              <a:t> يَنْهَوْنَ</a:t>
            </a:r>
            <a:r>
              <a:rPr lang="ar-KW" sz="2000" dirty="0" smtClean="0"/>
              <a:t> و</a:t>
            </a:r>
            <a:r>
              <a:rPr lang="ar-KW" sz="2000" u="sng" dirty="0" smtClean="0"/>
              <a:t>َيَنْأَوْنَ</a:t>
            </a:r>
            <a:r>
              <a:rPr lang="ar-KW" sz="2000" dirty="0" smtClean="0"/>
              <a:t>) بحرفي الهاء والهمزة.</a:t>
            </a:r>
            <a:endParaRPr lang="en-US" sz="2000" dirty="0" smtClean="0"/>
          </a:p>
          <a:p>
            <a:pPr marL="171450" lvl="0" indent="-171450" algn="just" rtl="1">
              <a:lnSpc>
                <a:spcPct val="150000"/>
              </a:lnSpc>
            </a:pPr>
            <a:endParaRPr lang="en-US" sz="2000" dirty="0" smtClean="0"/>
          </a:p>
          <a:p>
            <a:pPr algn="just" rtl="1">
              <a:lnSpc>
                <a:spcPct val="150000"/>
              </a:lnSpc>
            </a:pPr>
            <a:endParaRPr lang="ar-JO" sz="2000" b="1" dirty="0" smtClean="0"/>
          </a:p>
        </p:txBody>
      </p:sp>
    </p:spTree>
    <p:extLst>
      <p:ext uri="{BB962C8B-B14F-4D97-AF65-F5344CB8AC3E}">
        <p14:creationId xmlns:p14="http://schemas.microsoft.com/office/powerpoint/2010/main" val="198357969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8873" y="174659"/>
            <a:ext cx="11182569" cy="6093976"/>
          </a:xfrm>
          <a:prstGeom prst="rect">
            <a:avLst/>
          </a:prstGeom>
        </p:spPr>
        <p:txBody>
          <a:bodyPr wrap="square">
            <a:spAutoFit/>
          </a:bodyPr>
          <a:lstStyle/>
          <a:p>
            <a:pPr algn="just" rtl="1">
              <a:lnSpc>
                <a:spcPct val="150000"/>
              </a:lnSpc>
              <a:buFont typeface="Wingdings" pitchFamily="2" charset="2"/>
              <a:buChar char="§"/>
            </a:pPr>
            <a:r>
              <a:rPr lang="ar-JO" sz="2000" dirty="0" smtClean="0">
                <a:solidFill>
                  <a:srgbClr val="FF0000"/>
                </a:solidFill>
              </a:rPr>
              <a:t>عدد الحروف</a:t>
            </a:r>
            <a:r>
              <a:rPr lang="ar-JO" sz="2000" dirty="0" smtClean="0"/>
              <a:t>: </a:t>
            </a:r>
            <a:endParaRPr lang="en-US" sz="2000" dirty="0" smtClean="0"/>
          </a:p>
          <a:p>
            <a:pPr algn="just" rtl="1">
              <a:lnSpc>
                <a:spcPct val="150000"/>
              </a:lnSpc>
            </a:pPr>
            <a:r>
              <a:rPr lang="ar-JO" sz="2000" dirty="0" smtClean="0"/>
              <a:t>و</a:t>
            </a:r>
            <a:r>
              <a:rPr lang="ar-KW" sz="2000" dirty="0" smtClean="0"/>
              <a:t>نحو قوله تعالى : (( وَالْتَفَّتِ السَّاقُ </a:t>
            </a:r>
            <a:r>
              <a:rPr lang="ar-KW" sz="2000" u="sng" dirty="0" smtClean="0"/>
              <a:t>بِالسَّاقِ</a:t>
            </a:r>
            <a:r>
              <a:rPr lang="ar-KW" sz="2000" dirty="0" smtClean="0"/>
              <a:t> (29) إِلَى رَبِّكَ يَوْمَئِذٍ </a:t>
            </a:r>
            <a:r>
              <a:rPr lang="ar-KW" sz="2000" u="sng" dirty="0" smtClean="0"/>
              <a:t>الْمَسَاقُ</a:t>
            </a:r>
            <a:r>
              <a:rPr lang="ar-KW" sz="2000" dirty="0" smtClean="0"/>
              <a:t>)) (29-30 القيامة )</a:t>
            </a:r>
            <a:endParaRPr lang="en-US" sz="2000" dirty="0" smtClean="0"/>
          </a:p>
          <a:p>
            <a:pPr algn="just" rtl="1">
              <a:lnSpc>
                <a:spcPct val="150000"/>
              </a:lnSpc>
              <a:buFont typeface="Wingdings" pitchFamily="2" charset="2"/>
              <a:buChar char="§"/>
            </a:pPr>
            <a:r>
              <a:rPr lang="ar-JO" sz="2000" dirty="0" smtClean="0">
                <a:solidFill>
                  <a:srgbClr val="FF0000"/>
                </a:solidFill>
              </a:rPr>
              <a:t>ترتيب الحروف</a:t>
            </a:r>
            <a:r>
              <a:rPr lang="ar-JO" sz="2000" dirty="0" smtClean="0"/>
              <a:t>:</a:t>
            </a:r>
            <a:endParaRPr lang="en-US" sz="2000" dirty="0" smtClean="0"/>
          </a:p>
          <a:p>
            <a:pPr algn="just" rtl="1">
              <a:lnSpc>
                <a:spcPct val="150000"/>
              </a:lnSpc>
            </a:pPr>
            <a:r>
              <a:rPr lang="ar-KW" sz="2000" dirty="0" smtClean="0"/>
              <a:t>   </a:t>
            </a:r>
            <a:r>
              <a:rPr lang="ar-JO" sz="2000" dirty="0" smtClean="0"/>
              <a:t>و</a:t>
            </a:r>
            <a:r>
              <a:rPr lang="ar-KW" sz="2000" dirty="0" smtClean="0"/>
              <a:t>نحو:  رحمَ اللهُ امرأ، أمسكَ ما بينَ </a:t>
            </a:r>
            <a:r>
              <a:rPr lang="ar-KW" sz="2000" u="sng" dirty="0" smtClean="0"/>
              <a:t>فكيهِ</a:t>
            </a:r>
            <a:r>
              <a:rPr lang="ar-KW" sz="2000" dirty="0" smtClean="0"/>
              <a:t>، وأطلقَ ما بين </a:t>
            </a:r>
            <a:r>
              <a:rPr lang="ar-KW" sz="2000" u="sng" dirty="0" smtClean="0"/>
              <a:t>كفيهِ</a:t>
            </a:r>
            <a:r>
              <a:rPr lang="ar-KW" sz="2000" dirty="0" smtClean="0"/>
              <a:t>. </a:t>
            </a:r>
            <a:endParaRPr lang="en-US" sz="2000" dirty="0" smtClean="0"/>
          </a:p>
          <a:p>
            <a:pPr algn="just" rtl="1">
              <a:lnSpc>
                <a:spcPct val="150000"/>
              </a:lnSpc>
              <a:buFont typeface="Wingdings" pitchFamily="2" charset="2"/>
              <a:buChar char="§"/>
            </a:pPr>
            <a:r>
              <a:rPr lang="ar-JO" sz="2000" dirty="0" smtClean="0">
                <a:solidFill>
                  <a:srgbClr val="FF0000"/>
                </a:solidFill>
              </a:rPr>
              <a:t>اختلاف في الحركات</a:t>
            </a:r>
            <a:r>
              <a:rPr lang="ar-JO" sz="2000" dirty="0" smtClean="0"/>
              <a:t>:</a:t>
            </a:r>
            <a:endParaRPr lang="en-US" sz="2000" dirty="0" smtClean="0"/>
          </a:p>
          <a:p>
            <a:pPr algn="just" rtl="1">
              <a:lnSpc>
                <a:spcPct val="150000"/>
              </a:lnSpc>
            </a:pPr>
            <a:r>
              <a:rPr lang="ar-JO" sz="2000" dirty="0" smtClean="0"/>
              <a:t>    و</a:t>
            </a:r>
            <a:r>
              <a:rPr lang="ar-KW" sz="2000" dirty="0" smtClean="0"/>
              <a:t>نحو: إذا زلَّ </a:t>
            </a:r>
            <a:r>
              <a:rPr lang="ar-KW" sz="2000" u="sng" dirty="0" smtClean="0"/>
              <a:t>العالِمُ،</a:t>
            </a:r>
            <a:r>
              <a:rPr lang="ar-KW" sz="2000" dirty="0" smtClean="0"/>
              <a:t> زلَّ بزلتِه ِ</a:t>
            </a:r>
            <a:r>
              <a:rPr lang="ar-KW" sz="2000" u="sng" dirty="0" smtClean="0"/>
              <a:t>العالَمُ </a:t>
            </a:r>
            <a:r>
              <a:rPr lang="ar-KW" sz="2000" dirty="0" smtClean="0"/>
              <a:t>. </a:t>
            </a:r>
            <a:endParaRPr lang="en-US" sz="2000" dirty="0" smtClean="0"/>
          </a:p>
          <a:p>
            <a:pPr algn="just" rtl="1">
              <a:lnSpc>
                <a:spcPct val="150000"/>
              </a:lnSpc>
            </a:pPr>
            <a:r>
              <a:rPr lang="ar-JO" sz="2000" b="1" u="sng" dirty="0" smtClean="0"/>
              <a:t>السجع</a:t>
            </a:r>
            <a:endParaRPr lang="en-US" sz="2000" b="1" u="sng" dirty="0" smtClean="0"/>
          </a:p>
          <a:p>
            <a:pPr algn="just" rtl="1">
              <a:lnSpc>
                <a:spcPct val="150000"/>
              </a:lnSpc>
            </a:pPr>
            <a:r>
              <a:rPr lang="ar-SA" sz="2000" dirty="0" smtClean="0"/>
              <a:t> هو توافق جملتين أو أكثر </a:t>
            </a:r>
            <a:r>
              <a:rPr lang="ar-SA" sz="2000" baseline="30000" dirty="0" smtClean="0"/>
              <a:t> </a:t>
            </a:r>
            <a:r>
              <a:rPr lang="ar-SA" sz="2000" dirty="0" smtClean="0"/>
              <a:t>في الحرف الأخير. كقول أعرابي لرجل سأَل لئيماً: نَزَلْتَ بوادٍ غَيْر ممْطور، وفناءِ غَيْر معمورٍ، ورجُلٍ غير ميْسورٍ، فأَقمْ بنَدمٍ، أَو ارتحلْ بعدمٍ. فقد توافقت الجمل الثلاثة الأولى بالحرف الأخير وهو الراء، وتوافقت الجملتان الأخيرتان بالحرف الأخير وهو الميم. </a:t>
            </a:r>
            <a:endParaRPr lang="en-US" sz="2000" dirty="0" smtClean="0"/>
          </a:p>
          <a:p>
            <a:pPr algn="just" rtl="1">
              <a:lnSpc>
                <a:spcPct val="150000"/>
              </a:lnSpc>
            </a:pPr>
            <a:r>
              <a:rPr lang="ar-JO" sz="2000" b="1" u="sng" dirty="0" smtClean="0"/>
              <a:t>الطباق</a:t>
            </a:r>
            <a:endParaRPr lang="en-US" sz="2000" b="1" u="sng" dirty="0" smtClean="0"/>
          </a:p>
          <a:p>
            <a:pPr algn="just" rtl="1">
              <a:lnSpc>
                <a:spcPct val="150000"/>
              </a:lnSpc>
            </a:pPr>
            <a:r>
              <a:rPr lang="ar-SA" sz="2000" dirty="0" smtClean="0"/>
              <a:t>يسمى الطباق والمطابقة والتضاد، وهو الجمع بين المتضادين، أي معنيين متقابلين في الجملة. وتشكل عناصر الكون كلها طباقا ، نحو</a:t>
            </a:r>
            <a:r>
              <a:rPr lang="ar-JO" sz="2000" dirty="0" smtClean="0"/>
              <a:t>:</a:t>
            </a:r>
            <a:r>
              <a:rPr lang="ar-SA" sz="2000" dirty="0" smtClean="0"/>
              <a:t> السماء والأرض</a:t>
            </a:r>
            <a:r>
              <a:rPr lang="ar-JO" sz="2000" dirty="0" smtClean="0"/>
              <a:t>، </a:t>
            </a:r>
            <a:r>
              <a:rPr lang="ar-SA" sz="2000" dirty="0" smtClean="0"/>
              <a:t>النهار والليل</a:t>
            </a:r>
            <a:r>
              <a:rPr lang="ar-JO" sz="2000" dirty="0" smtClean="0"/>
              <a:t>،</a:t>
            </a:r>
            <a:r>
              <a:rPr lang="ar-SA" sz="2000" dirty="0" smtClean="0"/>
              <a:t> الحق والباطل</a:t>
            </a:r>
            <a:r>
              <a:rPr lang="ar-JO" sz="2000" dirty="0" smtClean="0"/>
              <a:t>،</a:t>
            </a:r>
            <a:r>
              <a:rPr lang="ar-SA" sz="2000" dirty="0" smtClean="0"/>
              <a:t> الخير والشر ...الخ )</a:t>
            </a:r>
            <a:endParaRPr lang="en-US" sz="2000" dirty="0" smtClean="0"/>
          </a:p>
        </p:txBody>
      </p:sp>
    </p:spTree>
    <p:extLst>
      <p:ext uri="{BB962C8B-B14F-4D97-AF65-F5344CB8AC3E}">
        <p14:creationId xmlns:p14="http://schemas.microsoft.com/office/powerpoint/2010/main" val="33728932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4"/>
          <p:cNvSpPr txBox="1">
            <a:spLocks/>
          </p:cNvSpPr>
          <p:nvPr/>
        </p:nvSpPr>
        <p:spPr>
          <a:xfrm>
            <a:off x="409074" y="106363"/>
            <a:ext cx="11430000" cy="625475"/>
          </a:xfrm>
          <a:prstGeom prst="rect">
            <a:avLst/>
          </a:prstGeom>
        </p:spPr>
        <p:txBody>
          <a:bodyPr vert="horz" lIns="91440" tIns="45720" rIns="91440" bIns="45720" rtlCol="0" anchor="ctr">
            <a:normAutofit lnSpcReduction="10000"/>
          </a:bodyPr>
          <a:lstStyle/>
          <a:p>
            <a:pPr algn="r" rtl="1"/>
            <a:r>
              <a:rPr lang="ar-JO" sz="3600" b="1" dirty="0" smtClean="0">
                <a:latin typeface="Arial" charset="0"/>
                <a:cs typeface="Arial" charset="0"/>
              </a:rPr>
              <a:t>أهداف الوحدة</a:t>
            </a:r>
            <a:endParaRPr lang="en-US" sz="3600" b="1" dirty="0"/>
          </a:p>
        </p:txBody>
      </p:sp>
      <p:sp>
        <p:nvSpPr>
          <p:cNvPr id="4" name="TextBox 3"/>
          <p:cNvSpPr txBox="1"/>
          <p:nvPr/>
        </p:nvSpPr>
        <p:spPr>
          <a:xfrm>
            <a:off x="5305926" y="1143000"/>
            <a:ext cx="6605450" cy="461665"/>
          </a:xfrm>
          <a:prstGeom prst="rect">
            <a:avLst/>
          </a:prstGeom>
          <a:noFill/>
        </p:spPr>
        <p:txBody>
          <a:bodyPr wrap="square" rtlCol="0">
            <a:spAutoFit/>
          </a:bodyPr>
          <a:lstStyle/>
          <a:p>
            <a:pPr algn="r" rtl="1"/>
            <a:r>
              <a:rPr lang="ar-JO" sz="2400" b="1" dirty="0" smtClean="0"/>
              <a:t>بعد الإنتهاء من دراسة هذه الوحدة سيكون الطالب قادراً على أن:</a:t>
            </a:r>
            <a:endParaRPr lang="en-US" sz="2400" b="1" dirty="0"/>
          </a:p>
        </p:txBody>
      </p:sp>
      <p:sp>
        <p:nvSpPr>
          <p:cNvPr id="5" name="Rectangle 4"/>
          <p:cNvSpPr/>
          <p:nvPr/>
        </p:nvSpPr>
        <p:spPr>
          <a:xfrm>
            <a:off x="457200" y="1890100"/>
            <a:ext cx="11141242" cy="3323987"/>
          </a:xfrm>
          <a:prstGeom prst="rect">
            <a:avLst/>
          </a:prstGeom>
        </p:spPr>
        <p:txBody>
          <a:bodyPr wrap="square">
            <a:spAutoFit/>
          </a:bodyPr>
          <a:lstStyle/>
          <a:p>
            <a:pPr marL="285750" lvl="0" indent="-285750" algn="r" rtl="1">
              <a:lnSpc>
                <a:spcPct val="150000"/>
              </a:lnSpc>
              <a:buFont typeface="Arial" pitchFamily="34" charset="0"/>
              <a:buChar char="•"/>
            </a:pPr>
            <a:r>
              <a:rPr lang="ar-JO" sz="2000" dirty="0" smtClean="0"/>
              <a:t>تفرق بين  التشبيه المفرد والتشبيه الضمني والتشبيه التمثيلي.</a:t>
            </a:r>
          </a:p>
          <a:p>
            <a:pPr marL="285750" lvl="0" indent="-285750" algn="r" rtl="1">
              <a:lnSpc>
                <a:spcPct val="150000"/>
              </a:lnSpc>
              <a:buFont typeface="Arial" pitchFamily="34" charset="0"/>
              <a:buChar char="•"/>
            </a:pPr>
            <a:r>
              <a:rPr lang="ar-JO" sz="2000" dirty="0" smtClean="0"/>
              <a:t>تميز بين أنواع الاستعارات (التصريحية والمكنية والتمثيلية).</a:t>
            </a:r>
            <a:endParaRPr lang="ar-SA" sz="2000" dirty="0" smtClean="0"/>
          </a:p>
          <a:p>
            <a:pPr marL="285750" lvl="0" indent="-285750" algn="r" rtl="1">
              <a:lnSpc>
                <a:spcPct val="150000"/>
              </a:lnSpc>
              <a:buFont typeface="Arial" pitchFamily="34" charset="0"/>
              <a:buChar char="•"/>
            </a:pPr>
            <a:r>
              <a:rPr lang="ar-JO" sz="2000" dirty="0" smtClean="0"/>
              <a:t>تميّز بين أنواع الكناية.</a:t>
            </a:r>
            <a:endParaRPr lang="ar-SA" sz="2000" dirty="0" smtClean="0"/>
          </a:p>
          <a:p>
            <a:pPr marL="285750" lvl="0" indent="-285750" algn="r" rtl="1">
              <a:lnSpc>
                <a:spcPct val="150000"/>
              </a:lnSpc>
              <a:buFont typeface="Arial" pitchFamily="34" charset="0"/>
              <a:buChar char="•"/>
            </a:pPr>
            <a:r>
              <a:rPr lang="ar-JO" sz="2000" dirty="0" smtClean="0"/>
              <a:t>تستخرج علاقات المجاز المرسل. </a:t>
            </a:r>
            <a:endParaRPr lang="ar-SA" sz="2000" dirty="0" smtClean="0"/>
          </a:p>
          <a:p>
            <a:pPr marL="285750" lvl="0" indent="-285750" algn="r" rtl="1">
              <a:lnSpc>
                <a:spcPct val="150000"/>
              </a:lnSpc>
              <a:buFont typeface="Arial" pitchFamily="34" charset="0"/>
              <a:buChar char="•"/>
            </a:pPr>
            <a:r>
              <a:rPr lang="ar-JO" sz="2000" dirty="0" smtClean="0"/>
              <a:t>تفرق بين علم المعاني وعلم البديع. </a:t>
            </a:r>
            <a:endParaRPr lang="ar-SA" sz="2000" dirty="0" smtClean="0"/>
          </a:p>
          <a:p>
            <a:pPr marL="285750" lvl="0" indent="-285750" algn="r" rtl="1">
              <a:lnSpc>
                <a:spcPct val="150000"/>
              </a:lnSpc>
              <a:buFont typeface="Arial" pitchFamily="34" charset="0"/>
              <a:buChar char="•"/>
            </a:pPr>
            <a:r>
              <a:rPr lang="ar-JO" sz="2000" dirty="0" smtClean="0"/>
              <a:t>تحدد موضوعات علم المعاني . </a:t>
            </a:r>
            <a:endParaRPr lang="ar-SA" sz="2000" dirty="0" smtClean="0"/>
          </a:p>
          <a:p>
            <a:pPr marL="285750" lvl="0" indent="-285750" algn="r" rtl="1">
              <a:lnSpc>
                <a:spcPct val="150000"/>
              </a:lnSpc>
              <a:buFont typeface="Arial" pitchFamily="34" charset="0"/>
              <a:buChar char="•"/>
            </a:pPr>
            <a:r>
              <a:rPr lang="ar-JO" sz="2000" dirty="0" smtClean="0"/>
              <a:t>تفرق بين أنواع البديع.</a:t>
            </a:r>
            <a:endParaRPr lang="en-US" sz="20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8873" y="174659"/>
            <a:ext cx="11182569" cy="5120954"/>
          </a:xfrm>
          <a:prstGeom prst="rect">
            <a:avLst/>
          </a:prstGeom>
        </p:spPr>
        <p:txBody>
          <a:bodyPr wrap="square">
            <a:spAutoFit/>
          </a:bodyPr>
          <a:lstStyle/>
          <a:p>
            <a:pPr algn="just" rtl="1">
              <a:lnSpc>
                <a:spcPct val="150000"/>
              </a:lnSpc>
            </a:pPr>
            <a:r>
              <a:rPr lang="ar-SA" sz="2000" dirty="0" smtClean="0"/>
              <a:t>الطباق الإيجابي والطباق السلبي </a:t>
            </a:r>
            <a:endParaRPr lang="en-US" sz="2000" dirty="0" smtClean="0"/>
          </a:p>
          <a:p>
            <a:pPr algn="just" rtl="1">
              <a:lnSpc>
                <a:spcPct val="150000"/>
              </a:lnSpc>
            </a:pPr>
            <a:r>
              <a:rPr lang="en-US" sz="2000" dirty="0" smtClean="0"/>
              <a:t> </a:t>
            </a:r>
            <a:r>
              <a:rPr lang="ar-SA" sz="2000" dirty="0" smtClean="0"/>
              <a:t>إذا كان الطباق بين لفظين مثبتين فيسمى طباقا</a:t>
            </a:r>
            <a:r>
              <a:rPr lang="ar-JO" sz="2000" dirty="0" smtClean="0"/>
              <a:t>ً</a:t>
            </a:r>
            <a:r>
              <a:rPr lang="ar-SA" sz="2000" dirty="0" smtClean="0"/>
              <a:t> إيجابيا</a:t>
            </a:r>
            <a:r>
              <a:rPr lang="ar-JO" sz="2000" dirty="0" smtClean="0"/>
              <a:t>ً</a:t>
            </a:r>
            <a:r>
              <a:rPr lang="ar-SA" sz="2000" dirty="0" smtClean="0"/>
              <a:t>،</a:t>
            </a:r>
            <a:r>
              <a:rPr lang="ar-JO" sz="2000" dirty="0" smtClean="0"/>
              <a:t> </a:t>
            </a:r>
            <a:r>
              <a:rPr lang="ar-SA" sz="2000" dirty="0" smtClean="0"/>
              <a:t>فقد يأتي الطباق اسمين كقوله تعالى:((  وَتَحْسَبُهُمْ </a:t>
            </a:r>
            <a:r>
              <a:rPr lang="ar-SA" sz="2000" u="sng" dirty="0" smtClean="0"/>
              <a:t>أَيْقَاظاً </a:t>
            </a:r>
            <a:r>
              <a:rPr lang="ar-SA" sz="2000" dirty="0" smtClean="0"/>
              <a:t>وَهُمْ </a:t>
            </a:r>
            <a:r>
              <a:rPr lang="ar-SA" sz="2000" u="sng" dirty="0" smtClean="0"/>
              <a:t>رُقُودٌ </a:t>
            </a:r>
            <a:r>
              <a:rPr lang="ar-SA" sz="2000" dirty="0" smtClean="0"/>
              <a:t>)) أو فعلين، كقوله تعالى: (( قُلِ اللَّهُمَّ مَالِكَ الْمُلْكِ</a:t>
            </a:r>
            <a:r>
              <a:rPr lang="ar-SA" sz="2000" u="sng" dirty="0" smtClean="0"/>
              <a:t> تُؤْتِي</a:t>
            </a:r>
            <a:r>
              <a:rPr lang="ar-SA" sz="2000" dirty="0" smtClean="0"/>
              <a:t> الْمُلْكَ مَن تَشَاء</a:t>
            </a:r>
            <a:r>
              <a:rPr lang="ar-SA" sz="2000" u="sng" dirty="0" smtClean="0"/>
              <a:t> وَتَنزِعُ </a:t>
            </a:r>
            <a:r>
              <a:rPr lang="ar-SA" sz="2000" dirty="0" smtClean="0"/>
              <a:t>الْمُلْكَ (آل عمران26) ، أو حرفين كقوله تعالى: ((لهَا مَا كَسَبَتْ وَعَلَيْهَا مَا اكْتَسَبَت)) </a:t>
            </a:r>
            <a:r>
              <a:rPr lang="ar-JO" sz="2000" dirty="0" smtClean="0"/>
              <a:t>(</a:t>
            </a:r>
            <a:r>
              <a:rPr lang="ar-SA" sz="2000" dirty="0" smtClean="0"/>
              <a:t>البقرة286</a:t>
            </a:r>
            <a:r>
              <a:rPr lang="ar-JO" sz="2000" dirty="0" smtClean="0"/>
              <a:t> ) </a:t>
            </a:r>
            <a:endParaRPr lang="en-US" sz="2000" dirty="0" smtClean="0"/>
          </a:p>
          <a:p>
            <a:pPr algn="just" rtl="1">
              <a:lnSpc>
                <a:spcPct val="150000"/>
              </a:lnSpc>
            </a:pPr>
            <a:r>
              <a:rPr lang="ar-SA" sz="2000" dirty="0" smtClean="0"/>
              <a:t> أما إذا كان الطباق لفظا مثبتا</a:t>
            </a:r>
            <a:r>
              <a:rPr lang="ar-JO" sz="2000" dirty="0" smtClean="0"/>
              <a:t>ً</a:t>
            </a:r>
            <a:r>
              <a:rPr lang="ar-SA" sz="2000" dirty="0" smtClean="0"/>
              <a:t> والآخر منفيا</a:t>
            </a:r>
            <a:r>
              <a:rPr lang="ar-JO" sz="2000" dirty="0" smtClean="0"/>
              <a:t>ً</a:t>
            </a:r>
            <a:r>
              <a:rPr lang="ar-SA" sz="2000" dirty="0" smtClean="0"/>
              <a:t> فيسمى طباقا سلبيا</a:t>
            </a:r>
            <a:r>
              <a:rPr lang="ar-JO" sz="2000" dirty="0" smtClean="0"/>
              <a:t>ً</a:t>
            </a:r>
            <a:r>
              <a:rPr lang="ar-SA" sz="2000" dirty="0" smtClean="0"/>
              <a:t>، نحو </a:t>
            </a:r>
            <a:r>
              <a:rPr lang="ar-KW" sz="2000" dirty="0" smtClean="0"/>
              <a:t>قوله تعالى:  ((</a:t>
            </a:r>
            <a:r>
              <a:rPr lang="ar-KW" sz="2000" u="sng" dirty="0" smtClean="0"/>
              <a:t> يَسْتَخْفُونَ</a:t>
            </a:r>
            <a:r>
              <a:rPr lang="ar-KW" sz="2000" dirty="0" smtClean="0"/>
              <a:t> مِنَ النَّاسِ </a:t>
            </a:r>
            <a:r>
              <a:rPr lang="ar-KW" sz="2000" u="sng" dirty="0" smtClean="0"/>
              <a:t>وَلاَ يَسْتَخْفُونَ</a:t>
            </a:r>
            <a:r>
              <a:rPr lang="ar-KW" sz="2000" dirty="0" smtClean="0"/>
              <a:t> مِنَ اللّهِ)) (108 النساء) وسمي سلبا</a:t>
            </a:r>
            <a:r>
              <a:rPr lang="ar-JO" sz="2000" dirty="0" smtClean="0"/>
              <a:t>ً</a:t>
            </a:r>
            <a:r>
              <a:rPr lang="ar-KW" sz="2000" dirty="0" smtClean="0"/>
              <a:t>؛ لأن معنى السلب النفي، فقد جاء الجزء الثاني من الطباق منفيا</a:t>
            </a:r>
            <a:r>
              <a:rPr lang="ar-JO" sz="2000" dirty="0" smtClean="0"/>
              <a:t>ً</a:t>
            </a:r>
            <a:r>
              <a:rPr lang="ar-KW" sz="2000" dirty="0" smtClean="0"/>
              <a:t>.</a:t>
            </a:r>
            <a:endParaRPr lang="en-US" sz="2000" dirty="0" smtClean="0"/>
          </a:p>
          <a:p>
            <a:pPr algn="just" rtl="1">
              <a:lnSpc>
                <a:spcPct val="150000"/>
              </a:lnSpc>
            </a:pPr>
            <a:endParaRPr lang="ar-JO" sz="2000" dirty="0" smtClean="0"/>
          </a:p>
          <a:p>
            <a:pPr algn="just" rtl="1">
              <a:lnSpc>
                <a:spcPct val="150000"/>
              </a:lnSpc>
            </a:pPr>
            <a:r>
              <a:rPr lang="ar-JO" sz="2000" b="1" u="sng" dirty="0" smtClean="0"/>
              <a:t>المقابلة</a:t>
            </a:r>
            <a:endParaRPr lang="en-US" sz="2000" b="1" u="sng" dirty="0" smtClean="0"/>
          </a:p>
          <a:p>
            <a:pPr algn="just" rtl="1">
              <a:lnSpc>
                <a:spcPct val="150000"/>
              </a:lnSpc>
            </a:pPr>
            <a:r>
              <a:rPr lang="ar-SA" sz="2000" dirty="0" smtClean="0"/>
              <a:t>هي أن يُؤتى بمعنيين متوافقين أو معانٍ متوافقة، ثم يؤتى بما يقابل ذلك على الترتيب.</a:t>
            </a:r>
            <a:r>
              <a:rPr lang="ar-JO" sz="2000" dirty="0" smtClean="0"/>
              <a:t> </a:t>
            </a:r>
            <a:r>
              <a:rPr lang="ar-SA" sz="2000" dirty="0" smtClean="0"/>
              <a:t>والفرق بين الطباق والمقابلة هو الفرق في عدد المعاني الضدية؛ ففي الطباق يكون الضد بين كلمتين فقط</a:t>
            </a:r>
            <a:r>
              <a:rPr lang="ar-JO" sz="2000" dirty="0" smtClean="0"/>
              <a:t> </a:t>
            </a:r>
            <a:r>
              <a:rPr lang="ar-SA" sz="2000" dirty="0" smtClean="0"/>
              <a:t>(كلمة واحدة ضد كلمة أخرى)، أما في المطابقة يكون الضد بين كلمتين وكلمتين أو بين ثلاث كلمات وثلاث كلمات ...الخ </a:t>
            </a:r>
            <a:r>
              <a:rPr lang="ar-JO" sz="2000" dirty="0" smtClean="0"/>
              <a:t>.</a:t>
            </a:r>
            <a:r>
              <a:rPr lang="ar-SA" sz="2000" dirty="0" smtClean="0"/>
              <a:t> </a:t>
            </a:r>
            <a:endParaRPr lang="en-US" sz="2000" dirty="0"/>
          </a:p>
        </p:txBody>
      </p:sp>
    </p:spTree>
    <p:extLst>
      <p:ext uri="{BB962C8B-B14F-4D97-AF65-F5344CB8AC3E}">
        <p14:creationId xmlns:p14="http://schemas.microsoft.com/office/powerpoint/2010/main" val="337289328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78873" y="174659"/>
            <a:ext cx="11182569" cy="3735959"/>
          </a:xfrm>
          <a:prstGeom prst="rect">
            <a:avLst/>
          </a:prstGeom>
        </p:spPr>
        <p:txBody>
          <a:bodyPr wrap="square">
            <a:spAutoFit/>
          </a:bodyPr>
          <a:lstStyle/>
          <a:p>
            <a:pPr algn="just" rtl="1">
              <a:lnSpc>
                <a:spcPct val="150000"/>
              </a:lnSpc>
            </a:pPr>
            <a:r>
              <a:rPr lang="ar-SA" sz="2000" dirty="0" smtClean="0"/>
              <a:t>أشكال المقابلة: </a:t>
            </a:r>
            <a:endParaRPr lang="en-US" sz="2000" dirty="0" smtClean="0"/>
          </a:p>
          <a:p>
            <a:pPr algn="just" rtl="1">
              <a:lnSpc>
                <a:spcPct val="150000"/>
              </a:lnSpc>
            </a:pPr>
            <a:r>
              <a:rPr lang="ar-SA" sz="2000" dirty="0" smtClean="0"/>
              <a:t>- مقابلةُ معنيينِ بمعنيينِ، كقوله تعالى: (( فَلْيَضْحَكُواْ قَلِيلاً وَلْيَبْكُواْ كَثِيرًا جَزَاء بِمَا كَانُواْ يَكْسِبُونَ)) (82 التوبة). فقد قابل بين (فَلْيَضْحَكُواْ) و(لْيَبْكُواْ)، وقابل بين (قَلِيلاً) و(كَثِيرًا) </a:t>
            </a:r>
            <a:endParaRPr lang="en-US" sz="2000" dirty="0" smtClean="0"/>
          </a:p>
          <a:p>
            <a:pPr algn="just" rtl="1">
              <a:lnSpc>
                <a:spcPct val="150000"/>
              </a:lnSpc>
            </a:pPr>
            <a:r>
              <a:rPr lang="ar-SA" sz="2000" dirty="0" smtClean="0"/>
              <a:t>- مقابلة ثلاثة بثلاثة ، نحو قول الشاعر : </a:t>
            </a:r>
            <a:endParaRPr lang="en-US" sz="2000" dirty="0" smtClean="0"/>
          </a:p>
          <a:p>
            <a:pPr algn="just" rtl="1">
              <a:lnSpc>
                <a:spcPct val="150000"/>
              </a:lnSpc>
            </a:pPr>
            <a:r>
              <a:rPr lang="ar-SA" sz="2000" dirty="0" smtClean="0"/>
              <a:t>فإذا حاربوا أذلوا عزيزا          وإذا سالموا أعزوا ذليلا </a:t>
            </a:r>
            <a:endParaRPr lang="en-US" sz="2000" dirty="0" smtClean="0"/>
          </a:p>
          <a:p>
            <a:pPr algn="just" rtl="1">
              <a:lnSpc>
                <a:spcPct val="150000"/>
              </a:lnSpc>
            </a:pPr>
            <a:r>
              <a:rPr lang="ar-SA" sz="2000" dirty="0" smtClean="0"/>
              <a:t>حاربوا                     سالموا  </a:t>
            </a:r>
            <a:endParaRPr lang="en-US" sz="2000" dirty="0" smtClean="0"/>
          </a:p>
          <a:p>
            <a:pPr algn="just" rtl="1">
              <a:lnSpc>
                <a:spcPct val="150000"/>
              </a:lnSpc>
            </a:pPr>
            <a:r>
              <a:rPr lang="ar-SA" sz="2000" dirty="0" smtClean="0"/>
              <a:t>أذلوا                       أعزوا   </a:t>
            </a:r>
            <a:endParaRPr lang="en-US" sz="2000" dirty="0" smtClean="0"/>
          </a:p>
          <a:p>
            <a:pPr algn="just" rtl="1">
              <a:lnSpc>
                <a:spcPct val="150000"/>
              </a:lnSpc>
            </a:pPr>
            <a:r>
              <a:rPr lang="ar-SA" sz="2000" dirty="0" smtClean="0"/>
              <a:t>عزيزا</a:t>
            </a:r>
            <a:r>
              <a:rPr lang="ar-JO" sz="2000" dirty="0" smtClean="0"/>
              <a:t>ً</a:t>
            </a:r>
            <a:r>
              <a:rPr lang="ar-SA" sz="2000" dirty="0" smtClean="0"/>
              <a:t>                      ذليلا</a:t>
            </a:r>
            <a:r>
              <a:rPr lang="ar-JO" sz="2000" dirty="0" smtClean="0"/>
              <a:t>ً</a:t>
            </a:r>
            <a:endParaRPr lang="en-US" sz="2000" dirty="0"/>
          </a:p>
        </p:txBody>
      </p:sp>
      <p:sp>
        <p:nvSpPr>
          <p:cNvPr id="3" name="Rectangle 2"/>
          <p:cNvSpPr/>
          <p:nvPr/>
        </p:nvSpPr>
        <p:spPr>
          <a:xfrm>
            <a:off x="1278726" y="4315052"/>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smtClean="0">
                <a:solidFill>
                  <a:srgbClr val="9BBB59"/>
                </a:solidFill>
              </a:rPr>
              <a:t>تعريف علم البديع وأنواعه</a:t>
            </a:r>
            <a:r>
              <a:rPr lang="ar-JO" b="1"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33728932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idx="4294967295"/>
          </p:nvPr>
        </p:nvSpPr>
        <p:spPr>
          <a:xfrm>
            <a:off x="249238" y="106363"/>
            <a:ext cx="11601867" cy="625475"/>
          </a:xfrm>
        </p:spPr>
        <p:txBody>
          <a:bodyPr>
            <a:normAutofit/>
          </a:bodyPr>
          <a:lstStyle/>
          <a:p>
            <a:pPr algn="r" rtl="1"/>
            <a:r>
              <a:rPr lang="ar-JO" sz="3600" b="1" i="0" dirty="0">
                <a:cs typeface="+mn-cs"/>
              </a:rPr>
              <a:t>موضوعات الوحدة</a:t>
            </a:r>
            <a:endParaRPr lang="en-US" sz="3600" b="1" i="0" dirty="0">
              <a:cs typeface="+mn-cs"/>
            </a:endParaRPr>
          </a:p>
        </p:txBody>
      </p:sp>
      <p:sp>
        <p:nvSpPr>
          <p:cNvPr id="7" name="Text Placeholder 6"/>
          <p:cNvSpPr>
            <a:spLocks noGrp="1"/>
          </p:cNvSpPr>
          <p:nvPr>
            <p:ph type="body" sz="quarter" idx="4294967295"/>
          </p:nvPr>
        </p:nvSpPr>
        <p:spPr>
          <a:xfrm>
            <a:off x="457200" y="1287880"/>
            <a:ext cx="11369842" cy="2732088"/>
          </a:xfrm>
        </p:spPr>
        <p:txBody>
          <a:bodyPr>
            <a:normAutofit/>
          </a:bodyPr>
          <a:lstStyle/>
          <a:p>
            <a:pPr algn="r" rtl="1">
              <a:lnSpc>
                <a:spcPct val="150000"/>
              </a:lnSpc>
              <a:buNone/>
            </a:pPr>
            <a:r>
              <a:rPr lang="ar-SA" sz="2000" i="0" dirty="0" smtClean="0"/>
              <a:t>5</a:t>
            </a:r>
            <a:r>
              <a:rPr lang="ar-JO" sz="2000" i="0" dirty="0" smtClean="0"/>
              <a:t>.1 </a:t>
            </a:r>
            <a:r>
              <a:rPr lang="ar-SA" sz="2000" dirty="0" smtClean="0"/>
              <a:t>علم البيان : التشبيه</a:t>
            </a:r>
            <a:endParaRPr lang="ar-JO" sz="2000" i="0" dirty="0"/>
          </a:p>
          <a:p>
            <a:pPr algn="r" rtl="1">
              <a:lnSpc>
                <a:spcPct val="150000"/>
              </a:lnSpc>
              <a:buNone/>
            </a:pPr>
            <a:r>
              <a:rPr lang="ar-SA" sz="2000" i="0" dirty="0" smtClean="0"/>
              <a:t>5</a:t>
            </a:r>
            <a:r>
              <a:rPr lang="ar-JO" sz="2000" i="0" dirty="0" smtClean="0"/>
              <a:t>.2 </a:t>
            </a:r>
            <a:r>
              <a:rPr lang="ar-SA" sz="2000" dirty="0" smtClean="0"/>
              <a:t>علم البيان : الاستعارة</a:t>
            </a:r>
            <a:endParaRPr lang="ar-JO" sz="2000" i="0" dirty="0"/>
          </a:p>
          <a:p>
            <a:pPr algn="r" rtl="1">
              <a:lnSpc>
                <a:spcPct val="150000"/>
              </a:lnSpc>
              <a:buNone/>
            </a:pPr>
            <a:r>
              <a:rPr lang="ar-SA" sz="2000" i="0" dirty="0" smtClean="0"/>
              <a:t>5</a:t>
            </a:r>
            <a:r>
              <a:rPr lang="ar-JO" sz="2000" i="0" dirty="0" smtClean="0"/>
              <a:t>.3 </a:t>
            </a:r>
            <a:r>
              <a:rPr lang="ar-SA" sz="2000" dirty="0" smtClean="0"/>
              <a:t>علم البيان : الكناية والمجاز المرسل</a:t>
            </a:r>
            <a:endParaRPr lang="ar-JO" sz="2000" i="0" dirty="0"/>
          </a:p>
          <a:p>
            <a:pPr algn="r" rtl="1">
              <a:lnSpc>
                <a:spcPct val="150000"/>
              </a:lnSpc>
              <a:buNone/>
            </a:pPr>
            <a:r>
              <a:rPr lang="ar-SA" sz="2000" dirty="0" smtClean="0"/>
              <a:t>5</a:t>
            </a:r>
            <a:r>
              <a:rPr lang="ar-JO" sz="2000" i="0" dirty="0" smtClean="0"/>
              <a:t>.4 </a:t>
            </a:r>
            <a:r>
              <a:rPr lang="ar-JO" sz="2000" dirty="0" smtClean="0"/>
              <a:t>علم المعاني وعلم البديع</a:t>
            </a:r>
            <a:endParaRPr lang="ar-JO" sz="2000" i="0" dirty="0"/>
          </a:p>
          <a:p>
            <a:pPr algn="r" rtl="1">
              <a:lnSpc>
                <a:spcPct val="150000"/>
              </a:lnSpc>
              <a:buNone/>
            </a:pPr>
            <a:endParaRPr lang="en-US" sz="2000" i="0" dirty="0"/>
          </a:p>
        </p:txBody>
      </p:sp>
    </p:spTree>
    <p:extLst>
      <p:ext uri="{BB962C8B-B14F-4D97-AF65-F5344CB8AC3E}">
        <p14:creationId xmlns:p14="http://schemas.microsoft.com/office/powerpoint/2010/main" val="400635729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799" y="106363"/>
            <a:ext cx="11431337" cy="561975"/>
          </a:xfrm>
        </p:spPr>
        <p:txBody>
          <a:bodyPr>
            <a:noAutofit/>
          </a:bodyPr>
          <a:lstStyle/>
          <a:p>
            <a:pPr algn="r" rtl="1"/>
            <a:r>
              <a:rPr lang="ar-SA" sz="3600" b="1" dirty="0" smtClean="0">
                <a:cs typeface="+mn-cs"/>
              </a:rPr>
              <a:t>5</a:t>
            </a:r>
            <a:r>
              <a:rPr lang="ar-JO" sz="3600" b="1" dirty="0" smtClean="0">
                <a:cs typeface="+mn-cs"/>
              </a:rPr>
              <a:t>.1 </a:t>
            </a:r>
            <a:r>
              <a:rPr lang="ar-SA" sz="3600" b="1" dirty="0" smtClean="0">
                <a:cs typeface="+mn-cs"/>
              </a:rPr>
              <a:t>علم البيان : التشبيه</a:t>
            </a:r>
            <a:endParaRPr lang="en-US" sz="3600" b="1" dirty="0">
              <a:cs typeface="+mn-cs"/>
            </a:endParaRPr>
          </a:p>
        </p:txBody>
      </p:sp>
      <p:sp>
        <p:nvSpPr>
          <p:cNvPr id="3" name="Content Placeholder 2"/>
          <p:cNvSpPr>
            <a:spLocks noGrp="1"/>
          </p:cNvSpPr>
          <p:nvPr>
            <p:ph idx="4294967295"/>
          </p:nvPr>
        </p:nvSpPr>
        <p:spPr>
          <a:xfrm>
            <a:off x="368300" y="4078725"/>
            <a:ext cx="11455400" cy="1997202"/>
          </a:xfrm>
        </p:spPr>
        <p:txBody>
          <a:bodyPr>
            <a:normAutofit fontScale="70000" lnSpcReduction="20000"/>
          </a:bodyPr>
          <a:lstStyle/>
          <a:p>
            <a:pPr algn="just" rtl="1">
              <a:lnSpc>
                <a:spcPct val="150000"/>
              </a:lnSpc>
              <a:buNone/>
            </a:pPr>
            <a:r>
              <a:rPr lang="ar-SA" sz="2400" b="1" dirty="0" smtClean="0">
                <a:latin typeface="Arial" pitchFamily="34" charset="0"/>
                <a:cs typeface="Arial" pitchFamily="34" charset="0"/>
              </a:rPr>
              <a:t>في نهاية هذا الموضوع س</a:t>
            </a:r>
            <a:r>
              <a:rPr lang="ar-JO" sz="2400" b="1" dirty="0" smtClean="0">
                <a:latin typeface="Arial" pitchFamily="34" charset="0"/>
                <a:cs typeface="Arial" pitchFamily="34" charset="0"/>
              </a:rPr>
              <a:t>ي</a:t>
            </a:r>
            <a:r>
              <a:rPr lang="ar-SA" sz="2400" b="1" dirty="0" smtClean="0">
                <a:latin typeface="Arial" pitchFamily="34" charset="0"/>
                <a:cs typeface="Arial" pitchFamily="34" charset="0"/>
              </a:rPr>
              <a:t>كون </a:t>
            </a:r>
            <a:r>
              <a:rPr lang="ar-JO" sz="2400" b="1" dirty="0" smtClean="0">
                <a:latin typeface="Arial" pitchFamily="34" charset="0"/>
                <a:cs typeface="Arial" pitchFamily="34" charset="0"/>
              </a:rPr>
              <a:t>الطالب </a:t>
            </a:r>
            <a:r>
              <a:rPr lang="ar-SA" sz="2400" b="1" dirty="0" smtClean="0">
                <a:latin typeface="Arial" pitchFamily="34" charset="0"/>
                <a:cs typeface="Arial" pitchFamily="34" charset="0"/>
              </a:rPr>
              <a:t>قادراً على أن: </a:t>
            </a:r>
            <a:endParaRPr lang="ar-JO" sz="2400" b="1" dirty="0" smtClean="0">
              <a:latin typeface="Arial" pitchFamily="34" charset="0"/>
              <a:cs typeface="Arial" pitchFamily="34" charset="0"/>
            </a:endParaRPr>
          </a:p>
          <a:p>
            <a:pPr marL="742950" lvl="1" indent="-285750" algn="r" rtl="1">
              <a:lnSpc>
                <a:spcPct val="170000"/>
              </a:lnSpc>
            </a:pPr>
            <a:r>
              <a:rPr lang="ar-JO" sz="2900" dirty="0" smtClean="0"/>
              <a:t>يحدد أركان التشبيه.</a:t>
            </a:r>
          </a:p>
          <a:p>
            <a:pPr marL="742950" lvl="1" indent="-285750" algn="r" rtl="1">
              <a:lnSpc>
                <a:spcPct val="170000"/>
              </a:lnSpc>
            </a:pPr>
            <a:r>
              <a:rPr lang="ar-JO" sz="2900" dirty="0" smtClean="0"/>
              <a:t>يحدد أنواع التشبيه المفرد والتشبيه المركب.</a:t>
            </a:r>
          </a:p>
          <a:p>
            <a:pPr marL="742950" lvl="1" indent="-285750" algn="r" rtl="1">
              <a:lnSpc>
                <a:spcPct val="170000"/>
              </a:lnSpc>
            </a:pPr>
            <a:r>
              <a:rPr lang="ar-JO" sz="2900" dirty="0" smtClean="0"/>
              <a:t>يفرق بين التشبيه المفرد والتشبيه الضمني والتشبيه التمثيلي.</a:t>
            </a:r>
            <a:endParaRPr lang="ar-JO" sz="2900" dirty="0"/>
          </a:p>
          <a:p>
            <a:pPr algn="r" rtl="1">
              <a:lnSpc>
                <a:spcPct val="150000"/>
              </a:lnSpc>
            </a:pPr>
            <a:endParaRPr lang="ar-JO" sz="1600" dirty="0" smtClean="0"/>
          </a:p>
          <a:p>
            <a:pPr algn="r" rtl="1">
              <a:lnSpc>
                <a:spcPct val="150000"/>
              </a:lnSpc>
            </a:pPr>
            <a:endParaRPr lang="ar-JO" sz="1600" dirty="0" smtClean="0"/>
          </a:p>
        </p:txBody>
      </p:sp>
      <p:sp>
        <p:nvSpPr>
          <p:cNvPr id="5" name="Rectangle 4"/>
          <p:cNvSpPr/>
          <p:nvPr/>
        </p:nvSpPr>
        <p:spPr>
          <a:xfrm>
            <a:off x="10932808" y="1143000"/>
            <a:ext cx="774571" cy="461665"/>
          </a:xfrm>
          <a:prstGeom prst="rect">
            <a:avLst/>
          </a:prstGeom>
        </p:spPr>
        <p:txBody>
          <a:bodyPr wrap="none">
            <a:spAutoFit/>
          </a:bodyPr>
          <a:lstStyle/>
          <a:p>
            <a:r>
              <a:rPr lang="ar-SA" sz="2400" b="1" dirty="0" smtClean="0"/>
              <a:t>مقدم</a:t>
            </a:r>
            <a:r>
              <a:rPr lang="ar-JO" sz="2400" b="1" dirty="0" smtClean="0"/>
              <a:t>ة</a:t>
            </a:r>
            <a:endParaRPr lang="en-US" sz="2400" b="1" dirty="0"/>
          </a:p>
        </p:txBody>
      </p:sp>
      <p:sp>
        <p:nvSpPr>
          <p:cNvPr id="6" name="Rectangle 5"/>
          <p:cNvSpPr/>
          <p:nvPr/>
        </p:nvSpPr>
        <p:spPr>
          <a:xfrm>
            <a:off x="336884" y="1642764"/>
            <a:ext cx="11562348" cy="2343655"/>
          </a:xfrm>
          <a:prstGeom prst="rect">
            <a:avLst/>
          </a:prstGeom>
        </p:spPr>
        <p:txBody>
          <a:bodyPr wrap="square">
            <a:spAutoFit/>
          </a:bodyPr>
          <a:lstStyle/>
          <a:p>
            <a:pPr algn="justLow" rtl="1">
              <a:lnSpc>
                <a:spcPct val="150000"/>
              </a:lnSpc>
            </a:pPr>
            <a:r>
              <a:rPr lang="ar-JO" sz="2000" dirty="0" smtClean="0"/>
              <a:t> كلما كان التشبيه مثيراً وبعيداً عن المألوف، زادت قيمته الفنية واتسع أفقه الخيالي، وكلما كان التشبيه مألوفاً وشائعاً قلت قيمته الفنية، وذلك أن النفس الإنسانية تميل إلى الطريف والغريب. ويمكنك أن تجعل المعنى مرغوباً به ومحببا للنفس، ويمكنك كذلك أن تجعل المعنى مكروهاً ومنفراً للنفس، وذلك بوساطة التشبيه. وحذف الأداة  يؤدي إلى تقوية الصلة بين طرفي التشبيه،إذ يصبح المشبه متقاربا مع المشبه به، وكأنهما شيء واحد، وعلى هذا يصل التشبيه إلى مستوى من القوة لا يتحقق مع وجود الأداة، وكأن الأداة توضع أو تحذف لتحدث التقارب أو التباعد بين طرفي التشبيه، وإذا حذفت زاد التقارب بين الطرفين، ويصبح التشبيه أكثر بلاغة. </a:t>
            </a:r>
            <a:endParaRPr lang="ar-JO" sz="2000" dirty="0"/>
          </a:p>
        </p:txBody>
      </p:sp>
    </p:spTree>
    <p:extLst>
      <p:ext uri="{BB962C8B-B14F-4D97-AF65-F5344CB8AC3E}">
        <p14:creationId xmlns:p14="http://schemas.microsoft.com/office/powerpoint/2010/main" val="39058385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55400" cy="561975"/>
          </a:xfrm>
        </p:spPr>
        <p:txBody>
          <a:bodyPr>
            <a:noAutofit/>
          </a:bodyPr>
          <a:lstStyle/>
          <a:p>
            <a:pPr algn="r" rtl="1"/>
            <a:r>
              <a:rPr lang="ar-JO" sz="3600" b="1" dirty="0" smtClean="0">
                <a:solidFill>
                  <a:schemeClr val="tx1">
                    <a:lumMod val="85000"/>
                    <a:lumOff val="15000"/>
                  </a:schemeClr>
                </a:solidFill>
                <a:cs typeface="+mn-cs"/>
              </a:rPr>
              <a:t>التشبيه وأركانه</a:t>
            </a:r>
            <a:endParaRPr lang="en-US" sz="3600" b="1" dirty="0">
              <a:cs typeface="+mn-cs"/>
            </a:endParaRPr>
          </a:p>
        </p:txBody>
      </p:sp>
      <p:sp>
        <p:nvSpPr>
          <p:cNvPr id="5" name="TextBox 4"/>
          <p:cNvSpPr txBox="1">
            <a:spLocks noChangeAspect="1"/>
          </p:cNvSpPr>
          <p:nvPr/>
        </p:nvSpPr>
        <p:spPr>
          <a:xfrm>
            <a:off x="433137" y="1212667"/>
            <a:ext cx="11429999" cy="3735959"/>
          </a:xfrm>
          <a:prstGeom prst="rect">
            <a:avLst/>
          </a:prstGeom>
          <a:noFill/>
        </p:spPr>
        <p:txBody>
          <a:bodyPr wrap="square" rtlCol="0">
            <a:spAutoFit/>
          </a:bodyPr>
          <a:lstStyle/>
          <a:p>
            <a:pPr algn="just" rtl="1">
              <a:lnSpc>
                <a:spcPct val="150000"/>
              </a:lnSpc>
            </a:pPr>
            <a:r>
              <a:rPr lang="ar-JO" sz="2000" dirty="0" smtClean="0"/>
              <a:t>التشبيه هو الجمع بين شيئين بينهما علاقة المشابهة في صفة أو أكثر بقصد توضيح المعنى ونقل الإحساس به للآخرين.</a:t>
            </a:r>
          </a:p>
          <a:p>
            <a:pPr lvl="0" algn="just" rtl="1">
              <a:lnSpc>
                <a:spcPct val="150000"/>
              </a:lnSpc>
            </a:pPr>
            <a:r>
              <a:rPr lang="ar-JO" sz="2000" dirty="0" smtClean="0"/>
              <a:t>يوجد للتشبيه أركان يرتكز عليها ، وهي: </a:t>
            </a:r>
            <a:endParaRPr lang="en-US" sz="2000" dirty="0" smtClean="0"/>
          </a:p>
          <a:p>
            <a:pPr marL="228600" indent="-228600" algn="just" rtl="1">
              <a:lnSpc>
                <a:spcPct val="150000"/>
              </a:lnSpc>
              <a:buFont typeface="+mj-lt"/>
              <a:buAutoNum type="arabicPeriod"/>
            </a:pPr>
            <a:r>
              <a:rPr lang="ar-JO" sz="2000" dirty="0" smtClean="0"/>
              <a:t>مُشَّبه: هو المقصود بالوصف؛ لبيان قوته أو جماله، أو قبحه . </a:t>
            </a:r>
            <a:endParaRPr lang="en-US" sz="2000" dirty="0" smtClean="0"/>
          </a:p>
          <a:p>
            <a:pPr marL="228600" indent="-228600" algn="just" rtl="1">
              <a:lnSpc>
                <a:spcPct val="150000"/>
              </a:lnSpc>
              <a:buFont typeface="+mj-lt"/>
              <a:buAutoNum type="arabicPeriod"/>
            </a:pPr>
            <a:r>
              <a:rPr lang="ar-JO" sz="2000" dirty="0" smtClean="0"/>
              <a:t>مُشَبَّه به: هو الشيء الذي جئنا به نموذجاً للمقارنة ؛ ليعطي للمشبه القوة أو الجمال، أو القبح، ويجب أن تكون الصفة فيه أوضح وأقوى. </a:t>
            </a:r>
          </a:p>
          <a:p>
            <a:pPr algn="just" rtl="1">
              <a:lnSpc>
                <a:spcPct val="150000"/>
              </a:lnSpc>
            </a:pPr>
            <a:r>
              <a:rPr lang="ar-JO" sz="2000" dirty="0" smtClean="0"/>
              <a:t>ويسمى المشبه والمشبه به طرفي التشبيه ولا يجوز حذف أحدهما؛ لأن حذف واحد منهما يُحول المثال إلى استعارة. </a:t>
            </a:r>
            <a:endParaRPr lang="en-US" sz="2000" dirty="0" smtClean="0"/>
          </a:p>
          <a:p>
            <a:pPr marL="228600" indent="-228600" algn="just" rtl="1">
              <a:lnSpc>
                <a:spcPct val="150000"/>
              </a:lnSpc>
              <a:buFont typeface="+mj-lt"/>
              <a:buAutoNum type="arabicPeriod"/>
            </a:pPr>
            <a:r>
              <a:rPr lang="ar-JO" sz="2000" dirty="0" smtClean="0"/>
              <a:t>وجه الشبه: هو الصفة المشتركة بين الطرفين المشبه و المشبه به . </a:t>
            </a:r>
            <a:endParaRPr lang="en-US" sz="2000" dirty="0" smtClean="0"/>
          </a:p>
          <a:p>
            <a:pPr marL="228600" indent="-228600" algn="just" rtl="1">
              <a:lnSpc>
                <a:spcPct val="150000"/>
              </a:lnSpc>
              <a:buFont typeface="+mj-lt"/>
              <a:buAutoNum type="arabicPeriod"/>
            </a:pPr>
            <a:r>
              <a:rPr lang="ar-JO" sz="2000" dirty="0" smtClean="0"/>
              <a:t>أداة التشبيه: هي الرابط بين الطرفين. وقد تكون حرفاً (الكاف - كأنَّ).  وقد تكون اسماً، (مثل - شبه  ) وقد تكون فعلاً(يحاكي - يشبه - يماثل) .</a:t>
            </a:r>
            <a:endParaRPr lang="en-US" sz="2000" dirty="0"/>
          </a:p>
        </p:txBody>
      </p:sp>
      <p:sp>
        <p:nvSpPr>
          <p:cNvPr id="6" name="Rectangle 5"/>
          <p:cNvSpPr/>
          <p:nvPr/>
        </p:nvSpPr>
        <p:spPr>
          <a:xfrm>
            <a:off x="1299411" y="5036767"/>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التشبيه وأركانه</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1628687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31800" y="106363"/>
            <a:ext cx="11455400" cy="561975"/>
          </a:xfrm>
        </p:spPr>
        <p:txBody>
          <a:bodyPr>
            <a:noAutofit/>
          </a:bodyPr>
          <a:lstStyle/>
          <a:p>
            <a:pPr algn="r" rtl="1"/>
            <a:r>
              <a:rPr lang="ar-JO" sz="3600" b="1" dirty="0" smtClean="0">
                <a:cs typeface="+mn-cs"/>
              </a:rPr>
              <a:t>أقسام التشبيه</a:t>
            </a:r>
            <a:endParaRPr lang="en-US" sz="3600" b="1" dirty="0">
              <a:cs typeface="+mn-cs"/>
            </a:endParaRPr>
          </a:p>
        </p:txBody>
      </p:sp>
      <p:sp>
        <p:nvSpPr>
          <p:cNvPr id="5" name="TextBox 4"/>
          <p:cNvSpPr txBox="1">
            <a:spLocks noChangeAspect="1"/>
          </p:cNvSpPr>
          <p:nvPr/>
        </p:nvSpPr>
        <p:spPr>
          <a:xfrm>
            <a:off x="433137" y="935931"/>
            <a:ext cx="11429999" cy="4247317"/>
          </a:xfrm>
          <a:prstGeom prst="rect">
            <a:avLst/>
          </a:prstGeom>
          <a:noFill/>
        </p:spPr>
        <p:txBody>
          <a:bodyPr wrap="square" rtlCol="0">
            <a:spAutoFit/>
          </a:bodyPr>
          <a:lstStyle/>
          <a:p>
            <a:pPr algn="just" rtl="1">
              <a:lnSpc>
                <a:spcPct val="150000"/>
              </a:lnSpc>
            </a:pPr>
            <a:r>
              <a:rPr lang="ar-JO" sz="2000" dirty="0" smtClean="0"/>
              <a:t>يقسم التشبيه من حيث طرفيه إلى قسمين :</a:t>
            </a:r>
          </a:p>
          <a:p>
            <a:pPr algn="just" rtl="1">
              <a:lnSpc>
                <a:spcPct val="150000"/>
              </a:lnSpc>
            </a:pPr>
            <a:r>
              <a:rPr lang="ar-JO" sz="2000" b="1" u="sng" dirty="0" smtClean="0"/>
              <a:t>التشبيه المفرد</a:t>
            </a:r>
          </a:p>
          <a:p>
            <a:pPr algn="just" rtl="1">
              <a:lnSpc>
                <a:spcPct val="150000"/>
              </a:lnSpc>
            </a:pPr>
            <a:r>
              <a:rPr lang="ar-JO" sz="2000" dirty="0" smtClean="0"/>
              <a:t>يتحدد نوع التشبيه المفرد حسب الأداة ووجه الشبه من حيث ذكرهما أو حذفهما، ويقسم إلى أربعة أقسام:</a:t>
            </a:r>
          </a:p>
          <a:p>
            <a:pPr algn="just" rtl="1">
              <a:lnSpc>
                <a:spcPct val="150000"/>
              </a:lnSpc>
              <a:tabLst>
                <a:tab pos="10922000" algn="l"/>
              </a:tabLst>
            </a:pPr>
            <a:r>
              <a:rPr lang="ar-JO" sz="2000" dirty="0" smtClean="0"/>
              <a:t>1 - التشبيه المرسل :  وهو ما ذكرت فيه أداة التشبيه ، نحو:</a:t>
            </a:r>
            <a:r>
              <a:rPr lang="ar-JO" sz="2000" i="1" dirty="0" smtClean="0"/>
              <a:t> </a:t>
            </a:r>
            <a:r>
              <a:rPr lang="ar-JO" sz="2000" dirty="0" smtClean="0"/>
              <a:t>الحصان في السرعة كالبَرْق الخاطِف.</a:t>
            </a:r>
            <a:endParaRPr lang="en-US" sz="2000" dirty="0" smtClean="0"/>
          </a:p>
          <a:p>
            <a:pPr algn="just" rtl="1">
              <a:lnSpc>
                <a:spcPct val="150000"/>
              </a:lnSpc>
              <a:tabLst>
                <a:tab pos="10922000" algn="l"/>
              </a:tabLst>
            </a:pPr>
            <a:r>
              <a:rPr lang="ar-JO" sz="2000" dirty="0" smtClean="0"/>
              <a:t>2- التشبيه المؤكد : وهو ما حذفت منه أداة التشبيه، </a:t>
            </a:r>
            <a:r>
              <a:rPr lang="ar-SA" sz="2000" dirty="0" smtClean="0"/>
              <a:t>نحو : رأيُ الحازم ميزانٌ في الدّقَّة.</a:t>
            </a:r>
            <a:endParaRPr lang="en-US" sz="2000" dirty="0" smtClean="0"/>
          </a:p>
          <a:p>
            <a:pPr algn="just" rtl="1">
              <a:lnSpc>
                <a:spcPct val="150000"/>
              </a:lnSpc>
              <a:tabLst>
                <a:tab pos="10922000" algn="l"/>
              </a:tabLst>
            </a:pPr>
            <a:r>
              <a:rPr lang="ar-JO" sz="2000" dirty="0" smtClean="0"/>
              <a:t>3-</a:t>
            </a:r>
            <a:r>
              <a:rPr lang="ar-SA" sz="2000" dirty="0" smtClean="0"/>
              <a:t> التشبيه المفصل: هو ما ذكر فيه وجه الشبه ، كقول  الشاعر:  </a:t>
            </a:r>
            <a:endParaRPr lang="en-US" sz="2000" dirty="0" smtClean="0"/>
          </a:p>
          <a:p>
            <a:pPr algn="just" rtl="1">
              <a:lnSpc>
                <a:spcPct val="150000"/>
              </a:lnSpc>
              <a:tabLst>
                <a:tab pos="10922000" algn="l"/>
              </a:tabLst>
            </a:pPr>
            <a:r>
              <a:rPr lang="ar-JO" sz="2000" dirty="0" smtClean="0"/>
              <a:t>           </a:t>
            </a:r>
            <a:r>
              <a:rPr lang="ar-SA" sz="2000" dirty="0" smtClean="0"/>
              <a:t>يا شبيهَ البدرِ حُسْناً               وضياءً ومنالا </a:t>
            </a:r>
            <a:endParaRPr lang="en-US" sz="2000" dirty="0" smtClean="0"/>
          </a:p>
          <a:p>
            <a:pPr algn="just" rtl="1">
              <a:lnSpc>
                <a:spcPct val="150000"/>
              </a:lnSpc>
              <a:tabLst>
                <a:tab pos="10922000" algn="l"/>
              </a:tabLst>
            </a:pPr>
            <a:r>
              <a:rPr lang="ar-JO" sz="2000" dirty="0" smtClean="0"/>
              <a:t>4-</a:t>
            </a:r>
            <a:r>
              <a:rPr lang="ar-SA" sz="2000" dirty="0" smtClean="0"/>
              <a:t> التشبيه المجمل: وهو ما حذف منه وجه الشبه . نحو قول الشاعر : </a:t>
            </a:r>
            <a:endParaRPr lang="en-US" sz="2000" dirty="0" smtClean="0"/>
          </a:p>
          <a:p>
            <a:pPr algn="just" rtl="1">
              <a:lnSpc>
                <a:spcPct val="150000"/>
              </a:lnSpc>
              <a:tabLst>
                <a:tab pos="10922000" algn="l"/>
              </a:tabLst>
            </a:pPr>
            <a:r>
              <a:rPr lang="ar-SA" sz="2000" dirty="0" smtClean="0"/>
              <a:t>           إنما الدنيا كبيتٍ   </a:t>
            </a:r>
            <a:r>
              <a:rPr lang="ar-JO" sz="2000" dirty="0" smtClean="0"/>
              <a:t>     </a:t>
            </a:r>
            <a:r>
              <a:rPr lang="ar-SA" sz="2000" dirty="0" smtClean="0"/>
              <a:t>   نسجُه من عنكبوت</a:t>
            </a:r>
            <a:endParaRPr lang="en-US" sz="2000" dirty="0" smtClean="0"/>
          </a:p>
        </p:txBody>
      </p:sp>
      <p:sp>
        <p:nvSpPr>
          <p:cNvPr id="6" name="Rectangle 5"/>
          <p:cNvSpPr/>
          <p:nvPr/>
        </p:nvSpPr>
        <p:spPr>
          <a:xfrm>
            <a:off x="1299411" y="5169115"/>
            <a:ext cx="10527631" cy="463075"/>
          </a:xfrm>
          <a:prstGeom prst="rect">
            <a:avLst/>
          </a:prstGeom>
        </p:spPr>
        <p:txBody>
          <a:bodyPr wrap="square">
            <a:spAutoFit/>
          </a:bodyPr>
          <a:lstStyle/>
          <a:p>
            <a:pPr algn="just" rtl="1">
              <a:lnSpc>
                <a:spcPct val="150000"/>
              </a:lnSpc>
              <a:buNone/>
            </a:pPr>
            <a:r>
              <a:rPr lang="ar-JO" b="1" dirty="0" smtClean="0">
                <a:solidFill>
                  <a:srgbClr val="9BBB59"/>
                </a:solidFill>
              </a:rPr>
              <a:t>ارجع إلى الفيديو  لتتعرف على </a:t>
            </a:r>
            <a:r>
              <a:rPr lang="ar-SA" b="1" dirty="0" smtClean="0">
                <a:solidFill>
                  <a:srgbClr val="9BBB59"/>
                </a:solidFill>
              </a:rPr>
              <a:t>أنواع التشبيه</a:t>
            </a:r>
            <a:r>
              <a:rPr lang="ar-JO" b="1" dirty="0" smtClean="0">
                <a:solidFill>
                  <a:srgbClr val="9BBB59"/>
                </a:solidFill>
              </a:rPr>
              <a:t>.</a:t>
            </a:r>
            <a:endParaRPr lang="en-US" b="1" dirty="0" smtClean="0">
              <a:solidFill>
                <a:srgbClr val="9BBB59"/>
              </a:solidFill>
            </a:endParaRPr>
          </a:p>
        </p:txBody>
      </p:sp>
    </p:spTree>
    <p:extLst>
      <p:ext uri="{BB962C8B-B14F-4D97-AF65-F5344CB8AC3E}">
        <p14:creationId xmlns:p14="http://schemas.microsoft.com/office/powerpoint/2010/main" val="16286876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مستطيل 3"/>
          <p:cNvSpPr/>
          <p:nvPr/>
        </p:nvSpPr>
        <p:spPr>
          <a:xfrm>
            <a:off x="300789" y="2861709"/>
            <a:ext cx="11526253" cy="3785652"/>
          </a:xfrm>
          <a:prstGeom prst="rect">
            <a:avLst/>
          </a:prstGeom>
          <a:noFill/>
        </p:spPr>
        <p:txBody>
          <a:bodyPr wrap="square" lIns="91440" tIns="45720" rIns="91440" bIns="45720">
            <a:spAutoFit/>
          </a:bodyPr>
          <a:lstStyle/>
          <a:p>
            <a:pPr algn="just" rtl="1">
              <a:lnSpc>
                <a:spcPct val="150000"/>
              </a:lnSpc>
            </a:pPr>
            <a:r>
              <a:rPr lang="ar-JO" sz="2000" b="1" u="sng" dirty="0" smtClean="0"/>
              <a:t>التشبيه المركب</a:t>
            </a:r>
          </a:p>
          <a:p>
            <a:pPr algn="just" rtl="1">
              <a:lnSpc>
                <a:spcPct val="150000"/>
              </a:lnSpc>
            </a:pPr>
            <a:r>
              <a:rPr lang="ar-JO" sz="2000" dirty="0" smtClean="0"/>
              <a:t>التشبيه المركب نوعان: </a:t>
            </a:r>
          </a:p>
          <a:p>
            <a:pPr algn="just" rtl="1">
              <a:lnSpc>
                <a:spcPct val="150000"/>
              </a:lnSpc>
            </a:pPr>
            <a:r>
              <a:rPr lang="ar-JO" sz="2000" b="1" u="sng" dirty="0" smtClean="0"/>
              <a:t>التشبيه التمثيلي</a:t>
            </a:r>
            <a:endParaRPr lang="en-US" sz="2000" b="1" u="sng" dirty="0" smtClean="0"/>
          </a:p>
          <a:p>
            <a:pPr algn="just" rtl="1">
              <a:lnSpc>
                <a:spcPct val="150000"/>
              </a:lnSpc>
            </a:pPr>
            <a:r>
              <a:rPr lang="ar-JO" sz="2000" dirty="0" smtClean="0"/>
              <a:t> </a:t>
            </a:r>
            <a:r>
              <a:rPr lang="ar-SA" sz="2000" dirty="0" smtClean="0"/>
              <a:t>ينبغي أن تتذكر أن وجه الشبه في التشبيه المفرد هو صفة مفردة، فحينما نقول: فلان كالبحر كرما</a:t>
            </a:r>
            <a:r>
              <a:rPr lang="ar-JO" sz="2000" dirty="0" smtClean="0"/>
              <a:t>ً</a:t>
            </a:r>
            <a:r>
              <a:rPr lang="ar-SA" sz="2000" dirty="0" smtClean="0"/>
              <a:t>، فوجه الشبه هو صفة مفردة وهي الكرم، أما وجه الشبه في</a:t>
            </a:r>
            <a:endParaRPr lang="ar-JO" sz="2000" dirty="0" smtClean="0"/>
          </a:p>
          <a:p>
            <a:pPr algn="just" rtl="1">
              <a:lnSpc>
                <a:spcPct val="150000"/>
              </a:lnSpc>
            </a:pPr>
            <a:r>
              <a:rPr lang="ar-SA" sz="2000" dirty="0" smtClean="0"/>
              <a:t> التشبيه التمثيلي فليس مفردا</a:t>
            </a:r>
            <a:r>
              <a:rPr lang="ar-JO" sz="2000" dirty="0" smtClean="0"/>
              <a:t>ً</a:t>
            </a:r>
            <a:r>
              <a:rPr lang="ar-SA" sz="2000" dirty="0" smtClean="0"/>
              <a:t>، وإنما هو منتزع (مأخوذ) من أمور</a:t>
            </a:r>
            <a:r>
              <a:rPr lang="ar-JO" sz="2000" dirty="0" smtClean="0"/>
              <a:t> </a:t>
            </a:r>
            <a:r>
              <a:rPr lang="ar-SA" sz="2000" dirty="0" smtClean="0"/>
              <a:t>عدة. </a:t>
            </a:r>
            <a:endParaRPr lang="en-US" sz="2000" dirty="0" smtClean="0"/>
          </a:p>
          <a:p>
            <a:pPr algn="just" rtl="1">
              <a:lnSpc>
                <a:spcPct val="150000"/>
              </a:lnSpc>
            </a:pPr>
            <a:r>
              <a:rPr lang="ar-JO" sz="2000" dirty="0" smtClean="0"/>
              <a:t>مثال:</a:t>
            </a:r>
            <a:endParaRPr lang="en-US" sz="2000" dirty="0" smtClean="0"/>
          </a:p>
          <a:p>
            <a:pPr algn="just" rtl="1">
              <a:lnSpc>
                <a:spcPct val="150000"/>
              </a:lnSpc>
            </a:pPr>
            <a:r>
              <a:rPr lang="ar-SA" sz="2000" dirty="0" smtClean="0"/>
              <a:t>كأن مثار النقع فوق رؤوسنا         وأسيافنا ليل تهاوى كواكبه </a:t>
            </a:r>
            <a:endParaRPr lang="ar-JO" sz="2000" dirty="0" smtClean="0"/>
          </a:p>
        </p:txBody>
      </p:sp>
      <p:sp>
        <p:nvSpPr>
          <p:cNvPr id="6" name="TextBox 5"/>
          <p:cNvSpPr txBox="1">
            <a:spLocks noChangeAspect="1"/>
          </p:cNvSpPr>
          <p:nvPr/>
        </p:nvSpPr>
        <p:spPr>
          <a:xfrm>
            <a:off x="360946" y="407949"/>
            <a:ext cx="11478126" cy="2400657"/>
          </a:xfrm>
          <a:prstGeom prst="rect">
            <a:avLst/>
          </a:prstGeom>
          <a:noFill/>
        </p:spPr>
        <p:txBody>
          <a:bodyPr wrap="square" rtlCol="0">
            <a:spAutoFit/>
          </a:bodyPr>
          <a:lstStyle/>
          <a:p>
            <a:pPr algn="just" rtl="1">
              <a:lnSpc>
                <a:spcPct val="150000"/>
              </a:lnSpc>
            </a:pPr>
            <a:r>
              <a:rPr lang="ar-JO" sz="2000" dirty="0" smtClean="0"/>
              <a:t>واستئناسا بما سبق لا يمكن أن يأتي التشبيه مرسلا ً مؤكداً معاً، ولا يمكن أن يأتي مفصلاً مجملاً معاً،  </a:t>
            </a:r>
            <a:r>
              <a:rPr lang="ar-SA" sz="2000" dirty="0" smtClean="0"/>
              <a:t>وحينما تحذف منه الأداة ويحذف وجه الشبه معا يسمى(مؤكدا</a:t>
            </a:r>
            <a:r>
              <a:rPr lang="ar-JO" sz="2000" dirty="0" smtClean="0"/>
              <a:t>ً</a:t>
            </a:r>
            <a:r>
              <a:rPr lang="ar-SA" sz="2000" dirty="0" smtClean="0"/>
              <a:t> مجملا</a:t>
            </a:r>
            <a:r>
              <a:rPr lang="ar-JO" sz="2000" dirty="0" smtClean="0"/>
              <a:t>ً</a:t>
            </a:r>
            <a:r>
              <a:rPr lang="ar-SA" sz="2000" dirty="0" smtClean="0"/>
              <a:t>)، ويطلق البلاغيون على هذا النوع </a:t>
            </a:r>
            <a:r>
              <a:rPr lang="ar-SA" sz="2000" b="1" u="sng" dirty="0" smtClean="0"/>
              <a:t>التشبيه البليغ </a:t>
            </a:r>
            <a:r>
              <a:rPr lang="ar-SA" sz="2000" dirty="0" smtClean="0"/>
              <a:t>، كقول الشاعر : </a:t>
            </a:r>
          </a:p>
          <a:p>
            <a:pPr algn="just" rtl="1">
              <a:lnSpc>
                <a:spcPct val="150000"/>
              </a:lnSpc>
            </a:pPr>
            <a:r>
              <a:rPr lang="ar-SA" sz="2000" dirty="0" smtClean="0"/>
              <a:t>فالأرض ياقوتة والجو لؤلؤة        والنبت فيروزج والماء بلور</a:t>
            </a:r>
            <a:r>
              <a:rPr lang="ar-JO" sz="2000" dirty="0" smtClean="0"/>
              <a:t> </a:t>
            </a:r>
          </a:p>
          <a:p>
            <a:pPr algn="just" rtl="1">
              <a:lnSpc>
                <a:spcPct val="150000"/>
              </a:lnSpc>
            </a:pPr>
            <a:r>
              <a:rPr lang="ar-SA" sz="2000" dirty="0" smtClean="0"/>
              <a:t> يحوي البيت أربعة تشبيهات بليغة ( مؤكد مجمل ) فقد شبه الأرض بالياقوتة،</a:t>
            </a:r>
            <a:r>
              <a:rPr lang="ar-JO" sz="2000" dirty="0" smtClean="0"/>
              <a:t> </a:t>
            </a:r>
            <a:r>
              <a:rPr lang="ar-SA" sz="2000" dirty="0" smtClean="0"/>
              <a:t>والجو باللؤلؤة، والنبت بالفيروزج والماء بالبلور، وفي التشبيهات الأربعة حذفت الأداة ، وحذف وجه الشبه</a:t>
            </a:r>
            <a:r>
              <a:rPr lang="ar-JO" sz="2000" dirty="0" smtClean="0"/>
              <a:t>.</a:t>
            </a:r>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مستطيل 3"/>
          <p:cNvSpPr/>
          <p:nvPr/>
        </p:nvSpPr>
        <p:spPr>
          <a:xfrm>
            <a:off x="300789" y="2861709"/>
            <a:ext cx="11526253" cy="3323987"/>
          </a:xfrm>
          <a:prstGeom prst="rect">
            <a:avLst/>
          </a:prstGeom>
          <a:noFill/>
        </p:spPr>
        <p:txBody>
          <a:bodyPr wrap="square" lIns="91440" tIns="45720" rIns="91440" bIns="45720">
            <a:spAutoFit/>
          </a:bodyPr>
          <a:lstStyle/>
          <a:p>
            <a:pPr algn="just" rtl="1">
              <a:lnSpc>
                <a:spcPct val="150000"/>
              </a:lnSpc>
            </a:pPr>
            <a:r>
              <a:rPr lang="ar-JO" sz="2000" b="1" u="sng" dirty="0" smtClean="0"/>
              <a:t>التشبيه الضمني</a:t>
            </a:r>
            <a:endParaRPr lang="en-US" sz="2000" b="1" u="sng" dirty="0" smtClean="0"/>
          </a:p>
          <a:p>
            <a:pPr algn="just" rtl="1">
              <a:lnSpc>
                <a:spcPct val="150000"/>
              </a:lnSpc>
            </a:pPr>
            <a:r>
              <a:rPr lang="ar-SA" sz="2000" dirty="0" smtClean="0"/>
              <a:t> حينما يأتي المشبه فكرة أو حكما</a:t>
            </a:r>
            <a:r>
              <a:rPr lang="ar-JO" sz="2000" dirty="0" smtClean="0"/>
              <a:t>ً</a:t>
            </a:r>
            <a:r>
              <a:rPr lang="ar-SA" sz="2000" dirty="0" smtClean="0"/>
              <a:t> يحوي إثارة وغرابة بسبب خروجه عن المألوف، ثم يأتي المشبه به دليلاً وبرهاناً يؤكد صحة ما جاء في المشبه، ويزيل الإثارة والغرابة عن المشبه، فإن التشبيه </a:t>
            </a:r>
            <a:endParaRPr lang="ar-JO" sz="2000" dirty="0" smtClean="0"/>
          </a:p>
          <a:p>
            <a:pPr algn="just" rtl="1">
              <a:lnSpc>
                <a:spcPct val="150000"/>
              </a:lnSpc>
            </a:pPr>
            <a:r>
              <a:rPr lang="ar-SA" sz="2000" dirty="0" smtClean="0"/>
              <a:t>في هذه الحالة يسمى تشبيها ضمنيا</a:t>
            </a:r>
            <a:r>
              <a:rPr lang="ar-JO" sz="2000" dirty="0" smtClean="0"/>
              <a:t>ً</a:t>
            </a:r>
            <a:r>
              <a:rPr lang="ar-SA" sz="2000" dirty="0" smtClean="0"/>
              <a:t>، وسمي بهذا الاسم لأن التشبيه لا يرد على إحدى الصور المعروفة في التشبيه المفرد أو التمثيلي، فالمشبه والمشبه به في التشبيه الضمني لا يأتيان صريحين واضحين، بل يأتيان بصورة ضمنية.</a:t>
            </a:r>
            <a:endParaRPr lang="en-US" sz="2000" dirty="0" smtClean="0"/>
          </a:p>
          <a:p>
            <a:pPr algn="just" rtl="1">
              <a:lnSpc>
                <a:spcPct val="150000"/>
              </a:lnSpc>
            </a:pPr>
            <a:r>
              <a:rPr lang="ar-JO" sz="2000" dirty="0" smtClean="0"/>
              <a:t>مثال: </a:t>
            </a:r>
            <a:r>
              <a:rPr lang="ar-SA" sz="2000" dirty="0" smtClean="0"/>
              <a:t>تأمل قول ابن الرومي: </a:t>
            </a:r>
            <a:endParaRPr lang="en-US" sz="2000" dirty="0" smtClean="0"/>
          </a:p>
          <a:p>
            <a:pPr algn="just" rtl="1">
              <a:lnSpc>
                <a:spcPct val="150000"/>
              </a:lnSpc>
            </a:pPr>
            <a:r>
              <a:rPr lang="ar-SA" sz="2000" dirty="0" smtClean="0"/>
              <a:t>قَدْ يَشِيبُ الْفَتَى وَلَيْسَ عجيباً        أَنْ يُرَى النَّورُ في الْقَضِيبِ الرَّطيبِ </a:t>
            </a:r>
            <a:endParaRPr lang="ar-JO" sz="2000" dirty="0" smtClean="0"/>
          </a:p>
        </p:txBody>
      </p:sp>
      <p:sp>
        <p:nvSpPr>
          <p:cNvPr id="6" name="TextBox 5"/>
          <p:cNvSpPr txBox="1">
            <a:spLocks noChangeAspect="1"/>
          </p:cNvSpPr>
          <p:nvPr/>
        </p:nvSpPr>
        <p:spPr>
          <a:xfrm>
            <a:off x="360946" y="407949"/>
            <a:ext cx="11478126" cy="2343655"/>
          </a:xfrm>
          <a:prstGeom prst="rect">
            <a:avLst/>
          </a:prstGeom>
          <a:noFill/>
        </p:spPr>
        <p:txBody>
          <a:bodyPr wrap="square" rtlCol="0">
            <a:spAutoFit/>
          </a:bodyPr>
          <a:lstStyle/>
          <a:p>
            <a:pPr algn="just" rtl="1">
              <a:lnSpc>
                <a:spcPct val="150000"/>
              </a:lnSpc>
            </a:pPr>
            <a:r>
              <a:rPr lang="ar-SA" sz="2000" dirty="0" smtClean="0"/>
              <a:t> لا يريد الشاعر تشبيه غبار المعركة بالل</a:t>
            </a:r>
            <a:r>
              <a:rPr lang="ar-JO" sz="2000" dirty="0" smtClean="0"/>
              <a:t>ي</a:t>
            </a:r>
            <a:r>
              <a:rPr lang="ar-SA" sz="2000" dirty="0" smtClean="0"/>
              <a:t>ل، ولا تشبيه السيوف بالكواكب، وإنما المراد تشبيه الهيئة الحاصلة من الغبار الأسود والسيوف اللامعة بالهيئة الحاصلة من الليل المظلم والكواكب المشرقة. </a:t>
            </a:r>
            <a:r>
              <a:rPr lang="ar-JO" sz="2000" dirty="0" smtClean="0"/>
              <a:t>ويمكن تعيين أركان التشبيه كالآتي:</a:t>
            </a:r>
          </a:p>
          <a:p>
            <a:pPr marL="857250" lvl="1" indent="-171450" algn="just" rtl="1">
              <a:lnSpc>
                <a:spcPct val="150000"/>
              </a:lnSpc>
            </a:pPr>
            <a:r>
              <a:rPr lang="ar-SA" sz="2000" dirty="0" smtClean="0"/>
              <a:t>المشبه: صورة غبار المعركة الأسود الذي يتخلله بياض السيوف أو يتخلله الشرر الذي ينجم عن تصادم السيوف. </a:t>
            </a:r>
            <a:endParaRPr lang="ar-JO" sz="2000" dirty="0" smtClean="0"/>
          </a:p>
          <a:p>
            <a:pPr marL="857250" lvl="1" indent="-171450" algn="just" rtl="1">
              <a:lnSpc>
                <a:spcPct val="150000"/>
              </a:lnSpc>
            </a:pPr>
            <a:r>
              <a:rPr lang="ar-SA" sz="2000" dirty="0" smtClean="0"/>
              <a:t>المشبه به: صورة الليل الأسود الذي تتخلله شهب مضيئة. </a:t>
            </a:r>
            <a:endParaRPr lang="ar-JO" sz="2000" dirty="0" smtClean="0"/>
          </a:p>
          <a:p>
            <a:pPr marL="857250" lvl="1" indent="-171450" algn="just" rtl="1">
              <a:lnSpc>
                <a:spcPct val="150000"/>
              </a:lnSpc>
            </a:pPr>
            <a:r>
              <a:rPr lang="ar-SA" sz="2000" dirty="0" smtClean="0"/>
              <a:t>وجه الشبه: شيء لامع يتخلل أو يضيء شيئا</a:t>
            </a:r>
            <a:r>
              <a:rPr lang="ar-JO" sz="2000" dirty="0" smtClean="0"/>
              <a:t>ً</a:t>
            </a:r>
            <a:r>
              <a:rPr lang="ar-SA" sz="2000" dirty="0" smtClean="0"/>
              <a:t> أسود.</a:t>
            </a:r>
            <a:endParaRPr lang="ar-JO" sz="2000" dirty="0" smtClean="0"/>
          </a:p>
        </p:txBody>
      </p:sp>
    </p:spTree>
    <p:extLst>
      <p:ext uri="{BB962C8B-B14F-4D97-AF65-F5344CB8AC3E}">
        <p14:creationId xmlns:p14="http://schemas.microsoft.com/office/powerpoint/2010/main" val="77466072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1380-1">
      <a:dk1>
        <a:sysClr val="windowText" lastClr="000000"/>
      </a:dk1>
      <a:lt1>
        <a:sysClr val="window" lastClr="FFFFFF"/>
      </a:lt1>
      <a:dk2>
        <a:srgbClr val="44546A"/>
      </a:dk2>
      <a:lt2>
        <a:srgbClr val="E7E6E6"/>
      </a:lt2>
      <a:accent1>
        <a:srgbClr val="F37C78"/>
      </a:accent1>
      <a:accent2>
        <a:srgbClr val="FCB742"/>
      </a:accent2>
      <a:accent3>
        <a:srgbClr val="0AADBD"/>
      </a:accent3>
      <a:accent4>
        <a:srgbClr val="A1BF3D"/>
      </a:accent4>
      <a:accent5>
        <a:srgbClr val="999999"/>
      </a:accent5>
      <a:accent6>
        <a:srgbClr val="BCBCBC"/>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4971</TotalTime>
  <Words>4273</Words>
  <Application>Microsoft Office PowerPoint</Application>
  <PresentationFormat>Custom</PresentationFormat>
  <Paragraphs>255</Paragraphs>
  <Slides>31</Slides>
  <Notes>3</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مقرر اللغة العربية 1 0111</vt:lpstr>
      <vt:lpstr>مقدمة</vt:lpstr>
      <vt:lpstr>PowerPoint Presentation</vt:lpstr>
      <vt:lpstr>موضوعات الوحدة</vt:lpstr>
      <vt:lpstr>5.1 علم البيان : التشبيه</vt:lpstr>
      <vt:lpstr>التشبيه وأركانه</vt:lpstr>
      <vt:lpstr>أقسام التشبيه</vt:lpstr>
      <vt:lpstr>PowerPoint Presentation</vt:lpstr>
      <vt:lpstr>PowerPoint Presentation</vt:lpstr>
      <vt:lpstr>PowerPoint Presentation</vt:lpstr>
      <vt:lpstr>PowerPoint Presentation</vt:lpstr>
      <vt:lpstr>5.2 علم البيان : الاستعارة</vt:lpstr>
      <vt:lpstr>تعريف الاستعارة</vt:lpstr>
      <vt:lpstr>أقسام الاستعارة</vt:lpstr>
      <vt:lpstr>PowerPoint Presentation</vt:lpstr>
      <vt:lpstr>PowerPoint Presentation</vt:lpstr>
      <vt:lpstr>PowerPoint Presentation</vt:lpstr>
      <vt:lpstr>5.3 علم البيان : الكناية والمجاز المرسل</vt:lpstr>
      <vt:lpstr>الكناية وأقسامها</vt:lpstr>
      <vt:lpstr>PowerPoint Presentation</vt:lpstr>
      <vt:lpstr>المجاز المرسل</vt:lpstr>
      <vt:lpstr>PowerPoint Presentation</vt:lpstr>
      <vt:lpstr>PowerPoint Presentation</vt:lpstr>
      <vt:lpstr>PowerPoint Presentation</vt:lpstr>
      <vt:lpstr>5.4 علم المعاني وعلم البديع</vt:lpstr>
      <vt:lpstr>علم المعاني</vt:lpstr>
      <vt:lpstr>PowerPoint Presentation</vt:lpstr>
      <vt:lpstr>علم البديع</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ghader hamed</cp:lastModifiedBy>
  <cp:revision>457</cp:revision>
  <dcterms:created xsi:type="dcterms:W3CDTF">2016-03-10T11:50:26Z</dcterms:created>
  <dcterms:modified xsi:type="dcterms:W3CDTF">2016-08-13T09:58:16Z</dcterms:modified>
</cp:coreProperties>
</file>