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63" r:id="rId3"/>
    <p:sldId id="305" r:id="rId4"/>
    <p:sldId id="259" r:id="rId5"/>
    <p:sldId id="284" r:id="rId6"/>
    <p:sldId id="260" r:id="rId7"/>
    <p:sldId id="280" r:id="rId8"/>
    <p:sldId id="290" r:id="rId9"/>
    <p:sldId id="285" r:id="rId10"/>
    <p:sldId id="266" r:id="rId11"/>
    <p:sldId id="291" r:id="rId12"/>
    <p:sldId id="314" r:id="rId13"/>
    <p:sldId id="292" r:id="rId14"/>
    <p:sldId id="313" r:id="rId15"/>
    <p:sldId id="306" r:id="rId16"/>
    <p:sldId id="293" r:id="rId17"/>
    <p:sldId id="307" r:id="rId18"/>
    <p:sldId id="286" r:id="rId19"/>
    <p:sldId id="297" r:id="rId20"/>
    <p:sldId id="315" r:id="rId21"/>
    <p:sldId id="308" r:id="rId22"/>
    <p:sldId id="298" r:id="rId23"/>
    <p:sldId id="299" r:id="rId24"/>
    <p:sldId id="300" r:id="rId25"/>
    <p:sldId id="301" r:id="rId26"/>
    <p:sldId id="302" r:id="rId27"/>
    <p:sldId id="309" r:id="rId28"/>
    <p:sldId id="303" r:id="rId29"/>
    <p:sldId id="316" r:id="rId30"/>
    <p:sldId id="310" r:id="rId31"/>
    <p:sldId id="288" r:id="rId32"/>
    <p:sldId id="282" r:id="rId33"/>
    <p:sldId id="318" r:id="rId34"/>
    <p:sldId id="311" r:id="rId35"/>
    <p:sldId id="295" r:id="rId36"/>
    <p:sldId id="312" r:id="rId37"/>
    <p:sldId id="296" r:id="rId38"/>
    <p:sldId id="319" r:id="rId39"/>
    <p:sldId id="320" r:id="rId40"/>
    <p:sldId id="30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8" clrIdx="0">
    <p:extLst>
      <p:ext uri="{19B8F6BF-5375-455C-9EA6-DF929625EA0E}">
        <p15:presenceInfo xmlns="" xmlns:p15="http://schemas.microsoft.com/office/powerpoint/2012/main" userId="HP" providerId="None"/>
      </p:ext>
    </p:extLst>
  </p:cmAuthor>
  <p:cmAuthor id="2" name="ghader hamed" initials="gh" lastIdx="13" clrIdx="1"/>
  <p:cmAuthor id="3" name="faqra" initials="f" lastIdx="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9ECD"/>
    <a:srgbClr val="5FAAD3"/>
    <a:srgbClr val="A0CCE4"/>
    <a:srgbClr val="79D1D5"/>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9645" autoAdjust="0"/>
  </p:normalViewPr>
  <p:slideViewPr>
    <p:cSldViewPr snapToGrid="0">
      <p:cViewPr>
        <p:scale>
          <a:sx n="79" d="100"/>
          <a:sy n="79" d="100"/>
        </p:scale>
        <p:origin x="-234" y="294"/>
      </p:cViewPr>
      <p:guideLst>
        <p:guide orient="horz" pos="2136"/>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244F32-7A36-4207-8DA1-44249321CD26}" type="datetimeFigureOut">
              <a:rPr lang="en-US" smtClean="0"/>
              <a:pPr/>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ACBD0-9CCD-4C49-AB7C-882CE5E2D241}" type="slidenum">
              <a:rPr lang="en-US" smtClean="0"/>
              <a:pPr/>
              <a:t>‹#›</a:t>
            </a:fld>
            <a:endParaRPr lang="en-US"/>
          </a:p>
        </p:txBody>
      </p:sp>
    </p:spTree>
    <p:extLst>
      <p:ext uri="{BB962C8B-B14F-4D97-AF65-F5344CB8AC3E}">
        <p14:creationId xmlns:p14="http://schemas.microsoft.com/office/powerpoint/2010/main" val="3698789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ACBD0-9CCD-4C49-AB7C-882CE5E2D241}" type="slidenum">
              <a:rPr lang="en-US" smtClean="0"/>
              <a:pPr/>
              <a:t>1</a:t>
            </a:fld>
            <a:endParaRPr lang="en-US"/>
          </a:p>
        </p:txBody>
      </p:sp>
    </p:spTree>
    <p:extLst>
      <p:ext uri="{BB962C8B-B14F-4D97-AF65-F5344CB8AC3E}">
        <p14:creationId xmlns:p14="http://schemas.microsoft.com/office/powerpoint/2010/main" val="3704247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endParaRPr lang="en-US" dirty="0"/>
          </a:p>
        </p:txBody>
      </p:sp>
      <p:sp>
        <p:nvSpPr>
          <p:cNvPr id="4" name="Slide Number Placeholder 3"/>
          <p:cNvSpPr>
            <a:spLocks noGrp="1"/>
          </p:cNvSpPr>
          <p:nvPr>
            <p:ph type="sldNum" sz="quarter" idx="10"/>
          </p:nvPr>
        </p:nvSpPr>
        <p:spPr/>
        <p:txBody>
          <a:bodyPr/>
          <a:lstStyle/>
          <a:p>
            <a:fld id="{6F8ACBD0-9CCD-4C49-AB7C-882CE5E2D241}" type="slidenum">
              <a:rPr lang="en-US" smtClean="0"/>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endParaRPr lang="en-US" dirty="0"/>
          </a:p>
        </p:txBody>
      </p:sp>
      <p:sp>
        <p:nvSpPr>
          <p:cNvPr id="4" name="Slide Number Placeholder 3"/>
          <p:cNvSpPr>
            <a:spLocks noGrp="1"/>
          </p:cNvSpPr>
          <p:nvPr>
            <p:ph type="sldNum" sz="quarter" idx="10"/>
          </p:nvPr>
        </p:nvSpPr>
        <p:spPr/>
        <p:txBody>
          <a:bodyPr/>
          <a:lstStyle/>
          <a:p>
            <a:fld id="{6F8ACBD0-9CCD-4C49-AB7C-882CE5E2D241}" type="slidenum">
              <a:rPr lang="en-US" smtClean="0"/>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endParaRPr lang="en-US" dirty="0"/>
          </a:p>
        </p:txBody>
      </p:sp>
      <p:sp>
        <p:nvSpPr>
          <p:cNvPr id="4" name="Slide Number Placeholder 3"/>
          <p:cNvSpPr>
            <a:spLocks noGrp="1"/>
          </p:cNvSpPr>
          <p:nvPr>
            <p:ph type="sldNum" sz="quarter" idx="10"/>
          </p:nvPr>
        </p:nvSpPr>
        <p:spPr/>
        <p:txBody>
          <a:bodyPr/>
          <a:lstStyle/>
          <a:p>
            <a:fld id="{6F8ACBD0-9CCD-4C49-AB7C-882CE5E2D241}" type="slidenum">
              <a:rPr lang="en-US" smtClean="0"/>
              <a:pPr/>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endParaRPr lang="en-US" dirty="0"/>
          </a:p>
        </p:txBody>
      </p:sp>
      <p:sp>
        <p:nvSpPr>
          <p:cNvPr id="4" name="Slide Number Placeholder 3"/>
          <p:cNvSpPr>
            <a:spLocks noGrp="1"/>
          </p:cNvSpPr>
          <p:nvPr>
            <p:ph type="sldNum" sz="quarter" idx="10"/>
          </p:nvPr>
        </p:nvSpPr>
        <p:spPr/>
        <p:txBody>
          <a:bodyPr/>
          <a:lstStyle/>
          <a:p>
            <a:fld id="{6F8ACBD0-9CCD-4C49-AB7C-882CE5E2D241}" type="slidenum">
              <a:rPr lang="en-US" smtClean="0"/>
              <a:pPr/>
              <a:t>25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endParaRPr lang="en-US" dirty="0"/>
          </a:p>
        </p:txBody>
      </p:sp>
      <p:sp>
        <p:nvSpPr>
          <p:cNvPr id="4" name="Slide Number Placeholder 3"/>
          <p:cNvSpPr>
            <a:spLocks noGrp="1"/>
          </p:cNvSpPr>
          <p:nvPr>
            <p:ph type="sldNum" sz="quarter" idx="10"/>
          </p:nvPr>
        </p:nvSpPr>
        <p:spPr/>
        <p:txBody>
          <a:bodyPr/>
          <a:lstStyle/>
          <a:p>
            <a:fld id="{6F8ACBD0-9CCD-4C49-AB7C-882CE5E2D241}" type="slidenum">
              <a:rPr lang="en-US" smtClean="0"/>
              <a:pPr/>
              <a:t>26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endParaRPr lang="en-US" dirty="0"/>
          </a:p>
        </p:txBody>
      </p:sp>
      <p:sp>
        <p:nvSpPr>
          <p:cNvPr id="4" name="Slide Number Placeholder 3"/>
          <p:cNvSpPr>
            <a:spLocks noGrp="1"/>
          </p:cNvSpPr>
          <p:nvPr>
            <p:ph type="sldNum" sz="quarter" idx="10"/>
          </p:nvPr>
        </p:nvSpPr>
        <p:spPr/>
        <p:txBody>
          <a:bodyPr/>
          <a:lstStyle/>
          <a:p>
            <a:fld id="{6F8ACBD0-9CCD-4C49-AB7C-882CE5E2D241}" type="slidenum">
              <a:rPr lang="en-US" smtClean="0"/>
              <a:pPr/>
              <a:t>28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r" rtl="1">
              <a:buNone/>
            </a:pPr>
            <a:r>
              <a:rPr lang="ar-SA" sz="1200" dirty="0" smtClean="0"/>
              <a:t>بعد الانتهاء من هذا </a:t>
            </a:r>
            <a:r>
              <a:rPr lang="ar-SA" sz="1200" dirty="0" smtClean="0"/>
              <a:t>الموضوع ، </a:t>
            </a:r>
            <a:r>
              <a:rPr lang="ar-JO" sz="1200" dirty="0" smtClean="0"/>
              <a:t>ست</a:t>
            </a:r>
            <a:r>
              <a:rPr lang="ar-SA" sz="1200" dirty="0" smtClean="0"/>
              <a:t>كون قادراً على</a:t>
            </a:r>
            <a:r>
              <a:rPr lang="ar-JO" sz="1200" dirty="0" smtClean="0"/>
              <a:t>: </a:t>
            </a:r>
          </a:p>
          <a:p>
            <a:pPr marL="514350" lvl="0" indent="-514350" algn="r" rtl="1">
              <a:buFont typeface="+mj-lt"/>
              <a:buAutoNum type="arabicPeriod"/>
            </a:pPr>
            <a:r>
              <a:rPr lang="ar-JO" sz="1200" dirty="0" smtClean="0"/>
              <a:t> تعريف المقطع الصوتي .</a:t>
            </a:r>
          </a:p>
          <a:p>
            <a:pPr marL="514350" indent="-514350" algn="r" rtl="1">
              <a:buFont typeface="+mj-lt"/>
              <a:buAutoNum type="arabicPeriod"/>
            </a:pPr>
            <a:r>
              <a:rPr lang="ar-JO" sz="1200" dirty="0" smtClean="0"/>
              <a:t>كتابة </a:t>
            </a:r>
            <a:r>
              <a:rPr lang="ar-SA" sz="1200" dirty="0" smtClean="0"/>
              <a:t>الكلمات كتابة صوتية .</a:t>
            </a:r>
            <a:endParaRPr lang="ar-JO" sz="1200" dirty="0" smtClean="0"/>
          </a:p>
          <a:p>
            <a:pPr marL="514350" indent="-514350" algn="r" rtl="1">
              <a:buFont typeface="+mj-lt"/>
              <a:buAutoNum type="arabicPeriod"/>
            </a:pPr>
            <a:r>
              <a:rPr lang="ar-JO" sz="1200" dirty="0" smtClean="0"/>
              <a:t>بيان </a:t>
            </a:r>
            <a:r>
              <a:rPr lang="ar-SA" sz="1200" dirty="0" smtClean="0"/>
              <a:t>أنواع المقاطع الصوتية .</a:t>
            </a:r>
            <a:endParaRPr lang="en-US" sz="1200" dirty="0" smtClean="0"/>
          </a:p>
          <a:p>
            <a:pPr marL="514350" lvl="0" indent="-514350" algn="r" rtl="1">
              <a:buFont typeface="+mj-lt"/>
              <a:buAutoNum type="arabicPeriod"/>
            </a:pPr>
            <a:endParaRPr lang="ar-JO" sz="1200" dirty="0" smtClean="0"/>
          </a:p>
          <a:p>
            <a:pPr lvl="0" algn="r" rtl="1">
              <a:buNone/>
            </a:pPr>
            <a:endParaRPr lang="en-US" sz="1200" dirty="0" smtClean="0"/>
          </a:p>
          <a:p>
            <a:pPr algn="r" rtl="1"/>
            <a:endParaRPr lang="en-US" dirty="0"/>
          </a:p>
        </p:txBody>
      </p:sp>
      <p:sp>
        <p:nvSpPr>
          <p:cNvPr id="4" name="Slide Number Placeholder 3"/>
          <p:cNvSpPr>
            <a:spLocks noGrp="1"/>
          </p:cNvSpPr>
          <p:nvPr>
            <p:ph type="sldNum" sz="quarter" idx="10"/>
          </p:nvPr>
        </p:nvSpPr>
        <p:spPr/>
        <p:txBody>
          <a:bodyPr/>
          <a:lstStyle/>
          <a:p>
            <a:fld id="{6F8ACBD0-9CCD-4C49-AB7C-882CE5E2D241}" type="slidenum">
              <a:rPr lang="en-US" smtClean="0"/>
              <a:pPr/>
              <a:t>32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r" rtl="1">
              <a:buNone/>
            </a:pPr>
            <a:r>
              <a:rPr lang="ar-SA" sz="1200" dirty="0" smtClean="0"/>
              <a:t>بعد الانتهاء من هذا الدرس، </a:t>
            </a:r>
            <a:r>
              <a:rPr lang="ar-JO" sz="1200" dirty="0" smtClean="0"/>
              <a:t>ست</a:t>
            </a:r>
            <a:r>
              <a:rPr lang="ar-SA" sz="1200" dirty="0" smtClean="0"/>
              <a:t>كون قادراً على</a:t>
            </a:r>
            <a:r>
              <a:rPr lang="ar-JO" sz="1200" dirty="0" smtClean="0"/>
              <a:t>: </a:t>
            </a:r>
          </a:p>
          <a:p>
            <a:pPr marL="514350" lvl="0" indent="-514350" algn="r" rtl="1">
              <a:buFont typeface="+mj-lt"/>
              <a:buAutoNum type="arabicPeriod"/>
            </a:pPr>
            <a:r>
              <a:rPr lang="ar-JO" sz="1200" dirty="0" smtClean="0"/>
              <a:t> تعريف المقطع الصوتي .</a:t>
            </a:r>
          </a:p>
          <a:p>
            <a:pPr marL="514350" indent="-514350" algn="r" rtl="1">
              <a:buFont typeface="+mj-lt"/>
              <a:buAutoNum type="arabicPeriod"/>
            </a:pPr>
            <a:r>
              <a:rPr lang="ar-JO" sz="1200" dirty="0" smtClean="0"/>
              <a:t>كتابة </a:t>
            </a:r>
            <a:r>
              <a:rPr lang="ar-SA" sz="1200" dirty="0" smtClean="0"/>
              <a:t>الكلمات كتابة صوتية .</a:t>
            </a:r>
            <a:endParaRPr lang="ar-JO" sz="1200" dirty="0" smtClean="0"/>
          </a:p>
          <a:p>
            <a:pPr marL="514350" indent="-514350" algn="r" rtl="1">
              <a:buFont typeface="+mj-lt"/>
              <a:buAutoNum type="arabicPeriod"/>
            </a:pPr>
            <a:r>
              <a:rPr lang="ar-JO" sz="1200" dirty="0" smtClean="0"/>
              <a:t>بيان </a:t>
            </a:r>
            <a:r>
              <a:rPr lang="ar-SA" sz="1200" dirty="0" smtClean="0"/>
              <a:t>أنواع المقاطع الصوتية .</a:t>
            </a:r>
            <a:endParaRPr lang="en-US" sz="1200" dirty="0" smtClean="0"/>
          </a:p>
          <a:p>
            <a:pPr marL="514350" lvl="0" indent="-514350" algn="r" rtl="1">
              <a:buFont typeface="+mj-lt"/>
              <a:buAutoNum type="arabicPeriod"/>
            </a:pPr>
            <a:endParaRPr lang="ar-JO" sz="1200" dirty="0" smtClean="0"/>
          </a:p>
          <a:p>
            <a:pPr lvl="0" algn="r" rtl="1">
              <a:buNone/>
            </a:pPr>
            <a:endParaRPr lang="en-US" sz="1200" dirty="0" smtClean="0"/>
          </a:p>
          <a:p>
            <a:pPr algn="r" rtl="1"/>
            <a:endParaRPr lang="en-US" dirty="0"/>
          </a:p>
        </p:txBody>
      </p:sp>
      <p:sp>
        <p:nvSpPr>
          <p:cNvPr id="4" name="Slide Number Placeholder 3"/>
          <p:cNvSpPr>
            <a:spLocks noGrp="1"/>
          </p:cNvSpPr>
          <p:nvPr>
            <p:ph type="sldNum" sz="quarter" idx="10"/>
          </p:nvPr>
        </p:nvSpPr>
        <p:spPr/>
        <p:txBody>
          <a:bodyPr/>
          <a:lstStyle/>
          <a:p>
            <a:fld id="{6F8ACBD0-9CCD-4C49-AB7C-882CE5E2D241}" type="slidenum">
              <a:rPr lang="en-US" smtClean="0"/>
              <a:pPr/>
              <a:t>35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r" rtl="1">
              <a:buNone/>
            </a:pPr>
            <a:r>
              <a:rPr lang="ar-SA" sz="1200" dirty="0" smtClean="0"/>
              <a:t>بعد الانتهاء من هذا الدرس، </a:t>
            </a:r>
            <a:r>
              <a:rPr lang="ar-JO" sz="1200" dirty="0" smtClean="0"/>
              <a:t>ست</a:t>
            </a:r>
            <a:r>
              <a:rPr lang="ar-SA" sz="1200" dirty="0" smtClean="0"/>
              <a:t>كون قادراً على</a:t>
            </a:r>
            <a:r>
              <a:rPr lang="ar-JO" sz="1200" dirty="0" smtClean="0"/>
              <a:t>: </a:t>
            </a:r>
          </a:p>
          <a:p>
            <a:pPr marL="514350" lvl="0" indent="-514350" algn="r" rtl="1">
              <a:buFont typeface="+mj-lt"/>
              <a:buAutoNum type="arabicPeriod"/>
            </a:pPr>
            <a:r>
              <a:rPr lang="ar-JO" sz="1200" dirty="0" smtClean="0"/>
              <a:t> تعريف المقطع الصوتي .</a:t>
            </a:r>
          </a:p>
          <a:p>
            <a:pPr marL="514350" indent="-514350" algn="r" rtl="1">
              <a:buFont typeface="+mj-lt"/>
              <a:buAutoNum type="arabicPeriod"/>
            </a:pPr>
            <a:r>
              <a:rPr lang="ar-JO" sz="1200" dirty="0" smtClean="0"/>
              <a:t>كتابة </a:t>
            </a:r>
            <a:r>
              <a:rPr lang="ar-SA" sz="1200" dirty="0" smtClean="0"/>
              <a:t>الكلمات كتابة صوتية .</a:t>
            </a:r>
            <a:endParaRPr lang="ar-JO" sz="1200" dirty="0" smtClean="0"/>
          </a:p>
          <a:p>
            <a:pPr marL="514350" indent="-514350" algn="r" rtl="1">
              <a:buFont typeface="+mj-lt"/>
              <a:buAutoNum type="arabicPeriod"/>
            </a:pPr>
            <a:r>
              <a:rPr lang="ar-JO" sz="1200" dirty="0" smtClean="0"/>
              <a:t>بيان </a:t>
            </a:r>
            <a:r>
              <a:rPr lang="ar-SA" sz="1200" dirty="0" smtClean="0"/>
              <a:t>أنواع المقاطع الصوتية .</a:t>
            </a:r>
            <a:endParaRPr lang="en-US" sz="1200" dirty="0" smtClean="0"/>
          </a:p>
          <a:p>
            <a:pPr marL="514350" lvl="0" indent="-514350" algn="r" rtl="1">
              <a:buFont typeface="+mj-lt"/>
              <a:buAutoNum type="arabicPeriod"/>
            </a:pPr>
            <a:endParaRPr lang="ar-JO" sz="1200" dirty="0" smtClean="0"/>
          </a:p>
          <a:p>
            <a:pPr lvl="0" algn="r" rtl="1">
              <a:buNone/>
            </a:pPr>
            <a:endParaRPr lang="en-US" sz="1200" dirty="0" smtClean="0"/>
          </a:p>
          <a:p>
            <a:pPr algn="r" rtl="1"/>
            <a:endParaRPr lang="en-US" dirty="0"/>
          </a:p>
        </p:txBody>
      </p:sp>
      <p:sp>
        <p:nvSpPr>
          <p:cNvPr id="4" name="Slide Number Placeholder 3"/>
          <p:cNvSpPr>
            <a:spLocks noGrp="1"/>
          </p:cNvSpPr>
          <p:nvPr>
            <p:ph type="sldNum" sz="quarter" idx="10"/>
          </p:nvPr>
        </p:nvSpPr>
        <p:spPr/>
        <p:txBody>
          <a:bodyPr/>
          <a:lstStyle/>
          <a:p>
            <a:fld id="{6F8ACBD0-9CCD-4C49-AB7C-882CE5E2D241}" type="slidenum">
              <a:rPr lang="en-US" smtClean="0"/>
              <a:pPr/>
              <a:t>37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8ACBD0-9CCD-4C49-AB7C-882CE5E2D24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ACBD0-9CCD-4C49-AB7C-882CE5E2D241}" type="slidenum">
              <a:rPr lang="en-US" smtClean="0"/>
              <a:pPr/>
              <a:t>4</a:t>
            </a:fld>
            <a:endParaRPr lang="en-US"/>
          </a:p>
        </p:txBody>
      </p:sp>
    </p:spTree>
    <p:extLst>
      <p:ext uri="{BB962C8B-B14F-4D97-AF65-F5344CB8AC3E}">
        <p14:creationId xmlns:p14="http://schemas.microsoft.com/office/powerpoint/2010/main" val="2811887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r" rtl="1">
              <a:buNone/>
            </a:pPr>
            <a:endParaRPr lang="ar-SA" sz="1200" dirty="0" smtClean="0"/>
          </a:p>
        </p:txBody>
      </p:sp>
      <p:sp>
        <p:nvSpPr>
          <p:cNvPr id="4" name="Slide Number Placeholder 3"/>
          <p:cNvSpPr>
            <a:spLocks noGrp="1"/>
          </p:cNvSpPr>
          <p:nvPr>
            <p:ph type="sldNum" sz="quarter" idx="10"/>
          </p:nvPr>
        </p:nvSpPr>
        <p:spPr/>
        <p:txBody>
          <a:bodyPr/>
          <a:lstStyle/>
          <a:p>
            <a:fld id="{6F8ACBD0-9CCD-4C49-AB7C-882CE5E2D241}"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endParaRPr lang="en-US" dirty="0"/>
          </a:p>
        </p:txBody>
      </p:sp>
      <p:sp>
        <p:nvSpPr>
          <p:cNvPr id="4" name="Slide Number Placeholder 3"/>
          <p:cNvSpPr>
            <a:spLocks noGrp="1"/>
          </p:cNvSpPr>
          <p:nvPr>
            <p:ph type="sldNum" sz="quarter" idx="10"/>
          </p:nvPr>
        </p:nvSpPr>
        <p:spPr/>
        <p:txBody>
          <a:bodyPr/>
          <a:lstStyle/>
          <a:p>
            <a:fld id="{6F8ACBD0-9CCD-4C49-AB7C-882CE5E2D241}"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endParaRPr lang="en-US" dirty="0"/>
          </a:p>
        </p:txBody>
      </p:sp>
      <p:sp>
        <p:nvSpPr>
          <p:cNvPr id="4" name="Slide Number Placeholder 3"/>
          <p:cNvSpPr>
            <a:spLocks noGrp="1"/>
          </p:cNvSpPr>
          <p:nvPr>
            <p:ph type="sldNum" sz="quarter" idx="10"/>
          </p:nvPr>
        </p:nvSpPr>
        <p:spPr/>
        <p:txBody>
          <a:bodyPr/>
          <a:lstStyle/>
          <a:p>
            <a:fld id="{6F8ACBD0-9CCD-4C49-AB7C-882CE5E2D241}"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endParaRPr lang="en-US" dirty="0"/>
          </a:p>
        </p:txBody>
      </p:sp>
      <p:sp>
        <p:nvSpPr>
          <p:cNvPr id="4" name="Slide Number Placeholder 3"/>
          <p:cNvSpPr>
            <a:spLocks noGrp="1"/>
          </p:cNvSpPr>
          <p:nvPr>
            <p:ph type="sldNum" sz="quarter" idx="10"/>
          </p:nvPr>
        </p:nvSpPr>
        <p:spPr/>
        <p:txBody>
          <a:bodyPr/>
          <a:lstStyle/>
          <a:p>
            <a:fld id="{6F8ACBD0-9CCD-4C49-AB7C-882CE5E2D241}"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endParaRPr lang="en-US" dirty="0"/>
          </a:p>
        </p:txBody>
      </p:sp>
      <p:sp>
        <p:nvSpPr>
          <p:cNvPr id="4" name="Slide Number Placeholder 3"/>
          <p:cNvSpPr>
            <a:spLocks noGrp="1"/>
          </p:cNvSpPr>
          <p:nvPr>
            <p:ph type="sldNum" sz="quarter" idx="10"/>
          </p:nvPr>
        </p:nvSpPr>
        <p:spPr/>
        <p:txBody>
          <a:bodyPr/>
          <a:lstStyle/>
          <a:p>
            <a:fld id="{6F8ACBD0-9CCD-4C49-AB7C-882CE5E2D241}"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endParaRPr lang="en-US" dirty="0"/>
          </a:p>
        </p:txBody>
      </p:sp>
      <p:sp>
        <p:nvSpPr>
          <p:cNvPr id="4" name="Slide Number Placeholder 3"/>
          <p:cNvSpPr>
            <a:spLocks noGrp="1"/>
          </p:cNvSpPr>
          <p:nvPr>
            <p:ph type="sldNum" sz="quarter" idx="10"/>
          </p:nvPr>
        </p:nvSpPr>
        <p:spPr/>
        <p:txBody>
          <a:bodyPr/>
          <a:lstStyle/>
          <a:p>
            <a:fld id="{6F8ACBD0-9CCD-4C49-AB7C-882CE5E2D241}"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B4017D-394D-493D-9B0B-A421AEFCF50B}" type="datetimeFigureOut">
              <a:rPr lang="en-US" smtClean="0"/>
              <a:pPr/>
              <a:t>8/13/2016</a:t>
            </a:fld>
            <a:endParaRPr lang="en-US" dirty="0"/>
          </a:p>
        </p:txBody>
      </p:sp>
      <p:sp>
        <p:nvSpPr>
          <p:cNvPr id="5" name="Footer Placeholder 4"/>
          <p:cNvSpPr>
            <a:spLocks noGrp="1"/>
          </p:cNvSpPr>
          <p:nvPr>
            <p:ph type="ftr" sz="quarter" idx="11"/>
          </p:nvPr>
        </p:nvSpPr>
        <p:spPr/>
        <p:txBody>
          <a:bodyPr/>
          <a:lstStyle/>
          <a:p>
            <a:r>
              <a:rPr lang="en-US" dirty="0" err="1" smtClean="0"/>
              <a:t>Wirefraiming</a:t>
            </a:r>
            <a:r>
              <a:rPr lang="en-US" dirty="0" smtClean="0"/>
              <a:t>/instructional designed </a:t>
            </a:r>
            <a:endParaRPr lang="en-US" dirty="0"/>
          </a:p>
        </p:txBody>
      </p:sp>
      <p:sp>
        <p:nvSpPr>
          <p:cNvPr id="6" name="Slide Number Placeholder 5"/>
          <p:cNvSpPr>
            <a:spLocks noGrp="1"/>
          </p:cNvSpPr>
          <p:nvPr>
            <p:ph type="sldNum" sz="quarter" idx="12"/>
          </p:nvPr>
        </p:nvSpPr>
        <p:spPr/>
        <p:txBody>
          <a:bodyPr/>
          <a:lstStyle/>
          <a:p>
            <a:fld id="{5E837FD7-3BF2-41BE-B767-A850F1939500}" type="slidenum">
              <a:rPr lang="en-US" smtClean="0"/>
              <a:pPr/>
              <a:t>‹#›</a:t>
            </a:fld>
            <a:endParaRPr lang="en-US"/>
          </a:p>
        </p:txBody>
      </p:sp>
    </p:spTree>
    <p:extLst>
      <p:ext uri="{BB962C8B-B14F-4D97-AF65-F5344CB8AC3E}">
        <p14:creationId xmlns:p14="http://schemas.microsoft.com/office/powerpoint/2010/main" val="4224548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B4017D-394D-493D-9B0B-A421AEFCF50B}" type="datetimeFigureOut">
              <a:rPr lang="en-US" smtClean="0"/>
              <a:pPr/>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37FD7-3BF2-41BE-B767-A850F1939500}" type="slidenum">
              <a:rPr lang="en-US" smtClean="0"/>
              <a:pPr/>
              <a:t>‹#›</a:t>
            </a:fld>
            <a:endParaRPr lang="en-US"/>
          </a:p>
        </p:txBody>
      </p:sp>
    </p:spTree>
    <p:extLst>
      <p:ext uri="{BB962C8B-B14F-4D97-AF65-F5344CB8AC3E}">
        <p14:creationId xmlns:p14="http://schemas.microsoft.com/office/powerpoint/2010/main" val="42469541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B4017D-394D-493D-9B0B-A421AEFCF50B}" type="datetimeFigureOut">
              <a:rPr lang="en-US" smtClean="0"/>
              <a:pPr/>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37FD7-3BF2-41BE-B767-A850F1939500}" type="slidenum">
              <a:rPr lang="en-US" smtClean="0"/>
              <a:pPr/>
              <a:t>‹#›</a:t>
            </a:fld>
            <a:endParaRPr lang="en-US"/>
          </a:p>
        </p:txBody>
      </p:sp>
    </p:spTree>
    <p:extLst>
      <p:ext uri="{BB962C8B-B14F-4D97-AF65-F5344CB8AC3E}">
        <p14:creationId xmlns:p14="http://schemas.microsoft.com/office/powerpoint/2010/main" val="754948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B4017D-394D-493D-9B0B-A421AEFCF50B}" type="datetimeFigureOut">
              <a:rPr lang="en-US" smtClean="0"/>
              <a:pPr/>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37FD7-3BF2-41BE-B767-A850F1939500}" type="slidenum">
              <a:rPr lang="en-US" smtClean="0"/>
              <a:pPr/>
              <a:t>‹#›</a:t>
            </a:fld>
            <a:endParaRPr lang="en-US"/>
          </a:p>
        </p:txBody>
      </p:sp>
    </p:spTree>
    <p:extLst>
      <p:ext uri="{BB962C8B-B14F-4D97-AF65-F5344CB8AC3E}">
        <p14:creationId xmlns:p14="http://schemas.microsoft.com/office/powerpoint/2010/main" val="1702061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B4017D-394D-493D-9B0B-A421AEFCF50B}" type="datetimeFigureOut">
              <a:rPr lang="en-US" smtClean="0"/>
              <a:pPr/>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37FD7-3BF2-41BE-B767-A850F1939500}" type="slidenum">
              <a:rPr lang="en-US" smtClean="0"/>
              <a:pPr/>
              <a:t>‹#›</a:t>
            </a:fld>
            <a:endParaRPr lang="en-US"/>
          </a:p>
        </p:txBody>
      </p:sp>
    </p:spTree>
    <p:extLst>
      <p:ext uri="{BB962C8B-B14F-4D97-AF65-F5344CB8AC3E}">
        <p14:creationId xmlns:p14="http://schemas.microsoft.com/office/powerpoint/2010/main" val="1966305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B4017D-394D-493D-9B0B-A421AEFCF50B}" type="datetimeFigureOut">
              <a:rPr lang="en-US" smtClean="0"/>
              <a:pPr/>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37FD7-3BF2-41BE-B767-A850F1939500}" type="slidenum">
              <a:rPr lang="en-US" smtClean="0"/>
              <a:pPr/>
              <a:t>‹#›</a:t>
            </a:fld>
            <a:endParaRPr lang="en-US"/>
          </a:p>
        </p:txBody>
      </p:sp>
    </p:spTree>
    <p:extLst>
      <p:ext uri="{BB962C8B-B14F-4D97-AF65-F5344CB8AC3E}">
        <p14:creationId xmlns:p14="http://schemas.microsoft.com/office/powerpoint/2010/main" val="550800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B4017D-394D-493D-9B0B-A421AEFCF50B}" type="datetimeFigureOut">
              <a:rPr lang="en-US" smtClean="0"/>
              <a:pPr/>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37FD7-3BF2-41BE-B767-A850F1939500}" type="slidenum">
              <a:rPr lang="en-US" smtClean="0"/>
              <a:pPr/>
              <a:t>‹#›</a:t>
            </a:fld>
            <a:endParaRPr lang="en-US"/>
          </a:p>
        </p:txBody>
      </p:sp>
    </p:spTree>
    <p:extLst>
      <p:ext uri="{BB962C8B-B14F-4D97-AF65-F5344CB8AC3E}">
        <p14:creationId xmlns:p14="http://schemas.microsoft.com/office/powerpoint/2010/main" val="17810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B4017D-394D-493D-9B0B-A421AEFCF50B}" type="datetimeFigureOut">
              <a:rPr lang="en-US" smtClean="0"/>
              <a:pPr/>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37FD7-3BF2-41BE-B767-A850F1939500}" type="slidenum">
              <a:rPr lang="en-US" smtClean="0"/>
              <a:pPr/>
              <a:t>‹#›</a:t>
            </a:fld>
            <a:endParaRPr lang="en-US"/>
          </a:p>
        </p:txBody>
      </p:sp>
    </p:spTree>
    <p:extLst>
      <p:ext uri="{BB962C8B-B14F-4D97-AF65-F5344CB8AC3E}">
        <p14:creationId xmlns:p14="http://schemas.microsoft.com/office/powerpoint/2010/main" val="877524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B4017D-394D-493D-9B0B-A421AEFCF50B}" type="datetimeFigureOut">
              <a:rPr lang="en-US" smtClean="0"/>
              <a:pPr/>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37FD7-3BF2-41BE-B767-A850F1939500}" type="slidenum">
              <a:rPr lang="en-US" smtClean="0"/>
              <a:pPr/>
              <a:t>‹#›</a:t>
            </a:fld>
            <a:endParaRPr lang="en-US"/>
          </a:p>
        </p:txBody>
      </p:sp>
    </p:spTree>
    <p:extLst>
      <p:ext uri="{BB962C8B-B14F-4D97-AF65-F5344CB8AC3E}">
        <p14:creationId xmlns:p14="http://schemas.microsoft.com/office/powerpoint/2010/main" val="823223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B4017D-394D-493D-9B0B-A421AEFCF50B}" type="datetimeFigureOut">
              <a:rPr lang="en-US" smtClean="0"/>
              <a:pPr/>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37FD7-3BF2-41BE-B767-A850F1939500}" type="slidenum">
              <a:rPr lang="en-US" smtClean="0"/>
              <a:pPr/>
              <a:t>‹#›</a:t>
            </a:fld>
            <a:endParaRPr lang="en-US"/>
          </a:p>
        </p:txBody>
      </p:sp>
    </p:spTree>
    <p:extLst>
      <p:ext uri="{BB962C8B-B14F-4D97-AF65-F5344CB8AC3E}">
        <p14:creationId xmlns:p14="http://schemas.microsoft.com/office/powerpoint/2010/main" val="220427820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Following topic">
    <p:spTree>
      <p:nvGrpSpPr>
        <p:cNvPr id="1" name=""/>
        <p:cNvGrpSpPr/>
        <p:nvPr/>
      </p:nvGrpSpPr>
      <p:grpSpPr>
        <a:xfrm>
          <a:off x="0" y="0"/>
          <a:ext cx="0" cy="0"/>
          <a:chOff x="0" y="0"/>
          <a:chExt cx="0" cy="0"/>
        </a:xfrm>
      </p:grpSpPr>
      <p:cxnSp>
        <p:nvCxnSpPr>
          <p:cNvPr id="5" name="Straight Connector 4"/>
          <p:cNvCxnSpPr/>
          <p:nvPr userDrawn="1"/>
        </p:nvCxnSpPr>
        <p:spPr>
          <a:xfrm>
            <a:off x="419100" y="914400"/>
            <a:ext cx="11456068" cy="0"/>
          </a:xfrm>
          <a:prstGeom prst="line">
            <a:avLst/>
          </a:prstGeom>
          <a:ln w="38100">
            <a:solidFill>
              <a:srgbClr val="9BBB59"/>
            </a:solidFill>
          </a:ln>
          <a:effectLst>
            <a:innerShdw blurRad="63500" dist="50800" dir="5400000">
              <a:prstClr val="black">
                <a:alpha val="50000"/>
              </a:prstClr>
            </a:innerShdw>
          </a:effectLst>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2367010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106363"/>
            <a:ext cx="11760200" cy="562491"/>
          </a:xfrm>
        </p:spPr>
        <p:style>
          <a:lnRef idx="2">
            <a:schemeClr val="dk1"/>
          </a:lnRef>
          <a:fillRef idx="1">
            <a:schemeClr val="lt1"/>
          </a:fillRef>
          <a:effectRef idx="0">
            <a:schemeClr val="dk1"/>
          </a:effectRef>
          <a:fontRef idx="none"/>
        </p:style>
        <p:txBody>
          <a:bodyPr>
            <a:normAutofit/>
          </a:bodyPr>
          <a:lstStyle>
            <a:lvl1pPr algn="r" rtl="1">
              <a:defRPr sz="2800" b="0" i="0" baseline="0">
                <a:latin typeface="Arial" panose="020B0604020202020204" pitchFamily="34" charset="0"/>
                <a:cs typeface="Arial" panose="020B0604020202020204" pitchFamily="34" charset="0"/>
              </a:defRPr>
            </a:lvl1pPr>
          </a:lstStyle>
          <a:p>
            <a:r>
              <a:rPr lang="en-US" dirty="0" smtClean="0"/>
              <a:t>Begin of section name</a:t>
            </a:r>
            <a:endParaRPr lang="en-US" dirty="0"/>
          </a:p>
        </p:txBody>
      </p:sp>
      <p:sp>
        <p:nvSpPr>
          <p:cNvPr id="3" name="Content Placeholder 2"/>
          <p:cNvSpPr>
            <a:spLocks noGrp="1"/>
          </p:cNvSpPr>
          <p:nvPr>
            <p:ph idx="1"/>
          </p:nvPr>
        </p:nvSpPr>
        <p:spPr>
          <a:xfrm>
            <a:off x="228600" y="1244342"/>
            <a:ext cx="11760200" cy="5461258"/>
          </a:xfrm>
        </p:spPr>
        <p:style>
          <a:lnRef idx="2">
            <a:schemeClr val="dk1"/>
          </a:lnRef>
          <a:fillRef idx="1">
            <a:schemeClr val="lt1"/>
          </a:fillRef>
          <a:effectRef idx="0">
            <a:schemeClr val="dk1"/>
          </a:effectRef>
          <a:fontRef idx="none"/>
        </p:style>
        <p:txBody>
          <a:bodyPr/>
          <a:lstStyle>
            <a:lvl1pPr marL="0" indent="0">
              <a:buNone/>
              <a:defRPr sz="1200">
                <a:latin typeface="Arial" panose="020B0604020202020204" pitchFamily="34" charset="0"/>
                <a:cs typeface="Arial" panose="020B0604020202020204" pitchFamily="34" charset="0"/>
              </a:defRPr>
            </a:lvl1pPr>
          </a:lstStyle>
          <a:p>
            <a:pPr lvl="0"/>
            <a:endParaRPr lang="en-US" dirty="0" smtClean="0"/>
          </a:p>
        </p:txBody>
      </p:sp>
      <p:sp>
        <p:nvSpPr>
          <p:cNvPr id="7" name="Rectangle 6"/>
          <p:cNvSpPr/>
          <p:nvPr userDrawn="1"/>
        </p:nvSpPr>
        <p:spPr>
          <a:xfrm>
            <a:off x="11620500" y="710168"/>
            <a:ext cx="381000" cy="4953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6" name="Text Placeholder 15"/>
          <p:cNvSpPr>
            <a:spLocks noGrp="1"/>
          </p:cNvSpPr>
          <p:nvPr>
            <p:ph type="body" sz="quarter" idx="10" hasCustomPrompt="1"/>
          </p:nvPr>
        </p:nvSpPr>
        <p:spPr>
          <a:xfrm>
            <a:off x="5422900" y="761761"/>
            <a:ext cx="6096000" cy="392113"/>
          </a:xfrm>
        </p:spPr>
        <p:txBody>
          <a:bodyPr>
            <a:normAutofit/>
          </a:bodyPr>
          <a:lstStyle>
            <a:lvl1pPr marL="0" indent="0" algn="r" rtl="1">
              <a:buNone/>
              <a:defRPr sz="1400" i="0" baseline="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i="1" dirty="0" smtClean="0"/>
              <a:t>Topic Name</a:t>
            </a:r>
            <a:endParaRPr lang="en-US" dirty="0" smtClean="0"/>
          </a:p>
        </p:txBody>
      </p:sp>
      <p:cxnSp>
        <p:nvCxnSpPr>
          <p:cNvPr id="6" name="Straight Connector 5"/>
          <p:cNvCxnSpPr/>
          <p:nvPr userDrawn="1"/>
        </p:nvCxnSpPr>
        <p:spPr>
          <a:xfrm flipV="1">
            <a:off x="419100" y="890337"/>
            <a:ext cx="11456068" cy="24063"/>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4823026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ollowing topic">
    <p:spTree>
      <p:nvGrpSpPr>
        <p:cNvPr id="1" name=""/>
        <p:cNvGrpSpPr/>
        <p:nvPr/>
      </p:nvGrpSpPr>
      <p:grpSpPr>
        <a:xfrm>
          <a:off x="0" y="0"/>
          <a:ext cx="0" cy="0"/>
          <a:chOff x="0" y="0"/>
          <a:chExt cx="0" cy="0"/>
        </a:xfrm>
      </p:grpSpPr>
      <p:cxnSp>
        <p:nvCxnSpPr>
          <p:cNvPr id="5" name="Straight Connector 4"/>
          <p:cNvCxnSpPr/>
          <p:nvPr userDrawn="1"/>
        </p:nvCxnSpPr>
        <p:spPr>
          <a:xfrm>
            <a:off x="419100" y="914400"/>
            <a:ext cx="11456068" cy="0"/>
          </a:xfrm>
          <a:prstGeom prst="line">
            <a:avLst/>
          </a:prstGeom>
          <a:ln w="38100">
            <a:solidFill>
              <a:srgbClr val="9BBB59"/>
            </a:solidFill>
          </a:ln>
          <a:effectLst>
            <a:innerShdw blurRad="63500" dist="50800" dir="5400000">
              <a:prstClr val="black">
                <a:alpha val="50000"/>
              </a:prstClr>
            </a:innerShdw>
          </a:effectLst>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2367010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llowing topic">
    <p:spTree>
      <p:nvGrpSpPr>
        <p:cNvPr id="1" name=""/>
        <p:cNvGrpSpPr/>
        <p:nvPr/>
      </p:nvGrpSpPr>
      <p:grpSpPr>
        <a:xfrm>
          <a:off x="0" y="0"/>
          <a:ext cx="0" cy="0"/>
          <a:chOff x="0" y="0"/>
          <a:chExt cx="0" cy="0"/>
        </a:xfrm>
      </p:grpSpPr>
      <p:sp>
        <p:nvSpPr>
          <p:cNvPr id="7" name="Rectangle 6"/>
          <p:cNvSpPr/>
          <p:nvPr userDrawn="1"/>
        </p:nvSpPr>
        <p:spPr>
          <a:xfrm>
            <a:off x="11620500" y="603528"/>
            <a:ext cx="381000" cy="4953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0" name="Content Placeholder 2"/>
          <p:cNvSpPr>
            <a:spLocks noGrp="1"/>
          </p:cNvSpPr>
          <p:nvPr>
            <p:ph idx="1"/>
          </p:nvPr>
        </p:nvSpPr>
        <p:spPr>
          <a:xfrm>
            <a:off x="228600" y="609223"/>
            <a:ext cx="11760200" cy="5943977"/>
          </a:xfrm>
        </p:spPr>
        <p:style>
          <a:lnRef idx="2">
            <a:schemeClr val="dk1"/>
          </a:lnRef>
          <a:fillRef idx="1">
            <a:schemeClr val="lt1"/>
          </a:fillRef>
          <a:effectRef idx="0">
            <a:schemeClr val="dk1"/>
          </a:effectRef>
          <a:fontRef idx="none"/>
        </p:style>
        <p:txBody>
          <a:bodyPr>
            <a:normAutofit/>
          </a:bodyPr>
          <a:lstStyle>
            <a:lvl1pPr marL="0" indent="0">
              <a:buNone/>
              <a:defRPr sz="1200">
                <a:latin typeface="Arial" panose="020B0604020202020204" pitchFamily="34" charset="0"/>
                <a:cs typeface="Arial" panose="020B0604020202020204" pitchFamily="34" charset="0"/>
              </a:defRPr>
            </a:lvl1pPr>
          </a:lstStyle>
          <a:p>
            <a:pPr lvl="0"/>
            <a:endParaRPr lang="en-US" dirty="0" smtClean="0"/>
          </a:p>
          <a:p>
            <a:pPr lvl="0"/>
            <a:endParaRPr lang="en-US" dirty="0"/>
          </a:p>
        </p:txBody>
      </p:sp>
      <p:sp>
        <p:nvSpPr>
          <p:cNvPr id="12" name="Text Placeholder 15"/>
          <p:cNvSpPr>
            <a:spLocks noGrp="1"/>
          </p:cNvSpPr>
          <p:nvPr>
            <p:ph type="body" sz="quarter" idx="10" hasCustomPrompt="1"/>
          </p:nvPr>
        </p:nvSpPr>
        <p:spPr>
          <a:xfrm>
            <a:off x="5384800" y="706715"/>
            <a:ext cx="6096000" cy="392113"/>
          </a:xfrm>
        </p:spPr>
        <p:txBody>
          <a:bodyPr>
            <a:normAutofit/>
          </a:bodyPr>
          <a:lstStyle>
            <a:lvl1pPr marL="0" indent="0" algn="r" rtl="1">
              <a:buNone/>
              <a:defRPr sz="1400" i="1" baseline="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i="1" dirty="0" smtClean="0"/>
              <a:t>Topic Name</a:t>
            </a:r>
            <a:endParaRPr lang="en-US" dirty="0" smtClean="0"/>
          </a:p>
        </p:txBody>
      </p:sp>
    </p:spTree>
    <p:extLst>
      <p:ext uri="{BB962C8B-B14F-4D97-AF65-F5344CB8AC3E}">
        <p14:creationId xmlns:p14="http://schemas.microsoft.com/office/powerpoint/2010/main" val="32367010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 ">
    <p:spTree>
      <p:nvGrpSpPr>
        <p:cNvPr id="1" name=""/>
        <p:cNvGrpSpPr/>
        <p:nvPr/>
      </p:nvGrpSpPr>
      <p:grpSpPr>
        <a:xfrm>
          <a:off x="0" y="0"/>
          <a:ext cx="0" cy="0"/>
          <a:chOff x="0" y="0"/>
          <a:chExt cx="0" cy="0"/>
        </a:xfrm>
      </p:grpSpPr>
      <p:sp>
        <p:nvSpPr>
          <p:cNvPr id="7" name="Rectangle 6"/>
          <p:cNvSpPr/>
          <p:nvPr userDrawn="1"/>
        </p:nvSpPr>
        <p:spPr>
          <a:xfrm>
            <a:off x="11691620" y="829324"/>
            <a:ext cx="381000" cy="4953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1" name="Rectangle 10"/>
          <p:cNvSpPr/>
          <p:nvPr userDrawn="1"/>
        </p:nvSpPr>
        <p:spPr>
          <a:xfrm>
            <a:off x="5765800" y="837823"/>
            <a:ext cx="381000" cy="495300"/>
          </a:xfrm>
          <a:prstGeom prst="rect">
            <a:avLst/>
          </a:prstGeom>
          <a:solidFill>
            <a:srgbClr val="0070C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 name="Content Placeholder 3"/>
          <p:cNvSpPr>
            <a:spLocks noGrp="1"/>
          </p:cNvSpPr>
          <p:nvPr>
            <p:ph sz="quarter" idx="15"/>
          </p:nvPr>
        </p:nvSpPr>
        <p:spPr>
          <a:xfrm>
            <a:off x="207963" y="1384300"/>
            <a:ext cx="11831637" cy="5283200"/>
          </a:xfrm>
        </p:spPr>
        <p:style>
          <a:lnRef idx="2">
            <a:schemeClr val="dk1"/>
          </a:lnRef>
          <a:fillRef idx="1">
            <a:schemeClr val="lt1"/>
          </a:fillRef>
          <a:effectRef idx="0">
            <a:schemeClr val="dk1"/>
          </a:effectRef>
          <a:fontRef idx="none"/>
        </p:style>
        <p:txBody>
          <a:bodyPr>
            <a:normAutofit/>
          </a:bodyPr>
          <a:lstStyle>
            <a:lvl1pPr marL="0" indent="0">
              <a:buNone/>
              <a:defRPr sz="12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smtClean="0"/>
          </a:p>
        </p:txBody>
      </p:sp>
      <p:sp>
        <p:nvSpPr>
          <p:cNvPr id="15" name="Text Placeholder 15"/>
          <p:cNvSpPr>
            <a:spLocks noGrp="1"/>
          </p:cNvSpPr>
          <p:nvPr>
            <p:ph type="body" sz="quarter" idx="10" hasCustomPrompt="1"/>
          </p:nvPr>
        </p:nvSpPr>
        <p:spPr>
          <a:xfrm>
            <a:off x="6184900" y="876955"/>
            <a:ext cx="5397500" cy="392113"/>
          </a:xfrm>
        </p:spPr>
        <p:txBody>
          <a:bodyPr>
            <a:normAutofit/>
          </a:bodyPr>
          <a:lstStyle>
            <a:lvl1pPr marL="0" indent="0" algn="r" rtl="1">
              <a:buNone/>
              <a:defRPr sz="1400" i="1" baseline="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i="1" dirty="0" smtClean="0"/>
              <a:t>Topic Name</a:t>
            </a:r>
            <a:endParaRPr lang="en-US" dirty="0" smtClean="0"/>
          </a:p>
        </p:txBody>
      </p:sp>
      <p:sp>
        <p:nvSpPr>
          <p:cNvPr id="16" name="Text Placeholder 15"/>
          <p:cNvSpPr>
            <a:spLocks noGrp="1"/>
          </p:cNvSpPr>
          <p:nvPr>
            <p:ph type="body" sz="quarter" idx="16" hasCustomPrompt="1"/>
          </p:nvPr>
        </p:nvSpPr>
        <p:spPr>
          <a:xfrm>
            <a:off x="220980" y="889416"/>
            <a:ext cx="5471160" cy="392113"/>
          </a:xfrm>
        </p:spPr>
        <p:txBody>
          <a:bodyPr>
            <a:normAutofit/>
          </a:bodyPr>
          <a:lstStyle>
            <a:lvl1pPr marL="0" indent="0" algn="r" rtl="1">
              <a:buNone/>
              <a:defRPr sz="1400" i="1" baseline="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i="1" dirty="0" smtClean="0"/>
              <a:t>Tab Header Name – 1,2,3</a:t>
            </a:r>
            <a:endParaRPr lang="en-US" dirty="0" smtClean="0"/>
          </a:p>
        </p:txBody>
      </p:sp>
    </p:spTree>
    <p:extLst>
      <p:ext uri="{BB962C8B-B14F-4D97-AF65-F5344CB8AC3E}">
        <p14:creationId xmlns:p14="http://schemas.microsoft.com/office/powerpoint/2010/main" val="8253727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lider">
    <p:spTree>
      <p:nvGrpSpPr>
        <p:cNvPr id="1" name=""/>
        <p:cNvGrpSpPr/>
        <p:nvPr/>
      </p:nvGrpSpPr>
      <p:grpSpPr>
        <a:xfrm>
          <a:off x="0" y="0"/>
          <a:ext cx="0" cy="0"/>
          <a:chOff x="0" y="0"/>
          <a:chExt cx="0" cy="0"/>
        </a:xfrm>
      </p:grpSpPr>
      <p:sp>
        <p:nvSpPr>
          <p:cNvPr id="7" name="Rectangle 6"/>
          <p:cNvSpPr/>
          <p:nvPr userDrawn="1"/>
        </p:nvSpPr>
        <p:spPr>
          <a:xfrm>
            <a:off x="11691620" y="118124"/>
            <a:ext cx="381000" cy="4953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1" name="Rectangle 10"/>
          <p:cNvSpPr/>
          <p:nvPr userDrawn="1"/>
        </p:nvSpPr>
        <p:spPr>
          <a:xfrm>
            <a:off x="5765800" y="126623"/>
            <a:ext cx="381000" cy="495300"/>
          </a:xfrm>
          <a:prstGeom prst="rect">
            <a:avLst/>
          </a:prstGeom>
          <a:solidFill>
            <a:srgbClr val="C0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 name="Content Placeholder 3"/>
          <p:cNvSpPr>
            <a:spLocks noGrp="1"/>
          </p:cNvSpPr>
          <p:nvPr>
            <p:ph sz="quarter" idx="15" hasCustomPrompt="1"/>
          </p:nvPr>
        </p:nvSpPr>
        <p:spPr>
          <a:xfrm>
            <a:off x="207963" y="711200"/>
            <a:ext cx="11831637" cy="3068320"/>
          </a:xfrm>
        </p:spPr>
        <p:style>
          <a:lnRef idx="2">
            <a:schemeClr val="dk1"/>
          </a:lnRef>
          <a:fillRef idx="1">
            <a:schemeClr val="lt1"/>
          </a:fillRef>
          <a:effectRef idx="0">
            <a:schemeClr val="dk1"/>
          </a:effectRef>
          <a:fontRef idx="none"/>
        </p:style>
        <p:txBody>
          <a:bodyPr>
            <a:normAutofit/>
          </a:bodyPr>
          <a:lstStyle>
            <a:lvl1pPr marL="0" indent="0">
              <a:buNone/>
              <a:defRPr sz="1200" i="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Image holder</a:t>
            </a:r>
          </a:p>
        </p:txBody>
      </p:sp>
      <p:sp>
        <p:nvSpPr>
          <p:cNvPr id="15" name="Text Placeholder 15"/>
          <p:cNvSpPr>
            <a:spLocks noGrp="1"/>
          </p:cNvSpPr>
          <p:nvPr>
            <p:ph type="body" sz="quarter" idx="10" hasCustomPrompt="1"/>
          </p:nvPr>
        </p:nvSpPr>
        <p:spPr>
          <a:xfrm>
            <a:off x="6184900" y="165755"/>
            <a:ext cx="5397500" cy="392113"/>
          </a:xfrm>
        </p:spPr>
        <p:txBody>
          <a:bodyPr>
            <a:normAutofit/>
          </a:bodyPr>
          <a:lstStyle>
            <a:lvl1pPr marL="0" indent="0" algn="r" rtl="1">
              <a:buNone/>
              <a:defRPr sz="1400" i="1" baseline="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i="1" dirty="0" smtClean="0"/>
              <a:t>Topic Name</a:t>
            </a:r>
            <a:endParaRPr lang="en-US" dirty="0" smtClean="0"/>
          </a:p>
        </p:txBody>
      </p:sp>
      <p:sp>
        <p:nvSpPr>
          <p:cNvPr id="16" name="Text Placeholder 15"/>
          <p:cNvSpPr>
            <a:spLocks noGrp="1"/>
          </p:cNvSpPr>
          <p:nvPr>
            <p:ph type="body" sz="quarter" idx="16" hasCustomPrompt="1"/>
          </p:nvPr>
        </p:nvSpPr>
        <p:spPr>
          <a:xfrm>
            <a:off x="220980" y="178216"/>
            <a:ext cx="5471160" cy="392113"/>
          </a:xfrm>
        </p:spPr>
        <p:txBody>
          <a:bodyPr>
            <a:normAutofit/>
          </a:bodyPr>
          <a:lstStyle>
            <a:lvl1pPr marL="0" indent="0" algn="r" rtl="1">
              <a:buNone/>
              <a:defRPr sz="1400" i="1" baseline="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i="1" dirty="0" smtClean="0"/>
              <a:t>Image slider caption – 1,2,3</a:t>
            </a:r>
            <a:endParaRPr lang="en-US" dirty="0" smtClean="0"/>
          </a:p>
        </p:txBody>
      </p:sp>
      <p:sp>
        <p:nvSpPr>
          <p:cNvPr id="3" name="Text Placeholder 2"/>
          <p:cNvSpPr>
            <a:spLocks noGrp="1"/>
          </p:cNvSpPr>
          <p:nvPr>
            <p:ph type="body" sz="quarter" idx="17" hasCustomPrompt="1"/>
          </p:nvPr>
        </p:nvSpPr>
        <p:spPr>
          <a:xfrm>
            <a:off x="207963" y="3932852"/>
            <a:ext cx="11831637" cy="2637155"/>
          </a:xfrm>
        </p:spPr>
        <p:style>
          <a:lnRef idx="2">
            <a:schemeClr val="dk1"/>
          </a:lnRef>
          <a:fillRef idx="1">
            <a:schemeClr val="lt1"/>
          </a:fillRef>
          <a:effectRef idx="0">
            <a:schemeClr val="dk1"/>
          </a:effectRef>
          <a:fontRef idx="none"/>
        </p:style>
        <p:txBody>
          <a:bodyPr>
            <a:normAutofit/>
          </a:bodyPr>
          <a:lstStyle>
            <a:lvl1pPr marL="0" indent="0" algn="r" rtl="1">
              <a:buNone/>
              <a:defRPr sz="1200" i="1" baseline="0">
                <a:latin typeface="Arial" panose="020B0604020202020204" pitchFamily="34" charset="0"/>
                <a:cs typeface="Arial" panose="020B0604020202020204" pitchFamily="34" charset="0"/>
              </a:defRPr>
            </a:lvl1pPr>
          </a:lstStyle>
          <a:p>
            <a:pPr lvl="0"/>
            <a:r>
              <a:rPr lang="en-US" dirty="0" smtClean="0"/>
              <a:t>Related data to image </a:t>
            </a:r>
            <a:endParaRPr lang="en-US" dirty="0"/>
          </a:p>
        </p:txBody>
      </p:sp>
    </p:spTree>
    <p:extLst>
      <p:ext uri="{BB962C8B-B14F-4D97-AF65-F5344CB8AC3E}">
        <p14:creationId xmlns:p14="http://schemas.microsoft.com/office/powerpoint/2010/main" val="42842984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9151" y="106363"/>
            <a:ext cx="11718387" cy="625475"/>
          </a:xfrm>
        </p:spPr>
        <p:style>
          <a:lnRef idx="2">
            <a:schemeClr val="dk1"/>
          </a:lnRef>
          <a:fillRef idx="1">
            <a:schemeClr val="lt1"/>
          </a:fillRef>
          <a:effectRef idx="0">
            <a:schemeClr val="dk1"/>
          </a:effectRef>
          <a:fontRef idx="none"/>
        </p:style>
        <p:txBody>
          <a:bodyPr>
            <a:normAutofit/>
          </a:bodyPr>
          <a:lstStyle>
            <a:lvl1pPr algn="r" rtl="1">
              <a:defRPr sz="2800" b="0" i="1" baseline="0"/>
            </a:lvl1pPr>
          </a:lstStyle>
          <a:p>
            <a:r>
              <a:rPr lang="en-US" dirty="0" err="1" smtClean="0"/>
              <a:t>Intruduction</a:t>
            </a:r>
            <a:endParaRPr lang="en-US" dirty="0"/>
          </a:p>
        </p:txBody>
      </p:sp>
      <p:sp>
        <p:nvSpPr>
          <p:cNvPr id="23" name="Text Placeholder 19"/>
          <p:cNvSpPr>
            <a:spLocks noGrp="1"/>
          </p:cNvSpPr>
          <p:nvPr>
            <p:ph type="body" sz="quarter" idx="12"/>
          </p:nvPr>
        </p:nvSpPr>
        <p:spPr>
          <a:xfrm>
            <a:off x="379829" y="1431409"/>
            <a:ext cx="11451100" cy="2478069"/>
          </a:xfrm>
        </p:spPr>
        <p:style>
          <a:lnRef idx="2">
            <a:schemeClr val="dk1"/>
          </a:lnRef>
          <a:fillRef idx="1">
            <a:schemeClr val="lt1"/>
          </a:fillRef>
          <a:effectRef idx="0">
            <a:schemeClr val="dk1"/>
          </a:effectRef>
          <a:fontRef idx="none"/>
        </p:style>
        <p:txBody>
          <a:bodyPr>
            <a:normAutofit/>
          </a:bodyPr>
          <a:lstStyle>
            <a:lvl1pPr marL="0" indent="0" algn="r" rtl="1">
              <a:buNone/>
              <a:defRPr sz="1200" i="1" baseline="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smtClean="0"/>
          </a:p>
        </p:txBody>
      </p:sp>
    </p:spTree>
    <p:extLst>
      <p:ext uri="{BB962C8B-B14F-4D97-AF65-F5344CB8AC3E}">
        <p14:creationId xmlns:p14="http://schemas.microsoft.com/office/powerpoint/2010/main" val="99236782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ducational Outcom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6609" y="106363"/>
            <a:ext cx="11943471" cy="625475"/>
          </a:xfrm>
        </p:spPr>
        <p:style>
          <a:lnRef idx="2">
            <a:schemeClr val="dk1"/>
          </a:lnRef>
          <a:fillRef idx="1">
            <a:schemeClr val="lt1"/>
          </a:fillRef>
          <a:effectRef idx="0">
            <a:schemeClr val="dk1"/>
          </a:effectRef>
          <a:fontRef idx="none"/>
        </p:style>
        <p:txBody>
          <a:bodyPr>
            <a:normAutofit/>
          </a:bodyPr>
          <a:lstStyle>
            <a:lvl1pPr algn="r" rtl="1">
              <a:defRPr sz="2800" b="0" i="1" baseline="0">
                <a:latin typeface="Arial" panose="020B0604020202020204" pitchFamily="34" charset="0"/>
                <a:cs typeface="Arial" panose="020B0604020202020204" pitchFamily="34" charset="0"/>
              </a:defRPr>
            </a:lvl1pPr>
          </a:lstStyle>
          <a:p>
            <a:r>
              <a:rPr lang="en-US" dirty="0" smtClean="0"/>
              <a:t>Educational </a:t>
            </a:r>
            <a:r>
              <a:rPr lang="en-US" dirty="0" err="1" smtClean="0"/>
              <a:t>OutComes</a:t>
            </a:r>
            <a:endParaRPr lang="en-US" dirty="0"/>
          </a:p>
        </p:txBody>
      </p:sp>
      <p:sp>
        <p:nvSpPr>
          <p:cNvPr id="3" name="Content Placeholder 2"/>
          <p:cNvSpPr>
            <a:spLocks noGrp="1"/>
          </p:cNvSpPr>
          <p:nvPr>
            <p:ph idx="1"/>
          </p:nvPr>
        </p:nvSpPr>
        <p:spPr>
          <a:xfrm>
            <a:off x="126609" y="1295143"/>
            <a:ext cx="11943471" cy="5228670"/>
          </a:xfrm>
        </p:spPr>
        <p:txBody>
          <a:bodyPr/>
          <a:lstStyle>
            <a:lvl1pPr marL="0" indent="0">
              <a:buNone/>
              <a:defRPr/>
            </a:lvl1pPr>
          </a:lstStyle>
          <a:p>
            <a:pPr lvl="0"/>
            <a:endParaRPr lang="en-US" dirty="0" smtClean="0"/>
          </a:p>
          <a:p>
            <a:pPr lvl="0"/>
            <a:endParaRPr lang="en-US" dirty="0"/>
          </a:p>
        </p:txBody>
      </p:sp>
      <p:sp>
        <p:nvSpPr>
          <p:cNvPr id="23" name="Text Placeholder 19"/>
          <p:cNvSpPr>
            <a:spLocks noGrp="1"/>
          </p:cNvSpPr>
          <p:nvPr>
            <p:ph type="body" sz="quarter" idx="12"/>
          </p:nvPr>
        </p:nvSpPr>
        <p:spPr>
          <a:xfrm>
            <a:off x="241300" y="1431409"/>
            <a:ext cx="11734800" cy="4753491"/>
          </a:xfrm>
        </p:spPr>
        <p:style>
          <a:lnRef idx="2">
            <a:schemeClr val="dk1"/>
          </a:lnRef>
          <a:fillRef idx="1">
            <a:schemeClr val="lt1"/>
          </a:fillRef>
          <a:effectRef idx="0">
            <a:schemeClr val="dk1"/>
          </a:effectRef>
          <a:fontRef idx="none"/>
        </p:style>
        <p:txBody>
          <a:bodyPr>
            <a:normAutofit/>
          </a:bodyPr>
          <a:lstStyle>
            <a:lvl1pPr marL="0" indent="0" algn="r" rtl="1">
              <a:buNone/>
              <a:defRPr sz="1200" i="1" baseline="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smtClean="0"/>
          </a:p>
          <a:p>
            <a:pPr lvl="0"/>
            <a:r>
              <a:rPr lang="en-US" dirty="0" smtClean="0"/>
              <a:t> </a:t>
            </a:r>
          </a:p>
        </p:txBody>
      </p:sp>
    </p:spTree>
    <p:extLst>
      <p:ext uri="{BB962C8B-B14F-4D97-AF65-F5344CB8AC3E}">
        <p14:creationId xmlns:p14="http://schemas.microsoft.com/office/powerpoint/2010/main" val="7048280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FB4017D-394D-493D-9B0B-A421AEFCF50B}" type="datetimeFigureOut">
              <a:rPr lang="en-US" smtClean="0"/>
              <a:pPr/>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37FD7-3BF2-41BE-B767-A850F1939500}" type="slidenum">
              <a:rPr lang="en-US" smtClean="0"/>
              <a:pPr/>
              <a:t>‹#›</a:t>
            </a:fld>
            <a:endParaRPr lang="en-US"/>
          </a:p>
        </p:txBody>
      </p:sp>
    </p:spTree>
    <p:extLst>
      <p:ext uri="{BB962C8B-B14F-4D97-AF65-F5344CB8AC3E}">
        <p14:creationId xmlns:p14="http://schemas.microsoft.com/office/powerpoint/2010/main" val="41209610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4017D-394D-493D-9B0B-A421AEFCF50B}" type="datetimeFigureOut">
              <a:rPr lang="en-US" smtClean="0"/>
              <a:pPr/>
              <a:t>8/13/2016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837FD7-3BF2-41BE-B767-A850F1939500}" type="slidenum">
              <a:rPr lang="en-US" smtClean="0"/>
              <a:pPr/>
              <a:t>‹#›</a:t>
            </a:fld>
            <a:endParaRPr lang="en-US" dirty="0"/>
          </a:p>
        </p:txBody>
      </p:sp>
    </p:spTree>
    <p:extLst>
      <p:ext uri="{BB962C8B-B14F-4D97-AF65-F5344CB8AC3E}">
        <p14:creationId xmlns:p14="http://schemas.microsoft.com/office/powerpoint/2010/main" val="51540803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7" r:id="rId3"/>
    <p:sldLayoutId id="2147483662" r:id="rId4"/>
    <p:sldLayoutId id="2147483665" r:id="rId5"/>
    <p:sldLayoutId id="2147483666" r:id="rId6"/>
    <p:sldLayoutId id="2147483663" r:id="rId7"/>
    <p:sldLayoutId id="2147483664" r:id="rId8"/>
    <p:sldLayoutId id="2147483660"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 id="2147483668" r:id="rId1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53645"/>
            <a:ext cx="9144000" cy="1151773"/>
          </a:xfrm>
        </p:spPr>
        <p:txBody>
          <a:bodyPr>
            <a:noAutofit/>
          </a:bodyPr>
          <a:lstStyle/>
          <a:p>
            <a:r>
              <a:rPr lang="ar-JO" sz="3600" b="1" dirty="0" smtClean="0">
                <a:cs typeface="+mn-cs"/>
              </a:rPr>
              <a:t/>
            </a:r>
            <a:br>
              <a:rPr lang="ar-JO" sz="3600" b="1" dirty="0" smtClean="0">
                <a:cs typeface="+mn-cs"/>
              </a:rPr>
            </a:br>
            <a:r>
              <a:rPr lang="ar-SA" sz="3600" b="1" dirty="0" smtClean="0">
                <a:cs typeface="+mn-cs"/>
              </a:rPr>
              <a:t>مقرر اللغة العربية </a:t>
            </a:r>
            <a:r>
              <a:rPr lang="ar-JO" sz="3600" b="1" dirty="0" smtClean="0">
                <a:cs typeface="+mn-cs"/>
              </a:rPr>
              <a:t>1</a:t>
            </a:r>
            <a:r>
              <a:rPr lang="en-US" sz="3600" b="1" dirty="0" smtClean="0">
                <a:cs typeface="+mn-cs"/>
              </a:rPr>
              <a:t/>
            </a:r>
            <a:br>
              <a:rPr lang="en-US" sz="3600" b="1" dirty="0" smtClean="0">
                <a:cs typeface="+mn-cs"/>
              </a:rPr>
            </a:br>
            <a:r>
              <a:rPr lang="en-US" sz="3600" b="1" dirty="0" smtClean="0">
                <a:cs typeface="+mn-cs"/>
              </a:rPr>
              <a:t>0111</a:t>
            </a:r>
            <a:endParaRPr lang="en-US" sz="3600" dirty="0">
              <a:cs typeface="+mn-cs"/>
            </a:endParaRPr>
          </a:p>
        </p:txBody>
      </p:sp>
      <p:sp>
        <p:nvSpPr>
          <p:cNvPr id="3" name="Subtitle 2"/>
          <p:cNvSpPr>
            <a:spLocks noGrp="1"/>
          </p:cNvSpPr>
          <p:nvPr>
            <p:ph type="subTitle" idx="1"/>
          </p:nvPr>
        </p:nvSpPr>
        <p:spPr>
          <a:xfrm>
            <a:off x="1524000" y="3902838"/>
            <a:ext cx="9144000" cy="1655762"/>
          </a:xfrm>
        </p:spPr>
        <p:txBody>
          <a:bodyPr>
            <a:normAutofit/>
          </a:bodyPr>
          <a:lstStyle/>
          <a:p>
            <a:pPr rtl="1"/>
            <a:r>
              <a:rPr lang="ar-JO" sz="3600" b="1" dirty="0" smtClean="0"/>
              <a:t>الوحدة الثانية </a:t>
            </a:r>
            <a:endParaRPr lang="en-US" sz="3600" dirty="0" smtClean="0"/>
          </a:p>
          <a:p>
            <a:pPr rtl="1"/>
            <a:r>
              <a:rPr lang="ar-JO" sz="3600" b="1" dirty="0" smtClean="0"/>
              <a:t>"</a:t>
            </a:r>
            <a:r>
              <a:rPr lang="ar-JO" sz="3600" dirty="0" smtClean="0"/>
              <a:t> </a:t>
            </a:r>
            <a:r>
              <a:rPr lang="ar-JO" sz="3600" b="1" dirty="0" smtClean="0"/>
              <a:t>المستوى الصرفي "</a:t>
            </a:r>
            <a:endParaRPr lang="en-US" sz="3600" dirty="0"/>
          </a:p>
        </p:txBody>
      </p:sp>
      <p:pic>
        <p:nvPicPr>
          <p:cNvPr id="4" name="Picture 2" descr="C:\Users\faqra.RAMALLAH2\Desktop\Logo 3D Mod.png"/>
          <p:cNvPicPr>
            <a:picLocks noChangeAspect="1" noChangeArrowheads="1"/>
          </p:cNvPicPr>
          <p:nvPr/>
        </p:nvPicPr>
        <p:blipFill>
          <a:blip r:embed="rId3" cstate="print"/>
          <a:srcRect/>
          <a:stretch>
            <a:fillRect/>
          </a:stretch>
        </p:blipFill>
        <p:spPr bwMode="auto">
          <a:xfrm>
            <a:off x="5410200" y="228600"/>
            <a:ext cx="1371600" cy="1371600"/>
          </a:xfrm>
          <a:prstGeom prst="rect">
            <a:avLst/>
          </a:prstGeom>
          <a:noFill/>
        </p:spPr>
      </p:pic>
      <p:sp>
        <p:nvSpPr>
          <p:cNvPr id="5" name="TextBox 4"/>
          <p:cNvSpPr txBox="1"/>
          <p:nvPr/>
        </p:nvSpPr>
        <p:spPr>
          <a:xfrm>
            <a:off x="3981450" y="6490067"/>
            <a:ext cx="4229100" cy="307777"/>
          </a:xfrm>
          <a:prstGeom prst="rect">
            <a:avLst/>
          </a:prstGeom>
          <a:noFill/>
        </p:spPr>
        <p:txBody>
          <a:bodyPr wrap="square" rtlCol="0">
            <a:spAutoFit/>
          </a:bodyPr>
          <a:lstStyle/>
          <a:p>
            <a:pPr algn="ctr"/>
            <a:r>
              <a:rPr lang="en-US" sz="1400" b="1" dirty="0" smtClean="0"/>
              <a:t>OLC  </a:t>
            </a:r>
            <a:r>
              <a:rPr lang="ar-SA" sz="1400" b="1" dirty="0" smtClean="0"/>
              <a:t>مركز التعليم المفتوح -</a:t>
            </a:r>
            <a:endParaRPr lang="en-US" sz="1400" dirty="0"/>
          </a:p>
        </p:txBody>
      </p:sp>
    </p:spTree>
    <p:extLst>
      <p:ext uri="{BB962C8B-B14F-4D97-AF65-F5344CB8AC3E}">
        <p14:creationId xmlns:p14="http://schemas.microsoft.com/office/powerpoint/2010/main" val="3402043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idx="4294967295"/>
          </p:nvPr>
        </p:nvSpPr>
        <p:spPr>
          <a:xfrm>
            <a:off x="431800" y="106363"/>
            <a:ext cx="11431337" cy="561975"/>
          </a:xfrm>
        </p:spPr>
        <p:txBody>
          <a:bodyPr>
            <a:noAutofit/>
          </a:bodyPr>
          <a:lstStyle/>
          <a:p>
            <a:pPr algn="r" rtl="1"/>
            <a:r>
              <a:rPr lang="ar-JO" sz="3600" b="1" dirty="0" smtClean="0">
                <a:cs typeface="+mn-cs"/>
              </a:rPr>
              <a:t>تعريف الميزان الصرفي</a:t>
            </a:r>
            <a:endParaRPr lang="en-US" sz="3600" b="1" dirty="0">
              <a:cs typeface="+mn-cs"/>
            </a:endParaRPr>
          </a:p>
        </p:txBody>
      </p:sp>
      <p:sp>
        <p:nvSpPr>
          <p:cNvPr id="11" name="Content Placeholder 10"/>
          <p:cNvSpPr>
            <a:spLocks noGrp="1"/>
          </p:cNvSpPr>
          <p:nvPr>
            <p:ph idx="4294967295"/>
          </p:nvPr>
        </p:nvSpPr>
        <p:spPr>
          <a:xfrm>
            <a:off x="395704" y="1136312"/>
            <a:ext cx="11419305" cy="4566656"/>
          </a:xfrm>
          <a:ln>
            <a:noFill/>
          </a:ln>
        </p:spPr>
        <p:style>
          <a:lnRef idx="2">
            <a:schemeClr val="dk1"/>
          </a:lnRef>
          <a:fillRef idx="1">
            <a:schemeClr val="lt1"/>
          </a:fillRef>
          <a:effectRef idx="0">
            <a:schemeClr val="dk1"/>
          </a:effectRef>
          <a:fontRef idx="minor">
            <a:schemeClr val="dk1"/>
          </a:fontRef>
        </p:style>
        <p:txBody>
          <a:bodyPr>
            <a:normAutofit/>
          </a:bodyPr>
          <a:lstStyle/>
          <a:p>
            <a:pPr algn="r" rtl="1">
              <a:lnSpc>
                <a:spcPct val="150000"/>
              </a:lnSpc>
            </a:pPr>
            <a:r>
              <a:rPr lang="ar-JO" sz="2000" dirty="0" smtClean="0">
                <a:cs typeface="+mn-cs"/>
              </a:rPr>
              <a:t> هو </a:t>
            </a:r>
            <a:r>
              <a:rPr lang="ar-SA" sz="2000" dirty="0" smtClean="0">
                <a:cs typeface="+mn-cs"/>
              </a:rPr>
              <a:t>مقياس وضعه علماء الصرف لمعرفة أحوال أبنية الكلمة</a:t>
            </a:r>
            <a:r>
              <a:rPr lang="ar-JO" sz="2000" dirty="0" smtClean="0">
                <a:cs typeface="+mn-cs"/>
              </a:rPr>
              <a:t>، ويتركب الميزان الصرفي </a:t>
            </a:r>
            <a:r>
              <a:rPr lang="ar-SA" sz="2000" dirty="0" smtClean="0">
                <a:cs typeface="+mn-cs"/>
              </a:rPr>
              <a:t>من ثلاثة أحرف أصلية هي: </a:t>
            </a:r>
            <a:endParaRPr lang="ar-JO" sz="2000" dirty="0" smtClean="0">
              <a:cs typeface="+mn-cs"/>
            </a:endParaRPr>
          </a:p>
          <a:p>
            <a:pPr algn="r" rtl="1">
              <a:lnSpc>
                <a:spcPct val="150000"/>
              </a:lnSpc>
              <a:buNone/>
            </a:pPr>
            <a:r>
              <a:rPr lang="ar-JO" sz="2000" dirty="0" smtClean="0">
                <a:cs typeface="+mn-cs"/>
              </a:rPr>
              <a:t>       - </a:t>
            </a:r>
            <a:r>
              <a:rPr lang="ar-SA" sz="2000" dirty="0" smtClean="0">
                <a:cs typeface="+mn-cs"/>
              </a:rPr>
              <a:t>الفاء </a:t>
            </a:r>
            <a:r>
              <a:rPr lang="ar-JO" sz="2000" dirty="0" smtClean="0">
                <a:cs typeface="+mn-cs"/>
              </a:rPr>
              <a:t>و</a:t>
            </a:r>
            <a:r>
              <a:rPr lang="ar-SA" sz="2000" dirty="0" smtClean="0">
                <a:cs typeface="+mn-cs"/>
              </a:rPr>
              <a:t>تقابل الحرف الأول</a:t>
            </a:r>
            <a:r>
              <a:rPr lang="ar-JO" sz="2000" dirty="0" smtClean="0">
                <a:cs typeface="+mn-cs"/>
              </a:rPr>
              <a:t>.</a:t>
            </a:r>
          </a:p>
          <a:p>
            <a:pPr lvl="1" algn="r" rtl="1">
              <a:lnSpc>
                <a:spcPct val="150000"/>
              </a:lnSpc>
              <a:buFontTx/>
              <a:buChar char="-"/>
            </a:pPr>
            <a:r>
              <a:rPr lang="ar-SA" sz="2000" dirty="0" smtClean="0"/>
              <a:t>العين </a:t>
            </a:r>
            <a:r>
              <a:rPr lang="ar-JO" sz="2000" dirty="0" smtClean="0"/>
              <a:t>و</a:t>
            </a:r>
            <a:r>
              <a:rPr lang="ar-SA" sz="2000" dirty="0" smtClean="0"/>
              <a:t>تقابل الحرف الثاني</a:t>
            </a:r>
            <a:r>
              <a:rPr lang="ar-JO" sz="2000" dirty="0" smtClean="0"/>
              <a:t>.</a:t>
            </a:r>
          </a:p>
          <a:p>
            <a:pPr lvl="1" algn="r" rtl="1">
              <a:lnSpc>
                <a:spcPct val="150000"/>
              </a:lnSpc>
              <a:buFontTx/>
              <a:buChar char="-"/>
            </a:pPr>
            <a:r>
              <a:rPr lang="ar-SA" sz="2000" dirty="0" smtClean="0"/>
              <a:t>اللام </a:t>
            </a:r>
            <a:r>
              <a:rPr lang="ar-JO" sz="2000" dirty="0" smtClean="0"/>
              <a:t>و</a:t>
            </a:r>
            <a:r>
              <a:rPr lang="ar-SA" sz="2000" dirty="0" smtClean="0"/>
              <a:t>تقابل الحرف الثالث</a:t>
            </a:r>
            <a:r>
              <a:rPr lang="ar-JO" sz="2000" dirty="0" smtClean="0"/>
              <a:t>.</a:t>
            </a:r>
          </a:p>
          <a:p>
            <a:pPr algn="r" rtl="1">
              <a:lnSpc>
                <a:spcPct val="150000"/>
              </a:lnSpc>
            </a:pPr>
            <a:r>
              <a:rPr lang="ar-JO" sz="2000" dirty="0" smtClean="0">
                <a:cs typeface="+mn-cs"/>
              </a:rPr>
              <a:t>و</a:t>
            </a:r>
            <a:r>
              <a:rPr lang="ar-SA" sz="2000" dirty="0" smtClean="0">
                <a:cs typeface="+mn-cs"/>
              </a:rPr>
              <a:t>يُشترط أن يكون شكل الميزان مطابقا</a:t>
            </a:r>
            <a:r>
              <a:rPr lang="ar-JO" sz="2000" dirty="0" smtClean="0">
                <a:cs typeface="+mn-cs"/>
              </a:rPr>
              <a:t>ً</a:t>
            </a:r>
            <a:r>
              <a:rPr lang="ar-SA" sz="2000" dirty="0" smtClean="0">
                <a:cs typeface="+mn-cs"/>
              </a:rPr>
              <a:t> تماما</a:t>
            </a:r>
            <a:r>
              <a:rPr lang="ar-JO" sz="2000" dirty="0" smtClean="0">
                <a:cs typeface="+mn-cs"/>
              </a:rPr>
              <a:t>ً</a:t>
            </a:r>
            <a:r>
              <a:rPr lang="ar-SA" sz="2000" dirty="0" smtClean="0">
                <a:cs typeface="+mn-cs"/>
              </a:rPr>
              <a:t> لشكل الكلمة الموزونة من حيث الحركات والسكون</a:t>
            </a:r>
            <a:r>
              <a:rPr lang="ar-JO" sz="2000" dirty="0" smtClean="0">
                <a:cs typeface="+mn-cs"/>
              </a:rPr>
              <a:t>، نحو:</a:t>
            </a:r>
          </a:p>
          <a:p>
            <a:pPr marL="400050" lvl="1" indent="0" algn="r" rtl="1">
              <a:lnSpc>
                <a:spcPct val="150000"/>
              </a:lnSpc>
              <a:buNone/>
            </a:pPr>
            <a:r>
              <a:rPr lang="ar-JO" sz="2000" dirty="0" smtClean="0"/>
              <a:t>  - </a:t>
            </a:r>
            <a:r>
              <a:rPr lang="ar-SA" sz="2000" dirty="0" smtClean="0"/>
              <a:t>نَجَحَ </a:t>
            </a:r>
            <a:r>
              <a:rPr lang="ar-JO" sz="2000" dirty="0" smtClean="0"/>
              <a:t>:</a:t>
            </a:r>
            <a:r>
              <a:rPr lang="ar-SA" sz="2000" dirty="0" smtClean="0"/>
              <a:t> فـَعَلَ</a:t>
            </a:r>
            <a:r>
              <a:rPr lang="ar-JO" sz="2000" dirty="0" smtClean="0"/>
              <a:t>.</a:t>
            </a:r>
          </a:p>
          <a:p>
            <a:pPr marL="400050" lvl="1" indent="0" algn="r" rtl="1">
              <a:lnSpc>
                <a:spcPct val="150000"/>
              </a:lnSpc>
              <a:buNone/>
            </a:pPr>
            <a:r>
              <a:rPr lang="ar-JO" sz="2000" dirty="0" smtClean="0"/>
              <a:t>  - </a:t>
            </a:r>
            <a:r>
              <a:rPr lang="ar-SA" sz="2000" dirty="0" smtClean="0"/>
              <a:t>كَرُمَ </a:t>
            </a:r>
            <a:r>
              <a:rPr lang="ar-JO" sz="2000" dirty="0" smtClean="0"/>
              <a:t>: </a:t>
            </a:r>
            <a:r>
              <a:rPr lang="ar-SA" sz="2000" dirty="0" smtClean="0"/>
              <a:t>فـَعُلَ</a:t>
            </a:r>
            <a:r>
              <a:rPr lang="ar-JO" sz="2000" dirty="0" smtClean="0"/>
              <a:t>.</a:t>
            </a:r>
          </a:p>
          <a:p>
            <a:pPr marL="400050" lvl="1" indent="0" algn="r" rtl="1">
              <a:lnSpc>
                <a:spcPct val="150000"/>
              </a:lnSpc>
              <a:buNone/>
            </a:pPr>
            <a:r>
              <a:rPr lang="ar-SA" sz="2000" dirty="0" smtClean="0"/>
              <a:t> </a:t>
            </a:r>
            <a:r>
              <a:rPr lang="ar-JO" sz="2000" dirty="0" smtClean="0"/>
              <a:t> - </a:t>
            </a:r>
            <a:r>
              <a:rPr lang="ar-SA" sz="2000" dirty="0" smtClean="0"/>
              <a:t>حَسِبَ </a:t>
            </a:r>
            <a:r>
              <a:rPr lang="ar-JO" sz="2000" dirty="0" smtClean="0"/>
              <a:t>: </a:t>
            </a:r>
            <a:r>
              <a:rPr lang="ar-SA" sz="2000" dirty="0" smtClean="0"/>
              <a:t>فـَعِلَ</a:t>
            </a:r>
            <a:r>
              <a:rPr lang="ar-JO" sz="2000" dirty="0" smtClean="0"/>
              <a:t>.</a:t>
            </a:r>
          </a:p>
          <a:p>
            <a:pPr algn="r" rtl="1">
              <a:lnSpc>
                <a:spcPct val="150000"/>
              </a:lnSpc>
            </a:pPr>
            <a:endParaRPr lang="en-US" sz="2000" b="1" dirty="0">
              <a:cs typeface="+mn-cs"/>
            </a:endParaRPr>
          </a:p>
        </p:txBody>
      </p:sp>
    </p:spTree>
    <p:extLst>
      <p:ext uri="{BB962C8B-B14F-4D97-AF65-F5344CB8AC3E}">
        <p14:creationId xmlns:p14="http://schemas.microsoft.com/office/powerpoint/2010/main" val="491403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idx="4294967295"/>
          </p:nvPr>
        </p:nvSpPr>
        <p:spPr>
          <a:xfrm>
            <a:off x="431800" y="106363"/>
            <a:ext cx="11455400" cy="561975"/>
          </a:xfrm>
        </p:spPr>
        <p:txBody>
          <a:bodyPr>
            <a:noAutofit/>
          </a:bodyPr>
          <a:lstStyle/>
          <a:p>
            <a:pPr algn="r" rtl="1"/>
            <a:r>
              <a:rPr lang="ar-SA" sz="3600" b="1" dirty="0" smtClean="0">
                <a:cs typeface="+mn-cs"/>
              </a:rPr>
              <a:t>وزن الكلمات المجردة</a:t>
            </a:r>
            <a:endParaRPr lang="en-US" sz="3600" b="1" dirty="0">
              <a:cs typeface="+mn-cs"/>
            </a:endParaRPr>
          </a:p>
        </p:txBody>
      </p:sp>
      <p:sp>
        <p:nvSpPr>
          <p:cNvPr id="11" name="Content Placeholder 10"/>
          <p:cNvSpPr>
            <a:spLocks noGrp="1"/>
          </p:cNvSpPr>
          <p:nvPr>
            <p:ph idx="4294967295"/>
          </p:nvPr>
        </p:nvSpPr>
        <p:spPr>
          <a:xfrm>
            <a:off x="371640" y="1040056"/>
            <a:ext cx="11431337" cy="5346700"/>
          </a:xfrm>
          <a:ln>
            <a:noFill/>
          </a:ln>
        </p:spPr>
        <p:style>
          <a:lnRef idx="2">
            <a:schemeClr val="dk1"/>
          </a:lnRef>
          <a:fillRef idx="1">
            <a:schemeClr val="lt1"/>
          </a:fillRef>
          <a:effectRef idx="0">
            <a:schemeClr val="dk1"/>
          </a:effectRef>
          <a:fontRef idx="minor">
            <a:schemeClr val="dk1"/>
          </a:fontRef>
        </p:style>
        <p:txBody>
          <a:bodyPr>
            <a:noAutofit/>
          </a:bodyPr>
          <a:lstStyle/>
          <a:p>
            <a:pPr algn="r" rtl="1">
              <a:buNone/>
            </a:pPr>
            <a:r>
              <a:rPr lang="ar-JO" sz="2000" b="1" dirty="0" smtClean="0"/>
              <a:t> الكلمة المجردة ( الفعل والاسم ) هي </a:t>
            </a:r>
            <a:r>
              <a:rPr lang="ar-JO" sz="2000" dirty="0" smtClean="0"/>
              <a:t>التي تخلو من حروف الزيادة. وقد تكون الكلمة المجردة مكونة من ثلاثة حروف أصلية، أو من أربعة حروف أصلية خالية من حروف الزيادة .</a:t>
            </a:r>
          </a:p>
          <a:p>
            <a:pPr algn="r" rtl="1">
              <a:buNone/>
            </a:pPr>
            <a:endParaRPr lang="ar-JO" sz="2000" dirty="0" smtClean="0"/>
          </a:p>
          <a:p>
            <a:pPr algn="r" rtl="1">
              <a:buNone/>
            </a:pPr>
            <a:r>
              <a:rPr lang="ar-JO" sz="2000" b="1" dirty="0" smtClean="0"/>
              <a:t>وزن الكلمة المجردة وزنان هما : </a:t>
            </a:r>
          </a:p>
          <a:p>
            <a:pPr algn="r" rtl="1">
              <a:buNone/>
            </a:pPr>
            <a:r>
              <a:rPr lang="ar-JO" sz="2000" dirty="0" smtClean="0"/>
              <a:t>وزن الكلمة</a:t>
            </a:r>
            <a:r>
              <a:rPr lang="ar-SA" sz="2000" dirty="0" smtClean="0"/>
              <a:t> المجرد</a:t>
            </a:r>
            <a:r>
              <a:rPr lang="ar-JO" sz="2000" dirty="0" smtClean="0"/>
              <a:t>ة</a:t>
            </a:r>
            <a:r>
              <a:rPr lang="ar-SA" sz="2000" dirty="0" smtClean="0"/>
              <a:t> </a:t>
            </a:r>
            <a:r>
              <a:rPr lang="ar-JO" sz="2000" dirty="0" smtClean="0"/>
              <a:t>التي</a:t>
            </a:r>
            <a:r>
              <a:rPr lang="ar-SA" sz="2000" dirty="0" smtClean="0"/>
              <a:t> </a:t>
            </a:r>
            <a:r>
              <a:rPr lang="ar-JO" sz="2000" dirty="0" smtClean="0"/>
              <a:t>ت</a:t>
            </a:r>
            <a:r>
              <a:rPr lang="ar-SA" sz="2000" dirty="0" smtClean="0"/>
              <a:t>تكون من ثلاثة أحرف أصلية و</a:t>
            </a:r>
            <a:r>
              <a:rPr lang="ar-JO" sz="2000" dirty="0" smtClean="0"/>
              <a:t>ت</a:t>
            </a:r>
            <a:r>
              <a:rPr lang="ar-SA" sz="2000" dirty="0" smtClean="0"/>
              <a:t>خلو من حروف الزيادة</a:t>
            </a:r>
            <a:r>
              <a:rPr lang="ar-JO" sz="2000" dirty="0" smtClean="0"/>
              <a:t> هو فعل ،</a:t>
            </a:r>
          </a:p>
          <a:p>
            <a:pPr algn="r" rtl="1">
              <a:buNone/>
            </a:pPr>
            <a:r>
              <a:rPr lang="ar-JO" sz="2000" dirty="0" smtClean="0"/>
              <a:t> نحو: سأل، رمى ، نام (نوم).</a:t>
            </a:r>
          </a:p>
          <a:p>
            <a:pPr algn="r" rtl="1">
              <a:buNone/>
            </a:pPr>
            <a:endParaRPr lang="ar-JO" sz="2000" dirty="0" smtClean="0"/>
          </a:p>
          <a:p>
            <a:pPr algn="r" rtl="1">
              <a:buNone/>
            </a:pPr>
            <a:r>
              <a:rPr lang="ar-JO" sz="2000" dirty="0" smtClean="0"/>
              <a:t>وزن الكلمة المجردة التي تتكون من أربعة أحرف أصلية وتخلو من حروف الزيادة هو فعْلَل ،</a:t>
            </a:r>
          </a:p>
          <a:p>
            <a:pPr algn="r" rtl="1">
              <a:buNone/>
            </a:pPr>
            <a:r>
              <a:rPr lang="ar-JO" sz="2000" dirty="0" smtClean="0"/>
              <a:t> نحو: دحرج ، طمأن ، زلزل ، جعفر.</a:t>
            </a:r>
          </a:p>
          <a:p>
            <a:pPr algn="r" rtl="1">
              <a:buNone/>
            </a:pPr>
            <a:endParaRPr lang="ar-JO" sz="2000" dirty="0" smtClean="0"/>
          </a:p>
          <a:p>
            <a:pPr algn="r" rtl="1">
              <a:buNone/>
            </a:pPr>
            <a:r>
              <a:rPr lang="ar-JO" sz="2000" dirty="0" smtClean="0">
                <a:solidFill>
                  <a:schemeClr val="tx1"/>
                </a:solidFill>
              </a:rPr>
              <a:t>تدريب: </a:t>
            </a:r>
          </a:p>
          <a:p>
            <a:pPr algn="r" rtl="1">
              <a:buNone/>
            </a:pPr>
            <a:r>
              <a:rPr lang="ar-JO" sz="2000" dirty="0" smtClean="0">
                <a:solidFill>
                  <a:schemeClr val="tx1"/>
                </a:solidFill>
              </a:rPr>
              <a:t>ما وزن الكلمات الآتية:</a:t>
            </a:r>
          </a:p>
          <a:p>
            <a:pPr algn="r" rtl="1">
              <a:buNone/>
            </a:pPr>
            <a:r>
              <a:rPr lang="ar-JO" sz="2000" dirty="0" smtClean="0">
                <a:solidFill>
                  <a:schemeClr val="tx1"/>
                </a:solidFill>
              </a:rPr>
              <a:t>دعا ، باع ، قلقل ، بعثر ، شفى</a:t>
            </a:r>
          </a:p>
          <a:p>
            <a:pPr algn="r" rtl="1">
              <a:buNone/>
            </a:pPr>
            <a:r>
              <a:rPr lang="ar-JO" sz="2000" dirty="0" smtClean="0">
                <a:solidFill>
                  <a:schemeClr val="tx1"/>
                </a:solidFill>
              </a:rPr>
              <a:t>الإجابة :  فعلَ \ فعلَ \ فعللَ \ فعللَ \ فعلَ </a:t>
            </a:r>
          </a:p>
          <a:p>
            <a:pPr algn="r" rtl="1">
              <a:buNone/>
            </a:pPr>
            <a:endParaRPr lang="en-US" sz="2000" dirty="0" smtClean="0">
              <a:solidFill>
                <a:schemeClr val="accent1"/>
              </a:solidFill>
            </a:endParaRPr>
          </a:p>
        </p:txBody>
      </p:sp>
    </p:spTree>
    <p:extLst>
      <p:ext uri="{BB962C8B-B14F-4D97-AF65-F5344CB8AC3E}">
        <p14:creationId xmlns:p14="http://schemas.microsoft.com/office/powerpoint/2010/main" val="491403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7552" y="991539"/>
            <a:ext cx="6178480" cy="5497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876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idx="4294967295"/>
          </p:nvPr>
        </p:nvSpPr>
        <p:spPr>
          <a:xfrm>
            <a:off x="431800" y="106363"/>
            <a:ext cx="11407274" cy="561975"/>
          </a:xfrm>
        </p:spPr>
        <p:txBody>
          <a:bodyPr>
            <a:noAutofit/>
          </a:bodyPr>
          <a:lstStyle/>
          <a:p>
            <a:pPr algn="r" rtl="1"/>
            <a:r>
              <a:rPr lang="ar-SA" sz="3600" b="1" dirty="0" smtClean="0">
                <a:cs typeface="+mn-cs"/>
              </a:rPr>
              <a:t>وزن الكلمات المزيدة</a:t>
            </a:r>
            <a:endParaRPr lang="en-US" sz="3600" b="1" dirty="0">
              <a:cs typeface="+mn-cs"/>
            </a:endParaRPr>
          </a:p>
        </p:txBody>
      </p:sp>
      <p:sp>
        <p:nvSpPr>
          <p:cNvPr id="8" name="Rectangle 7"/>
          <p:cNvSpPr/>
          <p:nvPr/>
        </p:nvSpPr>
        <p:spPr>
          <a:xfrm>
            <a:off x="216568" y="866271"/>
            <a:ext cx="11738539" cy="7017306"/>
          </a:xfrm>
          <a:prstGeom prst="rect">
            <a:avLst/>
          </a:prstGeom>
        </p:spPr>
        <p:txBody>
          <a:bodyPr wrap="square">
            <a:spAutoFit/>
          </a:bodyPr>
          <a:lstStyle/>
          <a:p>
            <a:pPr algn="r" rtl="1">
              <a:lnSpc>
                <a:spcPct val="150000"/>
              </a:lnSpc>
            </a:pPr>
            <a:r>
              <a:rPr lang="ar-JO" sz="2000" dirty="0" smtClean="0"/>
              <a:t>الكلمات المزيدة هي التي تتضمن حروفاً زائدة عن أصل الكلمة، وقد تكون :</a:t>
            </a:r>
          </a:p>
          <a:p>
            <a:pPr algn="r" rtl="1">
              <a:lnSpc>
                <a:spcPct val="150000"/>
              </a:lnSpc>
              <a:buFont typeface="Calibri" pitchFamily="34" charset="0"/>
              <a:buChar char="—"/>
            </a:pPr>
            <a:r>
              <a:rPr lang="ar-JO" sz="2000" dirty="0" smtClean="0"/>
              <a:t> مزيدة بحرف واحد.</a:t>
            </a:r>
          </a:p>
          <a:p>
            <a:pPr algn="r" rtl="1">
              <a:lnSpc>
                <a:spcPct val="150000"/>
              </a:lnSpc>
            </a:pPr>
            <a:r>
              <a:rPr lang="ar-JO" sz="2000" dirty="0" smtClean="0"/>
              <a:t>           نحو : كلمة (س</a:t>
            </a:r>
            <a:r>
              <a:rPr lang="ar-JO" sz="2000" dirty="0" smtClean="0">
                <a:solidFill>
                  <a:srgbClr val="FF0000"/>
                </a:solidFill>
              </a:rPr>
              <a:t>ا</a:t>
            </a:r>
            <a:r>
              <a:rPr lang="ar-JO" sz="2000" dirty="0" smtClean="0"/>
              <a:t>فر) مزيدة بحرف واحد وهو الألف؛ لأن أصلها (سفر).</a:t>
            </a:r>
          </a:p>
          <a:p>
            <a:pPr algn="r" rtl="1">
              <a:lnSpc>
                <a:spcPct val="150000"/>
              </a:lnSpc>
              <a:buFont typeface="Calibri" pitchFamily="34" charset="0"/>
              <a:buChar char="—"/>
            </a:pPr>
            <a:r>
              <a:rPr lang="ar-JO" sz="2000" dirty="0" smtClean="0"/>
              <a:t> مزيدة حرفين .</a:t>
            </a:r>
          </a:p>
          <a:p>
            <a:pPr algn="r" rtl="1">
              <a:lnSpc>
                <a:spcPct val="150000"/>
              </a:lnSpc>
            </a:pPr>
            <a:r>
              <a:rPr lang="ar-JO" sz="2000" dirty="0" smtClean="0"/>
              <a:t>         نحو:  كلمة (</a:t>
            </a:r>
            <a:r>
              <a:rPr lang="ar-JO" sz="2000" dirty="0" smtClean="0">
                <a:solidFill>
                  <a:srgbClr val="FF0000"/>
                </a:solidFill>
              </a:rPr>
              <a:t>ان</a:t>
            </a:r>
            <a:r>
              <a:rPr lang="ar-JO" sz="2000" dirty="0" smtClean="0"/>
              <a:t>كسر) مزيدة بحرفين وهما الألف والنون؛ لأن أصلها (كسر).</a:t>
            </a:r>
          </a:p>
          <a:p>
            <a:pPr algn="r" rtl="1">
              <a:lnSpc>
                <a:spcPct val="150000"/>
              </a:lnSpc>
              <a:buFont typeface="Calibri" pitchFamily="34" charset="0"/>
              <a:buChar char="—"/>
            </a:pPr>
            <a:r>
              <a:rPr lang="ar-JO" sz="2000" dirty="0" smtClean="0"/>
              <a:t> مزيدة بثلاثة أحرف.</a:t>
            </a:r>
          </a:p>
          <a:p>
            <a:pPr algn="r" rtl="1">
              <a:lnSpc>
                <a:spcPct val="150000"/>
              </a:lnSpc>
            </a:pPr>
            <a:r>
              <a:rPr lang="ar-JO" sz="2000" dirty="0" smtClean="0"/>
              <a:t>         نحو:  كلمة (</a:t>
            </a:r>
            <a:r>
              <a:rPr lang="ar-JO" sz="2000" dirty="0" smtClean="0">
                <a:solidFill>
                  <a:srgbClr val="FF0000"/>
                </a:solidFill>
              </a:rPr>
              <a:t>است</a:t>
            </a:r>
            <a:r>
              <a:rPr lang="ar-JO" sz="2000" dirty="0" smtClean="0"/>
              <a:t>خرج) وهي الألف والسين والتاء؛ لأن أصلها (خرج) . </a:t>
            </a:r>
            <a:endParaRPr lang="en-US" sz="2000" dirty="0" smtClean="0"/>
          </a:p>
          <a:p>
            <a:pPr algn="r" rtl="1">
              <a:lnSpc>
                <a:spcPct val="150000"/>
              </a:lnSpc>
            </a:pPr>
            <a:endParaRPr lang="ar-JO" sz="2000" dirty="0" smtClean="0"/>
          </a:p>
          <a:p>
            <a:pPr algn="r" rtl="1">
              <a:lnSpc>
                <a:spcPct val="150000"/>
              </a:lnSpc>
            </a:pPr>
            <a:r>
              <a:rPr lang="ar-JO" sz="2000" dirty="0" smtClean="0"/>
              <a:t>يتم </a:t>
            </a:r>
            <a:r>
              <a:rPr lang="ar-SA" sz="2000" dirty="0" smtClean="0"/>
              <a:t>وزن الكلمات المزيدة</a:t>
            </a:r>
            <a:r>
              <a:rPr lang="ar-JO" sz="2000" dirty="0" smtClean="0"/>
              <a:t> على النحو الآتي :</a:t>
            </a:r>
          </a:p>
          <a:p>
            <a:pPr marL="400050" lvl="1" indent="0" algn="r" rtl="1">
              <a:lnSpc>
                <a:spcPct val="150000"/>
              </a:lnSpc>
              <a:buNone/>
            </a:pPr>
            <a:r>
              <a:rPr lang="ar-JO" sz="2000" dirty="0" smtClean="0"/>
              <a:t>1. إرجاع  الكلمة إلى أصلها (كاتب    : كَتَبَ) .</a:t>
            </a:r>
          </a:p>
          <a:p>
            <a:pPr marL="400050" lvl="1" indent="0" algn="r" rtl="1">
              <a:lnSpc>
                <a:spcPct val="150000"/>
              </a:lnSpc>
              <a:buNone/>
            </a:pPr>
            <a:r>
              <a:rPr lang="ar-JO" sz="2000" dirty="0" smtClean="0"/>
              <a:t>2. نزن أصل الكلمة وهو (كَتَبَ: فَعَلَ).</a:t>
            </a:r>
          </a:p>
          <a:p>
            <a:pPr marL="400050" lvl="1" indent="0" algn="r" rtl="1">
              <a:lnSpc>
                <a:spcPct val="150000"/>
              </a:lnSpc>
              <a:buNone/>
            </a:pPr>
            <a:r>
              <a:rPr lang="ar-JO" sz="2000" dirty="0" smtClean="0"/>
              <a:t>3. نحدد الحروف الزائدة وهو حرف الألف(ك</a:t>
            </a:r>
            <a:r>
              <a:rPr lang="ar-JO" sz="2000" dirty="0" smtClean="0">
                <a:solidFill>
                  <a:srgbClr val="FF0000"/>
                </a:solidFill>
              </a:rPr>
              <a:t>ا</a:t>
            </a:r>
            <a:r>
              <a:rPr lang="ar-JO" sz="2000" dirty="0" smtClean="0"/>
              <a:t>تب).</a:t>
            </a:r>
          </a:p>
          <a:p>
            <a:pPr marL="400050" lvl="1" indent="0" algn="r" rtl="1">
              <a:lnSpc>
                <a:spcPct val="150000"/>
              </a:lnSpc>
              <a:buNone/>
            </a:pPr>
            <a:r>
              <a:rPr lang="ar-JO" sz="2000" dirty="0" smtClean="0"/>
              <a:t>4. نضيف الحروف الزائدة في مكانها في الميزان، فيكون وزن (كاتب) هو (فاعل).</a:t>
            </a:r>
          </a:p>
          <a:p>
            <a:pPr algn="r" rtl="1">
              <a:lnSpc>
                <a:spcPct val="150000"/>
              </a:lnSpc>
            </a:pPr>
            <a:endParaRPr lang="ar-JO" sz="2000" dirty="0" smtClean="0"/>
          </a:p>
          <a:p>
            <a:pPr algn="r" rtl="1">
              <a:lnSpc>
                <a:spcPct val="150000"/>
              </a:lnSpc>
            </a:pPr>
            <a:endParaRPr lang="ar-JO" sz="2000" dirty="0"/>
          </a:p>
        </p:txBody>
      </p:sp>
    </p:spTree>
    <p:extLst>
      <p:ext uri="{BB962C8B-B14F-4D97-AF65-F5344CB8AC3E}">
        <p14:creationId xmlns:p14="http://schemas.microsoft.com/office/powerpoint/2010/main" val="491403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5993" y="1370834"/>
            <a:ext cx="7316222" cy="5487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8547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789" y="535866"/>
            <a:ext cx="11381875" cy="4708981"/>
          </a:xfrm>
          <a:prstGeom prst="rect">
            <a:avLst/>
          </a:prstGeom>
        </p:spPr>
        <p:txBody>
          <a:bodyPr wrap="square">
            <a:spAutoFit/>
          </a:bodyPr>
          <a:lstStyle/>
          <a:p>
            <a:pPr algn="r" rtl="1">
              <a:lnSpc>
                <a:spcPct val="150000"/>
              </a:lnSpc>
            </a:pPr>
            <a:r>
              <a:rPr lang="ar-JO" sz="2000" b="1" u="sng" dirty="0" smtClean="0"/>
              <a:t>أمثلة </a:t>
            </a:r>
            <a:endParaRPr lang="en-US" sz="2000" b="1" u="sng" dirty="0" smtClean="0"/>
          </a:p>
          <a:p>
            <a:pPr algn="r" rtl="1">
              <a:lnSpc>
                <a:spcPct val="150000"/>
              </a:lnSpc>
            </a:pPr>
            <a:r>
              <a:rPr lang="ar-JO" sz="2000" dirty="0" smtClean="0"/>
              <a:t>كلمة (</a:t>
            </a:r>
            <a:r>
              <a:rPr lang="ar-JO" sz="2000" dirty="0" smtClean="0">
                <a:solidFill>
                  <a:srgbClr val="FF0000"/>
                </a:solidFill>
              </a:rPr>
              <a:t>انت</a:t>
            </a:r>
            <a:r>
              <a:rPr lang="ar-JO" sz="2000" dirty="0" smtClean="0"/>
              <a:t>صر) أصلها نصر؛ فالألف والتاء زائدتان ، ووزنها افتعل.</a:t>
            </a:r>
            <a:endParaRPr lang="en-US" sz="2000" dirty="0" smtClean="0"/>
          </a:p>
          <a:p>
            <a:pPr algn="r" rtl="1">
              <a:lnSpc>
                <a:spcPct val="150000"/>
              </a:lnSpc>
            </a:pPr>
            <a:r>
              <a:rPr lang="ar-JO" sz="2000" dirty="0" smtClean="0"/>
              <a:t>كلمة (</a:t>
            </a:r>
            <a:r>
              <a:rPr lang="ar-JO" sz="2000" dirty="0" smtClean="0">
                <a:solidFill>
                  <a:srgbClr val="FF0000"/>
                </a:solidFill>
              </a:rPr>
              <a:t>ان</a:t>
            </a:r>
            <a:r>
              <a:rPr lang="ar-JO" sz="2000" dirty="0" smtClean="0"/>
              <a:t>هزم ) أصلها هزم؛ فالألف والنون زائدتان، و وزنها انفعل.</a:t>
            </a:r>
          </a:p>
          <a:p>
            <a:pPr algn="r" rtl="1">
              <a:lnSpc>
                <a:spcPct val="150000"/>
              </a:lnSpc>
            </a:pPr>
            <a:r>
              <a:rPr lang="ar-JO" sz="2000" dirty="0" smtClean="0"/>
              <a:t>كلمة (</a:t>
            </a:r>
            <a:r>
              <a:rPr lang="ar-JO" sz="2000" dirty="0" smtClean="0">
                <a:solidFill>
                  <a:srgbClr val="FF0000"/>
                </a:solidFill>
              </a:rPr>
              <a:t>است</a:t>
            </a:r>
            <a:r>
              <a:rPr lang="ar-JO" sz="2000" dirty="0" smtClean="0"/>
              <a:t>فتح ) أصلها فتح؛ فالألف والسين والتاء حروف زائدة، ووزنها استفعل.</a:t>
            </a:r>
          </a:p>
          <a:p>
            <a:pPr algn="r" rtl="1">
              <a:lnSpc>
                <a:spcPct val="150000"/>
              </a:lnSpc>
            </a:pPr>
            <a:r>
              <a:rPr lang="ar-JO" sz="2000" dirty="0" smtClean="0"/>
              <a:t>كلمة (</a:t>
            </a:r>
            <a:r>
              <a:rPr lang="ar-SA" sz="2000" dirty="0" smtClean="0">
                <a:solidFill>
                  <a:srgbClr val="FF0000"/>
                </a:solidFill>
              </a:rPr>
              <a:t>ا</a:t>
            </a:r>
            <a:r>
              <a:rPr lang="ar-SA" sz="2000" dirty="0" smtClean="0"/>
              <a:t>ز</a:t>
            </a:r>
            <a:r>
              <a:rPr lang="ar-SA" sz="2000" dirty="0" smtClean="0">
                <a:solidFill>
                  <a:srgbClr val="FF0000"/>
                </a:solidFill>
              </a:rPr>
              <a:t>د</a:t>
            </a:r>
            <a:r>
              <a:rPr lang="ar-SA" sz="2000" dirty="0" smtClean="0"/>
              <a:t>هر</a:t>
            </a:r>
            <a:r>
              <a:rPr lang="ar-JO" sz="2000" dirty="0" smtClean="0"/>
              <a:t>)</a:t>
            </a:r>
            <a:r>
              <a:rPr lang="ar-SA" sz="2000" dirty="0" smtClean="0"/>
              <a:t> </a:t>
            </a:r>
            <a:r>
              <a:rPr lang="ar-JO" sz="2000" dirty="0" smtClean="0"/>
              <a:t>أصلها (ازتهر)، فقلبت التاء إلى دال، فيكون وزنها </a:t>
            </a:r>
            <a:r>
              <a:rPr lang="ar-SA" sz="2000" dirty="0" smtClean="0"/>
              <a:t>افتعل</a:t>
            </a:r>
            <a:r>
              <a:rPr lang="ar-JO" sz="2000" dirty="0" smtClean="0"/>
              <a:t>، فالحرف قبل القلب أو الإبدال يعود إلى أصله في الميزان.</a:t>
            </a:r>
            <a:endParaRPr lang="en-US" sz="2000" dirty="0" smtClean="0"/>
          </a:p>
          <a:p>
            <a:pPr algn="r" rtl="1">
              <a:lnSpc>
                <a:spcPct val="150000"/>
              </a:lnSpc>
            </a:pPr>
            <a:endParaRPr lang="en-US" sz="2000" dirty="0" smtClean="0">
              <a:solidFill>
                <a:srgbClr val="00B050"/>
              </a:solidFill>
            </a:endParaRPr>
          </a:p>
          <a:p>
            <a:pPr algn="r" rtl="1">
              <a:lnSpc>
                <a:spcPct val="150000"/>
              </a:lnSpc>
            </a:pPr>
            <a:r>
              <a:rPr lang="ar-JO" sz="2000" b="1" u="sng" dirty="0" smtClean="0"/>
              <a:t>تدريب: </a:t>
            </a:r>
          </a:p>
          <a:p>
            <a:pPr algn="r" rtl="1">
              <a:lnSpc>
                <a:spcPct val="150000"/>
              </a:lnSpc>
            </a:pPr>
            <a:r>
              <a:rPr lang="ar-JO" sz="2000" dirty="0" smtClean="0"/>
              <a:t>ما وزن الكلمات الآتية:</a:t>
            </a:r>
          </a:p>
          <a:p>
            <a:pPr algn="r" rtl="1">
              <a:lnSpc>
                <a:spcPct val="150000"/>
              </a:lnSpc>
            </a:pPr>
            <a:r>
              <a:rPr lang="ar-JO" sz="2000" dirty="0" smtClean="0"/>
              <a:t>              ميزان ، ازدحام ، اجتماعات ، مفتاح ، استقام </a:t>
            </a:r>
          </a:p>
          <a:p>
            <a:pPr algn="r" rtl="1">
              <a:lnSpc>
                <a:spcPct val="150000"/>
              </a:lnSpc>
            </a:pPr>
            <a:r>
              <a:rPr lang="ar-JO" sz="2000" dirty="0" smtClean="0"/>
              <a:t>الإجابة :   مِفعال  \ افتعال  \ افتعالات \ مِفعال \  استفعل </a:t>
            </a:r>
            <a:endParaRPr lang="en-US" sz="20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idx="4294967295"/>
          </p:nvPr>
        </p:nvSpPr>
        <p:spPr>
          <a:xfrm>
            <a:off x="431800" y="106363"/>
            <a:ext cx="11455400" cy="561975"/>
          </a:xfrm>
        </p:spPr>
        <p:txBody>
          <a:bodyPr>
            <a:noAutofit/>
          </a:bodyPr>
          <a:lstStyle/>
          <a:p>
            <a:pPr algn="r" rtl="1"/>
            <a:r>
              <a:rPr lang="ar-SA" sz="3600" b="1" dirty="0" smtClean="0">
                <a:cs typeface="+mn-cs"/>
              </a:rPr>
              <a:t>وزن الكلمات التي طرأ عليها حذف</a:t>
            </a:r>
            <a:endParaRPr lang="en-US" sz="3600" b="1" dirty="0">
              <a:cs typeface="+mn-cs"/>
            </a:endParaRPr>
          </a:p>
        </p:txBody>
      </p:sp>
      <p:sp>
        <p:nvSpPr>
          <p:cNvPr id="11" name="Content Placeholder 10"/>
          <p:cNvSpPr>
            <a:spLocks noGrp="1"/>
          </p:cNvSpPr>
          <p:nvPr>
            <p:ph idx="4294967295"/>
          </p:nvPr>
        </p:nvSpPr>
        <p:spPr>
          <a:xfrm>
            <a:off x="383672" y="1088184"/>
            <a:ext cx="11431337" cy="5346700"/>
          </a:xfrm>
          <a:ln>
            <a:noFill/>
          </a:ln>
        </p:spPr>
        <p:style>
          <a:lnRef idx="2">
            <a:schemeClr val="dk1"/>
          </a:lnRef>
          <a:fillRef idx="1">
            <a:schemeClr val="lt1"/>
          </a:fillRef>
          <a:effectRef idx="0">
            <a:schemeClr val="dk1"/>
          </a:effectRef>
          <a:fontRef idx="minor">
            <a:schemeClr val="dk1"/>
          </a:fontRef>
        </p:style>
        <p:txBody>
          <a:bodyPr>
            <a:noAutofit/>
          </a:bodyPr>
          <a:lstStyle/>
          <a:p>
            <a:pPr algn="just" rtl="1">
              <a:lnSpc>
                <a:spcPct val="150000"/>
              </a:lnSpc>
              <a:buNone/>
            </a:pPr>
            <a:r>
              <a:rPr lang="ar-JO" sz="2000" dirty="0" smtClean="0"/>
              <a:t> يتم </a:t>
            </a:r>
            <a:r>
              <a:rPr lang="ar-SA" sz="2000" dirty="0" smtClean="0"/>
              <a:t>وزن الكلمات التي طرأ عليها حذف </a:t>
            </a:r>
            <a:r>
              <a:rPr lang="ar-JO" sz="2000" dirty="0" smtClean="0"/>
              <a:t>بتطبيق القاعدة التي تنص على أن  ما يُحذف من أصل الكلمة يُحذف ما يقابله في الميزان الصرفي.</a:t>
            </a:r>
          </a:p>
          <a:p>
            <a:pPr algn="just" rtl="1">
              <a:lnSpc>
                <a:spcPct val="150000"/>
              </a:lnSpc>
              <a:buNone/>
            </a:pPr>
            <a:r>
              <a:rPr lang="ar-JO" sz="2000" b="1" dirty="0" smtClean="0"/>
              <a:t>أمثلة:</a:t>
            </a:r>
          </a:p>
          <a:p>
            <a:pPr algn="just" rtl="1">
              <a:lnSpc>
                <a:spcPct val="150000"/>
              </a:lnSpc>
              <a:buFont typeface="Calibri" pitchFamily="34" charset="0"/>
              <a:buChar char="⁻"/>
            </a:pPr>
            <a:r>
              <a:rPr lang="ar-JO" sz="2000" dirty="0" smtClean="0"/>
              <a:t>   فعل الأمر (قُلْ) أصله (ق</a:t>
            </a:r>
            <a:r>
              <a:rPr lang="ar-JO" sz="2000" dirty="0" smtClean="0">
                <a:solidFill>
                  <a:srgbClr val="FF0000"/>
                </a:solidFill>
              </a:rPr>
              <a:t>ا</a:t>
            </a:r>
            <a:r>
              <a:rPr lang="ar-JO" sz="2000" dirty="0" smtClean="0"/>
              <a:t>ل)، وقد حذف منه الحرف الثاني (الألف) في الأمر، لهذا نحذف الحرف الثاني من الميزان الصرفي وهو (العين ) فيصبح وزن فعل الأمر (ف ل \ فُلْ).</a:t>
            </a:r>
          </a:p>
          <a:p>
            <a:pPr algn="just" rtl="1">
              <a:lnSpc>
                <a:spcPct val="150000"/>
              </a:lnSpc>
              <a:buFont typeface="Calibri" pitchFamily="34" charset="0"/>
              <a:buChar char="⁻"/>
            </a:pPr>
            <a:r>
              <a:rPr lang="ar-JO" sz="2000" dirty="0" smtClean="0"/>
              <a:t>    فعل الأمر (بع ) أصله (ب</a:t>
            </a:r>
            <a:r>
              <a:rPr lang="ar-JO" sz="2000" dirty="0" smtClean="0">
                <a:solidFill>
                  <a:srgbClr val="FF0000"/>
                </a:solidFill>
              </a:rPr>
              <a:t>ا</a:t>
            </a:r>
            <a:r>
              <a:rPr lang="ar-JO" sz="2000" dirty="0" smtClean="0"/>
              <a:t>ع ) وزنه (فِلْ) . </a:t>
            </a:r>
          </a:p>
          <a:p>
            <a:pPr algn="just" rtl="1">
              <a:lnSpc>
                <a:spcPct val="150000"/>
              </a:lnSpc>
              <a:buFont typeface="Calibri" pitchFamily="34" charset="0"/>
              <a:buChar char="⁻"/>
            </a:pPr>
            <a:r>
              <a:rPr lang="ar-JO" sz="2000" dirty="0" smtClean="0"/>
              <a:t>فعل الأمر (قِ)  هو  من (</a:t>
            </a:r>
            <a:r>
              <a:rPr lang="ar-JO" sz="2000" dirty="0" smtClean="0">
                <a:solidFill>
                  <a:srgbClr val="FF0000"/>
                </a:solidFill>
              </a:rPr>
              <a:t>و</a:t>
            </a:r>
            <a:r>
              <a:rPr lang="ar-JO" sz="2000" dirty="0" smtClean="0"/>
              <a:t>ق</a:t>
            </a:r>
            <a:r>
              <a:rPr lang="ar-JO" sz="2000" dirty="0" smtClean="0">
                <a:solidFill>
                  <a:srgbClr val="FF0000"/>
                </a:solidFill>
              </a:rPr>
              <a:t>ى</a:t>
            </a:r>
            <a:r>
              <a:rPr lang="ar-JO" sz="2000" dirty="0" smtClean="0"/>
              <a:t>) ، حُذف منه الحرف الأول (الواو) والحرف الثالث (الألف المقصورة) لذلك يجب أن نحذف من الميزان الحرف الأول ( ف ) والحرف الثالث (اللام ) ؛فيصبح الوزن (عِ).</a:t>
            </a:r>
          </a:p>
          <a:p>
            <a:pPr algn="just" rtl="1">
              <a:lnSpc>
                <a:spcPct val="150000"/>
              </a:lnSpc>
              <a:buFont typeface="Calibri" pitchFamily="34" charset="0"/>
              <a:buChar char="⁻"/>
            </a:pPr>
            <a:r>
              <a:rPr lang="ar-JO" sz="2000" dirty="0" smtClean="0"/>
              <a:t>أصل فعل الأمر(اسع) هو (سع</a:t>
            </a:r>
            <a:r>
              <a:rPr lang="ar-JO" sz="2000" dirty="0" smtClean="0">
                <a:solidFill>
                  <a:srgbClr val="FF0000"/>
                </a:solidFill>
              </a:rPr>
              <a:t>ى</a:t>
            </a:r>
            <a:r>
              <a:rPr lang="ar-JO" sz="2000" dirty="0" smtClean="0"/>
              <a:t> ) حذف منه الحرف الثالث (الألف المقصورة) فحذفنا الحرف الثالث من الميزان وهو( اللام ) فصار الفعل (سْع) ، ولكن نطق هذا الفعل صعب ، لذلك جئنا بالالف لتسهيل النطق لأننا لا نبدأ بساكن ؛ فالألف في (اسع) زائدة وتسمى همزة وصل ؛ لأننا نتوصل أو نستعين بها لنطق الساكن ؛ ولأنها زائدة جاءت في الميزان.</a:t>
            </a:r>
          </a:p>
        </p:txBody>
      </p:sp>
    </p:spTree>
    <p:extLst>
      <p:ext uri="{BB962C8B-B14F-4D97-AF65-F5344CB8AC3E}">
        <p14:creationId xmlns:p14="http://schemas.microsoft.com/office/powerpoint/2010/main" val="4914033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46821" y="479193"/>
            <a:ext cx="6096000" cy="2350965"/>
          </a:xfrm>
          <a:prstGeom prst="rect">
            <a:avLst/>
          </a:prstGeom>
        </p:spPr>
        <p:txBody>
          <a:bodyPr>
            <a:spAutoFit/>
          </a:bodyPr>
          <a:lstStyle/>
          <a:p>
            <a:pPr algn="just" rtl="1">
              <a:lnSpc>
                <a:spcPct val="150000"/>
              </a:lnSpc>
            </a:pPr>
            <a:endParaRPr lang="ar-JO" sz="2000" dirty="0" smtClean="0"/>
          </a:p>
          <a:p>
            <a:pPr algn="r" rtl="1">
              <a:lnSpc>
                <a:spcPct val="150000"/>
              </a:lnSpc>
            </a:pPr>
            <a:r>
              <a:rPr lang="ar-JO" sz="2000" b="1" u="sng" dirty="0" smtClean="0"/>
              <a:t>تدريب: </a:t>
            </a:r>
          </a:p>
          <a:p>
            <a:pPr algn="r" rtl="1">
              <a:lnSpc>
                <a:spcPct val="150000"/>
              </a:lnSpc>
            </a:pPr>
            <a:r>
              <a:rPr lang="ar-JO" sz="2000" dirty="0" smtClean="0"/>
              <a:t>ما وزن الكلمات الآتية:</a:t>
            </a:r>
            <a:endParaRPr lang="en-US" sz="2000" dirty="0" smtClean="0"/>
          </a:p>
          <a:p>
            <a:pPr algn="r" rtl="1">
              <a:lnSpc>
                <a:spcPct val="150000"/>
              </a:lnSpc>
            </a:pPr>
            <a:r>
              <a:rPr lang="ar-JO" sz="2000" dirty="0" smtClean="0"/>
              <a:t>             لم (يسع ) ،  فعل الأمر (ارم) ، فعل الأمر من (وعى ) </a:t>
            </a:r>
          </a:p>
          <a:p>
            <a:pPr algn="r" rtl="1">
              <a:lnSpc>
                <a:spcPct val="150000"/>
              </a:lnSpc>
            </a:pPr>
            <a:r>
              <a:rPr lang="ar-JO" sz="2000" dirty="0" smtClean="0"/>
              <a:t>الإجابة :         يفعَ      \           افعِ  \                      عِ </a:t>
            </a:r>
            <a:endParaRPr lang="en-US" sz="20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1800" y="106363"/>
            <a:ext cx="11455400" cy="561975"/>
          </a:xfrm>
        </p:spPr>
        <p:txBody>
          <a:bodyPr>
            <a:noAutofit/>
          </a:bodyPr>
          <a:lstStyle/>
          <a:p>
            <a:pPr algn="r" rtl="1"/>
            <a:r>
              <a:rPr lang="ar-JO" sz="3600" b="1" i="0" dirty="0" smtClean="0">
                <a:cs typeface="+mn-cs"/>
              </a:rPr>
              <a:t>1:3 </a:t>
            </a:r>
            <a:r>
              <a:rPr lang="ar-SA" sz="3600" b="1" dirty="0" smtClean="0">
                <a:cs typeface="+mn-cs"/>
              </a:rPr>
              <a:t>المشتقات</a:t>
            </a:r>
            <a:endParaRPr lang="en-US" sz="3600" i="0" dirty="0">
              <a:cs typeface="+mn-cs"/>
            </a:endParaRPr>
          </a:p>
        </p:txBody>
      </p:sp>
      <p:sp>
        <p:nvSpPr>
          <p:cNvPr id="3" name="Content Placeholder 2"/>
          <p:cNvSpPr>
            <a:spLocks noGrp="1"/>
          </p:cNvSpPr>
          <p:nvPr>
            <p:ph idx="4294967295"/>
          </p:nvPr>
        </p:nvSpPr>
        <p:spPr>
          <a:xfrm>
            <a:off x="445168" y="1588167"/>
            <a:ext cx="11454064" cy="1503949"/>
          </a:xfrm>
        </p:spPr>
        <p:txBody>
          <a:bodyPr>
            <a:normAutofit/>
          </a:bodyPr>
          <a:lstStyle/>
          <a:p>
            <a:pPr algn="r" rtl="1">
              <a:lnSpc>
                <a:spcPct val="200000"/>
              </a:lnSpc>
              <a:buNone/>
            </a:pPr>
            <a:r>
              <a:rPr lang="ar-SA" sz="2000" dirty="0" smtClean="0"/>
              <a:t>تتميز </a:t>
            </a:r>
            <a:r>
              <a:rPr lang="ar-SA" sz="2000" dirty="0"/>
              <a:t>اللغة العربية بأنها لغة اشتقاقية، </a:t>
            </a:r>
            <a:r>
              <a:rPr lang="ar-JO" sz="2000" dirty="0"/>
              <a:t>أي </a:t>
            </a:r>
            <a:r>
              <a:rPr lang="ar-SA" sz="2000" dirty="0"/>
              <a:t>يمكن تشكيلها على هيئات مختلفة، وكل هيئة منها لها وزن خاص ووظيفة خاصة </a:t>
            </a:r>
            <a:r>
              <a:rPr lang="ar-JO" sz="2000" dirty="0" smtClean="0"/>
              <a:t>، سنركز في هذا </a:t>
            </a:r>
            <a:endParaRPr lang="en-US" sz="2000" dirty="0" smtClean="0"/>
          </a:p>
          <a:p>
            <a:pPr algn="r" rtl="1">
              <a:lnSpc>
                <a:spcPct val="200000"/>
              </a:lnSpc>
              <a:buNone/>
            </a:pPr>
            <a:r>
              <a:rPr lang="ar-JO" sz="2000" dirty="0" smtClean="0"/>
              <a:t>الموضوع  </a:t>
            </a:r>
            <a:r>
              <a:rPr lang="ar-JO" sz="2000" dirty="0" smtClean="0"/>
              <a:t>على أنواع المشتقات وصياغتها وضبطها . </a:t>
            </a:r>
            <a:endParaRPr lang="ar-JO" sz="2000" dirty="0"/>
          </a:p>
        </p:txBody>
      </p:sp>
      <p:sp>
        <p:nvSpPr>
          <p:cNvPr id="5" name="Rectangle 4"/>
          <p:cNvSpPr/>
          <p:nvPr/>
        </p:nvSpPr>
        <p:spPr>
          <a:xfrm>
            <a:off x="5394188" y="4519411"/>
            <a:ext cx="6096000" cy="1477328"/>
          </a:xfrm>
          <a:prstGeom prst="rect">
            <a:avLst/>
          </a:prstGeom>
        </p:spPr>
        <p:txBody>
          <a:bodyPr>
            <a:spAutoFit/>
          </a:bodyPr>
          <a:lstStyle/>
          <a:p>
            <a:pPr lvl="0" algn="r" rtl="1">
              <a:lnSpc>
                <a:spcPct val="150000"/>
              </a:lnSpc>
              <a:buFont typeface="Arial" pitchFamily="34" charset="0"/>
              <a:buChar char="•"/>
            </a:pPr>
            <a:r>
              <a:rPr lang="en-US" sz="2000" dirty="0" smtClean="0"/>
              <a:t> </a:t>
            </a:r>
            <a:r>
              <a:rPr lang="ar-JO" sz="2000" dirty="0" smtClean="0"/>
              <a:t>يعرّف أنواع المشتقات.</a:t>
            </a:r>
            <a:endParaRPr lang="en-US" sz="2000" dirty="0" smtClean="0"/>
          </a:p>
          <a:p>
            <a:pPr lvl="0" algn="r" rtl="1">
              <a:lnSpc>
                <a:spcPct val="150000"/>
              </a:lnSpc>
              <a:buFont typeface="Arial" pitchFamily="34" charset="0"/>
              <a:buChar char="•"/>
            </a:pPr>
            <a:r>
              <a:rPr lang="en-US" sz="2000" dirty="0" smtClean="0"/>
              <a:t> </a:t>
            </a:r>
            <a:r>
              <a:rPr lang="ar-JO" sz="2000" dirty="0" smtClean="0"/>
              <a:t>يصوغ أنواع المشتقات.</a:t>
            </a:r>
            <a:endParaRPr lang="en-US" sz="2000" dirty="0" smtClean="0"/>
          </a:p>
          <a:p>
            <a:pPr lvl="0" algn="r" rtl="1">
              <a:lnSpc>
                <a:spcPct val="150000"/>
              </a:lnSpc>
              <a:buFont typeface="Arial" pitchFamily="34" charset="0"/>
              <a:buChar char="•"/>
            </a:pPr>
            <a:r>
              <a:rPr lang="en-US" sz="2000" dirty="0" smtClean="0"/>
              <a:t> </a:t>
            </a:r>
            <a:r>
              <a:rPr lang="ar-JO" sz="2000" dirty="0" smtClean="0"/>
              <a:t>يضبط صيغ المشتقات.</a:t>
            </a:r>
            <a:endParaRPr lang="en-US" sz="2000" dirty="0" smtClean="0"/>
          </a:p>
        </p:txBody>
      </p:sp>
      <p:sp>
        <p:nvSpPr>
          <p:cNvPr id="6" name="Rectangle 5"/>
          <p:cNvSpPr/>
          <p:nvPr/>
        </p:nvSpPr>
        <p:spPr>
          <a:xfrm>
            <a:off x="6322752" y="4026387"/>
            <a:ext cx="5463355" cy="461665"/>
          </a:xfrm>
          <a:prstGeom prst="rect">
            <a:avLst/>
          </a:prstGeom>
        </p:spPr>
        <p:txBody>
          <a:bodyPr wrap="none">
            <a:spAutoFit/>
          </a:bodyPr>
          <a:lstStyle/>
          <a:p>
            <a:r>
              <a:rPr lang="ar-SA" sz="2400" b="1" dirty="0" smtClean="0">
                <a:latin typeface="Arial" pitchFamily="34" charset="0"/>
                <a:cs typeface="Arial" pitchFamily="34" charset="0"/>
              </a:rPr>
              <a:t>في نهاية هذا الموضوع س</a:t>
            </a:r>
            <a:r>
              <a:rPr lang="ar-JO" sz="2400" b="1" dirty="0" smtClean="0">
                <a:latin typeface="Arial" pitchFamily="34" charset="0"/>
                <a:cs typeface="Arial" pitchFamily="34" charset="0"/>
              </a:rPr>
              <a:t>ي</a:t>
            </a:r>
            <a:r>
              <a:rPr lang="ar-SA" sz="2400" b="1" dirty="0" smtClean="0">
                <a:latin typeface="Arial" pitchFamily="34" charset="0"/>
                <a:cs typeface="Arial" pitchFamily="34" charset="0"/>
              </a:rPr>
              <a:t>كون </a:t>
            </a:r>
            <a:r>
              <a:rPr lang="ar-JO" sz="2400" b="1" dirty="0" smtClean="0">
                <a:latin typeface="Arial" pitchFamily="34" charset="0"/>
                <a:cs typeface="Arial" pitchFamily="34" charset="0"/>
              </a:rPr>
              <a:t>الطالب </a:t>
            </a:r>
            <a:r>
              <a:rPr lang="ar-SA" sz="2400" b="1" dirty="0" smtClean="0">
                <a:latin typeface="Arial" pitchFamily="34" charset="0"/>
                <a:cs typeface="Arial" pitchFamily="34" charset="0"/>
              </a:rPr>
              <a:t>قادراً على أن:</a:t>
            </a:r>
            <a:endParaRPr lang="en-US" sz="2400" dirty="0"/>
          </a:p>
        </p:txBody>
      </p:sp>
      <p:sp>
        <p:nvSpPr>
          <p:cNvPr id="7" name="Rectangle 6"/>
          <p:cNvSpPr/>
          <p:nvPr/>
        </p:nvSpPr>
        <p:spPr>
          <a:xfrm>
            <a:off x="10932808" y="1143000"/>
            <a:ext cx="774571" cy="461665"/>
          </a:xfrm>
          <a:prstGeom prst="rect">
            <a:avLst/>
          </a:prstGeom>
        </p:spPr>
        <p:txBody>
          <a:bodyPr wrap="none">
            <a:spAutoFit/>
          </a:bodyPr>
          <a:lstStyle/>
          <a:p>
            <a:r>
              <a:rPr lang="ar-SA" sz="2400" b="1" dirty="0" smtClean="0"/>
              <a:t>مقدم</a:t>
            </a:r>
            <a:r>
              <a:rPr lang="ar-JO" sz="2400" b="1" dirty="0" smtClean="0"/>
              <a:t>ة</a:t>
            </a:r>
            <a:endParaRPr lang="en-US" sz="2400" b="1" dirty="0"/>
          </a:p>
        </p:txBody>
      </p:sp>
    </p:spTree>
    <p:extLst>
      <p:ext uri="{BB962C8B-B14F-4D97-AF65-F5344CB8AC3E}">
        <p14:creationId xmlns:p14="http://schemas.microsoft.com/office/powerpoint/2010/main" val="38274450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472" y="1196788"/>
            <a:ext cx="11760200" cy="53922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itle 9"/>
          <p:cNvSpPr>
            <a:spLocks noGrp="1"/>
          </p:cNvSpPr>
          <p:nvPr>
            <p:ph type="title" idx="4294967295"/>
          </p:nvPr>
        </p:nvSpPr>
        <p:spPr>
          <a:xfrm>
            <a:off x="431800" y="106363"/>
            <a:ext cx="11419305" cy="561975"/>
          </a:xfrm>
        </p:spPr>
        <p:txBody>
          <a:bodyPr>
            <a:noAutofit/>
          </a:bodyPr>
          <a:lstStyle/>
          <a:p>
            <a:pPr algn="r" rtl="1"/>
            <a:r>
              <a:rPr lang="ar-JO" sz="3600" b="1" dirty="0" smtClean="0">
                <a:cs typeface="+mn-cs"/>
              </a:rPr>
              <a:t>اسم الفاعل </a:t>
            </a:r>
            <a:endParaRPr lang="en-US" sz="3600" dirty="0">
              <a:cs typeface="+mn-cs"/>
            </a:endParaRPr>
          </a:p>
        </p:txBody>
      </p:sp>
      <p:sp>
        <p:nvSpPr>
          <p:cNvPr id="7" name="Content Placeholder 6"/>
          <p:cNvSpPr>
            <a:spLocks noGrp="1"/>
          </p:cNvSpPr>
          <p:nvPr>
            <p:ph idx="4294967295"/>
          </p:nvPr>
        </p:nvSpPr>
        <p:spPr>
          <a:xfrm>
            <a:off x="407735" y="1052087"/>
            <a:ext cx="11515559" cy="6106702"/>
          </a:xfrm>
        </p:spPr>
        <p:txBody>
          <a:bodyPr>
            <a:noAutofit/>
          </a:bodyPr>
          <a:lstStyle/>
          <a:p>
            <a:pPr algn="r" rtl="1">
              <a:lnSpc>
                <a:spcPct val="100000"/>
              </a:lnSpc>
              <a:buNone/>
            </a:pPr>
            <a:r>
              <a:rPr lang="ar-JO" sz="2000" b="1" dirty="0" smtClean="0"/>
              <a:t> تعريف اسم الفاعل </a:t>
            </a:r>
          </a:p>
          <a:p>
            <a:pPr algn="r" rtl="1">
              <a:lnSpc>
                <a:spcPct val="100000"/>
              </a:lnSpc>
              <a:buNone/>
            </a:pPr>
            <a:r>
              <a:rPr lang="ar-JO" sz="2000" dirty="0" smtClean="0"/>
              <a:t>صيغة  تُؤخذ من الفعل المبني للمعلوم للدلالة على الفعل وعلى مَن قام بالفعل على وجه الحدوث والتغير لا على وجه الثبات والدوام ؛ فكلمة (جالس ) اسم فاعل تدل على حدث الجلوس وعلى الشخص الذي جلس ، ولكن الشخص الجالس لا يبقى جالسا دائماً. </a:t>
            </a:r>
          </a:p>
          <a:p>
            <a:pPr algn="r" rtl="1">
              <a:lnSpc>
                <a:spcPct val="100000"/>
              </a:lnSpc>
              <a:buNone/>
            </a:pPr>
            <a:r>
              <a:rPr lang="ar-JO" sz="2000" b="1" dirty="0" smtClean="0"/>
              <a:t>صياغة اسم الفاعل </a:t>
            </a:r>
          </a:p>
          <a:p>
            <a:pPr algn="r" rtl="1">
              <a:lnSpc>
                <a:spcPct val="100000"/>
              </a:lnSpc>
              <a:buNone/>
            </a:pPr>
            <a:r>
              <a:rPr lang="ar-JO" sz="2000" dirty="0" smtClean="0"/>
              <a:t>صياغة اسم الفاعل  من الفعل الثلاثي:</a:t>
            </a:r>
            <a:endParaRPr lang="en-US" sz="2000" dirty="0" smtClean="0"/>
          </a:p>
          <a:p>
            <a:pPr lvl="0" algn="r" rtl="1">
              <a:lnSpc>
                <a:spcPct val="100000"/>
              </a:lnSpc>
              <a:buFont typeface="Calibri" pitchFamily="34" charset="0"/>
              <a:buChar char="–"/>
            </a:pPr>
            <a:r>
              <a:rPr lang="ar-QA" sz="2000" dirty="0" smtClean="0"/>
              <a:t>يصاغ اسم الفاعل مِن الفعل الثلاثي على وزن ( فاعل )  </a:t>
            </a:r>
            <a:endParaRPr lang="en-US" sz="2000" dirty="0" smtClean="0"/>
          </a:p>
          <a:p>
            <a:pPr lvl="0" algn="r" rtl="1">
              <a:lnSpc>
                <a:spcPct val="100000"/>
              </a:lnSpc>
            </a:pPr>
            <a:r>
              <a:rPr lang="ar-JO" sz="2000" dirty="0" smtClean="0"/>
              <a:t>     مثال : </a:t>
            </a:r>
            <a:r>
              <a:rPr lang="ar-EG" sz="2000" dirty="0" smtClean="0"/>
              <a:t> (كتب : كاتب)، (قطع : قاطع)</a:t>
            </a:r>
            <a:r>
              <a:rPr lang="ar-JO" sz="2000" dirty="0" smtClean="0"/>
              <a:t>،</a:t>
            </a:r>
            <a:r>
              <a:rPr lang="ar-EG" sz="2000" dirty="0" smtClean="0"/>
              <a:t> (جلس : جالس)</a:t>
            </a:r>
            <a:r>
              <a:rPr lang="ar-JO" sz="2000" dirty="0" smtClean="0"/>
              <a:t>.</a:t>
            </a:r>
            <a:r>
              <a:rPr lang="ar-EG" sz="2000" dirty="0" smtClean="0"/>
              <a:t> </a:t>
            </a:r>
            <a:endParaRPr lang="en-US" sz="2000" dirty="0" smtClean="0"/>
          </a:p>
          <a:p>
            <a:pPr lvl="0" algn="r" rtl="1">
              <a:lnSpc>
                <a:spcPct val="100000"/>
              </a:lnSpc>
              <a:buFont typeface="Calibri" pitchFamily="34" charset="0"/>
              <a:buChar char="–"/>
            </a:pPr>
            <a:r>
              <a:rPr lang="ar-EG" sz="2000" dirty="0" smtClean="0"/>
              <a:t>إذا كان الفعل أجوف</a:t>
            </a:r>
            <a:r>
              <a:rPr lang="ar-JO" sz="2000" dirty="0" smtClean="0"/>
              <a:t>ا</a:t>
            </a:r>
            <a:r>
              <a:rPr lang="ar-EG" sz="2000" dirty="0" smtClean="0"/>
              <a:t> تقلب الألف همزة </a:t>
            </a:r>
            <a:r>
              <a:rPr lang="ar-SA" sz="2000" dirty="0" smtClean="0"/>
              <a:t>مثل:</a:t>
            </a:r>
            <a:r>
              <a:rPr lang="ar-EG" sz="2000" dirty="0" smtClean="0"/>
              <a:t> (باع : بائع)</a:t>
            </a:r>
            <a:r>
              <a:rPr lang="ar-JO" sz="2000" dirty="0" smtClean="0"/>
              <a:t>،</a:t>
            </a:r>
            <a:r>
              <a:rPr lang="ar-EG" sz="2000" dirty="0" smtClean="0"/>
              <a:t>(صام : صائم)</a:t>
            </a:r>
            <a:r>
              <a:rPr lang="ar-JO" sz="2000" dirty="0" smtClean="0"/>
              <a:t>،</a:t>
            </a:r>
            <a:r>
              <a:rPr lang="ar-EG" sz="2000" dirty="0" smtClean="0"/>
              <a:t>(قام: قائم). </a:t>
            </a:r>
            <a:endParaRPr lang="en-US" sz="2000" dirty="0" smtClean="0"/>
          </a:p>
          <a:p>
            <a:pPr algn="r" rtl="1">
              <a:lnSpc>
                <a:spcPct val="100000"/>
              </a:lnSpc>
              <a:buFont typeface="Calibri" pitchFamily="34" charset="0"/>
              <a:buChar char="–"/>
            </a:pPr>
            <a:r>
              <a:rPr lang="ar-EG" sz="2000" dirty="0" smtClean="0"/>
              <a:t>إذا كانت لام الفعل حرف علة : يُحذف آخر (فاعل) في حالتي الرفع والجر ويبقى في حالة النصب</a:t>
            </a:r>
            <a:r>
              <a:rPr lang="ar-JO" sz="2000" dirty="0" smtClean="0"/>
              <a:t>.</a:t>
            </a:r>
          </a:p>
          <a:p>
            <a:pPr algn="r" rtl="1">
              <a:lnSpc>
                <a:spcPct val="100000"/>
              </a:lnSpc>
            </a:pPr>
            <a:r>
              <a:rPr lang="ar-JO" sz="2000" dirty="0" smtClean="0"/>
              <a:t>          </a:t>
            </a:r>
            <a:r>
              <a:rPr lang="ar-EG" sz="2000" dirty="0" smtClean="0"/>
              <a:t>في حالة الرفع والجر: (</a:t>
            </a:r>
            <a:r>
              <a:rPr lang="ar-JO" sz="2000" dirty="0" smtClean="0">
                <a:solidFill>
                  <a:srgbClr val="00B050"/>
                </a:solidFill>
              </a:rPr>
              <a:t>جاء </a:t>
            </a:r>
            <a:r>
              <a:rPr lang="ar-EG" sz="2000" dirty="0" smtClean="0">
                <a:solidFill>
                  <a:srgbClr val="00B050"/>
                </a:solidFill>
              </a:rPr>
              <a:t>قاضٍ</a:t>
            </a:r>
            <a:r>
              <a:rPr lang="ar-JO" sz="2000" dirty="0" smtClean="0">
                <a:solidFill>
                  <a:srgbClr val="00B050"/>
                </a:solidFill>
              </a:rPr>
              <a:t>،  مررتُ ب</a:t>
            </a:r>
            <a:r>
              <a:rPr lang="ar-EG" sz="2000" dirty="0" smtClean="0">
                <a:solidFill>
                  <a:srgbClr val="00B050"/>
                </a:solidFill>
              </a:rPr>
              <a:t>رامٍ) </a:t>
            </a:r>
            <a:endParaRPr lang="en-US" sz="2000" dirty="0" smtClean="0">
              <a:solidFill>
                <a:srgbClr val="00B050"/>
              </a:solidFill>
            </a:endParaRPr>
          </a:p>
          <a:p>
            <a:pPr algn="r" rtl="1">
              <a:lnSpc>
                <a:spcPct val="100000"/>
              </a:lnSpc>
            </a:pPr>
            <a:r>
              <a:rPr lang="ar-JO" sz="2000" dirty="0" smtClean="0"/>
              <a:t>          </a:t>
            </a:r>
            <a:r>
              <a:rPr lang="ar-EG" sz="2000" dirty="0" smtClean="0"/>
              <a:t>في حالة النصب</a:t>
            </a:r>
            <a:r>
              <a:rPr lang="ar-JO" sz="2000" dirty="0" smtClean="0"/>
              <a:t>:</a:t>
            </a:r>
            <a:r>
              <a:rPr lang="ar-EG" sz="2000" dirty="0" smtClean="0"/>
              <a:t> (رأيت قاضياً ، شاهدت رامياً) </a:t>
            </a:r>
            <a:endParaRPr lang="en-US" sz="2000" dirty="0" smtClean="0"/>
          </a:p>
          <a:p>
            <a:pPr algn="r" rtl="1">
              <a:lnSpc>
                <a:spcPct val="100000"/>
              </a:lnSpc>
              <a:buFont typeface="Calibri" pitchFamily="34" charset="0"/>
              <a:buChar char="–"/>
            </a:pPr>
            <a:r>
              <a:rPr lang="ar-JO" sz="2000" dirty="0" smtClean="0"/>
              <a:t> </a:t>
            </a:r>
            <a:r>
              <a:rPr lang="ar-EG" sz="2000" dirty="0" smtClean="0"/>
              <a:t>إذا كان معرفا</a:t>
            </a:r>
            <a:r>
              <a:rPr lang="ar-JO" sz="2000" dirty="0" smtClean="0"/>
              <a:t>ً</a:t>
            </a:r>
            <a:r>
              <a:rPr lang="ar-EG" sz="2000" dirty="0" smtClean="0"/>
              <a:t> بـ (ال ) تبقى الياء:</a:t>
            </a:r>
            <a:r>
              <a:rPr lang="ar-JO" sz="2000" dirty="0" smtClean="0"/>
              <a:t> </a:t>
            </a:r>
            <a:r>
              <a:rPr lang="ar-EG" sz="2000" dirty="0" smtClean="0"/>
              <a:t>( القاضي – الداعي – الساعي )</a:t>
            </a:r>
            <a:endParaRPr lang="ar-JO" sz="2000" dirty="0" smtClean="0"/>
          </a:p>
          <a:p>
            <a:pPr lvl="0" algn="r" rtl="1">
              <a:lnSpc>
                <a:spcPct val="100000"/>
              </a:lnSpc>
            </a:pPr>
            <a:endParaRPr lang="en-US" sz="2000" b="1" dirty="0" smtClean="0"/>
          </a:p>
          <a:p>
            <a:pPr marL="738188" indent="-165100" algn="r" rtl="1">
              <a:lnSpc>
                <a:spcPct val="100000"/>
              </a:lnSpc>
              <a:buFont typeface="+mj-lt"/>
              <a:buAutoNum type="arabicPeriod"/>
            </a:pPr>
            <a:endParaRPr lang="en-US" sz="2000" b="1" u="sng" dirty="0" smtClean="0"/>
          </a:p>
        </p:txBody>
      </p:sp>
    </p:spTree>
    <p:extLst>
      <p:ext uri="{BB962C8B-B14F-4D97-AF65-F5344CB8AC3E}">
        <p14:creationId xmlns:p14="http://schemas.microsoft.com/office/powerpoint/2010/main" val="2701595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55638" y="106363"/>
            <a:ext cx="11183436" cy="625475"/>
          </a:xfrm>
        </p:spPr>
        <p:txBody>
          <a:bodyPr>
            <a:normAutofit/>
          </a:bodyPr>
          <a:lstStyle/>
          <a:p>
            <a:pPr algn="r" rtl="1"/>
            <a:r>
              <a:rPr lang="ar-JO" sz="3600" b="1" i="0" dirty="0" smtClean="0">
                <a:cs typeface="+mn-cs"/>
              </a:rPr>
              <a:t>مقدمة</a:t>
            </a:r>
            <a:endParaRPr lang="en-US" sz="3600" b="1" i="0" dirty="0">
              <a:cs typeface="+mn-cs"/>
            </a:endParaRPr>
          </a:p>
        </p:txBody>
      </p:sp>
      <p:sp>
        <p:nvSpPr>
          <p:cNvPr id="6" name="Text Placeholder 5"/>
          <p:cNvSpPr>
            <a:spLocks noGrp="1"/>
          </p:cNvSpPr>
          <p:nvPr>
            <p:ph type="body" sz="quarter" idx="4294967295"/>
          </p:nvPr>
        </p:nvSpPr>
        <p:spPr>
          <a:xfrm>
            <a:off x="397041" y="998623"/>
            <a:ext cx="11622505" cy="5041229"/>
          </a:xfrm>
        </p:spPr>
        <p:txBody>
          <a:bodyPr>
            <a:noAutofit/>
          </a:bodyPr>
          <a:lstStyle/>
          <a:p>
            <a:pPr algn="justLow" rtl="1">
              <a:lnSpc>
                <a:spcPct val="200000"/>
              </a:lnSpc>
              <a:buNone/>
            </a:pPr>
            <a:r>
              <a:rPr lang="en-US" sz="2000" dirty="0" smtClean="0"/>
              <a:t>         </a:t>
            </a:r>
            <a:r>
              <a:rPr lang="ar-SA" sz="2000" dirty="0" smtClean="0"/>
              <a:t>تتناول هذه الوحدة أهمية علم الصرف ومكانته في النظام اللغوي وغايته المعنوية والصوتية، كما تكسبك مهارات وزن الكلمات المجردة والمزيدة والكلمات التي يقع فيها حذف حرف أو أكثر من الحروف الأصلية. تعالج هذه الوحدة موضوع المشتقات التي تعد مصدراً رئيساً يُثري الحصيلة اللغوي، وتبين طريقة صياغة المشتقات وشروطها من أجل إكساب المتعلم مهارة استخدام نوع المشتق في التعبير الكتابي والشفوي، وتقدم طريقة ميسّرة للتفريق بين كتابة همزة القطع وكتابة همزة الوصل بهدف إنهاء مشكلة الخلط بينهما، كما توضح طريقة التخلص من التقاء الساكنين في الكلمة الواحدة أو في كلمتين متتابعتين، وكيفية إسناد الأفعال إلى ضمائر المخاطب والغائب والمتكلم. </a:t>
            </a:r>
            <a:endParaRPr lang="en-US" sz="2000" dirty="0"/>
          </a:p>
        </p:txBody>
      </p:sp>
      <p:sp>
        <p:nvSpPr>
          <p:cNvPr id="7" name="Content Placeholder 2"/>
          <p:cNvSpPr txBox="1">
            <a:spLocks/>
          </p:cNvSpPr>
          <p:nvPr/>
        </p:nvSpPr>
        <p:spPr>
          <a:xfrm>
            <a:off x="239151" y="1295143"/>
            <a:ext cx="11718387" cy="522867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mtClean="0"/>
          </a:p>
          <a:p>
            <a:endParaRPr lang="en-US" dirty="0"/>
          </a:p>
        </p:txBody>
      </p:sp>
    </p:spTree>
    <p:extLst>
      <p:ext uri="{BB962C8B-B14F-4D97-AF65-F5344CB8AC3E}">
        <p14:creationId xmlns:p14="http://schemas.microsoft.com/office/powerpoint/2010/main" val="26714252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1332" y="273749"/>
            <a:ext cx="5909365" cy="6584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itle 9"/>
          <p:cNvSpPr txBox="1">
            <a:spLocks/>
          </p:cNvSpPr>
          <p:nvPr/>
        </p:nvSpPr>
        <p:spPr>
          <a:xfrm>
            <a:off x="7795792" y="2991394"/>
            <a:ext cx="3453734" cy="9535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JO" sz="3600" b="1" dirty="0" smtClean="0">
                <a:cs typeface="+mn-cs"/>
              </a:rPr>
              <a:t>اسم الفاعل</a:t>
            </a:r>
          </a:p>
          <a:p>
            <a:pPr algn="ctr" rtl="1"/>
            <a:r>
              <a:rPr lang="ar-JO" sz="3600" b="1" dirty="0" smtClean="0">
                <a:cs typeface="+mn-cs"/>
              </a:rPr>
              <a:t> من الفعل الثلاثي </a:t>
            </a:r>
            <a:endParaRPr lang="en-US" sz="3600" dirty="0">
              <a:cs typeface="+mn-cs"/>
            </a:endParaRPr>
          </a:p>
        </p:txBody>
      </p:sp>
    </p:spTree>
    <p:extLst>
      <p:ext uri="{BB962C8B-B14F-4D97-AF65-F5344CB8AC3E}">
        <p14:creationId xmlns:p14="http://schemas.microsoft.com/office/powerpoint/2010/main" val="824174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25842" y="494710"/>
            <a:ext cx="9480885" cy="2400657"/>
          </a:xfrm>
          <a:prstGeom prst="rect">
            <a:avLst/>
          </a:prstGeom>
        </p:spPr>
        <p:txBody>
          <a:bodyPr wrap="square">
            <a:spAutoFit/>
          </a:bodyPr>
          <a:lstStyle/>
          <a:p>
            <a:pPr algn="r" rtl="1">
              <a:lnSpc>
                <a:spcPct val="150000"/>
              </a:lnSpc>
            </a:pPr>
            <a:r>
              <a:rPr lang="ar-JO" sz="2000" dirty="0" smtClean="0"/>
              <a:t>أما صياغة اسم الفاعل من الفعل غير الثلاثي، فتكون وفق الخطوات الآتية:</a:t>
            </a:r>
            <a:endParaRPr lang="ar-JO" sz="2000" b="1" dirty="0" smtClean="0"/>
          </a:p>
          <a:p>
            <a:pPr algn="r" rtl="1">
              <a:lnSpc>
                <a:spcPct val="150000"/>
              </a:lnSpc>
              <a:buNone/>
            </a:pPr>
            <a:endParaRPr lang="en-US" sz="2000" dirty="0" smtClean="0"/>
          </a:p>
          <a:p>
            <a:pPr marL="738188" indent="-165100" algn="r" rtl="1">
              <a:lnSpc>
                <a:spcPct val="150000"/>
              </a:lnSpc>
              <a:buFont typeface="+mj-lt"/>
              <a:buAutoNum type="arabicPeriod"/>
            </a:pPr>
            <a:r>
              <a:rPr lang="ar-JO" sz="2000" dirty="0" smtClean="0"/>
              <a:t> </a:t>
            </a:r>
            <a:r>
              <a:rPr lang="ar-SA" sz="2000" dirty="0" smtClean="0"/>
              <a:t>نحوّل الأفعال إلى صيغة مضارعة مثلا :</a:t>
            </a:r>
            <a:r>
              <a:rPr lang="ar-JO" sz="2000" dirty="0" smtClean="0"/>
              <a:t> </a:t>
            </a:r>
            <a:r>
              <a:rPr lang="ar-SA" sz="2000" dirty="0" smtClean="0"/>
              <a:t>أقبل – ي</a:t>
            </a:r>
            <a:r>
              <a:rPr lang="ar-JO" sz="2000" dirty="0" smtClean="0"/>
              <a:t>ُ</a:t>
            </a:r>
            <a:r>
              <a:rPr lang="ar-SA" sz="2000" dirty="0" smtClean="0"/>
              <a:t>قب</a:t>
            </a:r>
            <a:r>
              <a:rPr lang="ar-JO" sz="2000" dirty="0" smtClean="0"/>
              <a:t>ِ</a:t>
            </a:r>
            <a:r>
              <a:rPr lang="ar-SA" sz="2000" dirty="0" smtClean="0"/>
              <a:t>ل</a:t>
            </a:r>
            <a:r>
              <a:rPr lang="ar-JO" sz="2000" dirty="0" smtClean="0"/>
              <a:t>.</a:t>
            </a:r>
          </a:p>
          <a:p>
            <a:pPr marL="738188" indent="-165100" algn="r" rtl="1">
              <a:lnSpc>
                <a:spcPct val="150000"/>
              </a:lnSpc>
              <a:buFont typeface="+mj-lt"/>
              <a:buAutoNum type="arabicPeriod"/>
            </a:pPr>
            <a:r>
              <a:rPr lang="ar-SA" sz="2000" dirty="0" smtClean="0"/>
              <a:t>نقلب ياء المضارعة ميما</a:t>
            </a:r>
            <a:r>
              <a:rPr lang="ar-JO" sz="2000" dirty="0" smtClean="0"/>
              <a:t>ً</a:t>
            </a:r>
            <a:r>
              <a:rPr lang="ar-SA" sz="2000" dirty="0" smtClean="0"/>
              <a:t> مضمومة (مُقبل)</a:t>
            </a:r>
            <a:r>
              <a:rPr lang="ar-JO" sz="2000" dirty="0" smtClean="0"/>
              <a:t>.</a:t>
            </a:r>
          </a:p>
          <a:p>
            <a:pPr marL="738188" indent="-165100" algn="r" rtl="1">
              <a:lnSpc>
                <a:spcPct val="150000"/>
              </a:lnSpc>
              <a:buFont typeface="+mj-lt"/>
              <a:buAutoNum type="arabicPeriod"/>
            </a:pPr>
            <a:r>
              <a:rPr lang="ar-SA" sz="2000" dirty="0" smtClean="0"/>
              <a:t>نكسر ما قبل الآخر (مُقبِل)</a:t>
            </a:r>
            <a:r>
              <a:rPr lang="ar-JO" sz="2000" dirty="0" smtClean="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idx="4294967295"/>
          </p:nvPr>
        </p:nvSpPr>
        <p:spPr>
          <a:xfrm>
            <a:off x="431800" y="106363"/>
            <a:ext cx="11371179" cy="561975"/>
          </a:xfrm>
        </p:spPr>
        <p:txBody>
          <a:bodyPr>
            <a:noAutofit/>
          </a:bodyPr>
          <a:lstStyle/>
          <a:p>
            <a:pPr algn="r" rtl="1"/>
            <a:r>
              <a:rPr lang="ar-JO" sz="3600" b="1" dirty="0" smtClean="0">
                <a:cs typeface="+mn-cs"/>
              </a:rPr>
              <a:t>الصفة المشبهة</a:t>
            </a:r>
            <a:endParaRPr lang="en-US" sz="3600" b="1" dirty="0">
              <a:cs typeface="+mn-cs"/>
            </a:endParaRPr>
          </a:p>
        </p:txBody>
      </p:sp>
      <p:sp>
        <p:nvSpPr>
          <p:cNvPr id="7" name="Content Placeholder 6"/>
          <p:cNvSpPr>
            <a:spLocks noGrp="1"/>
          </p:cNvSpPr>
          <p:nvPr>
            <p:ph idx="4294967295"/>
          </p:nvPr>
        </p:nvSpPr>
        <p:spPr>
          <a:xfrm>
            <a:off x="371640" y="1112248"/>
            <a:ext cx="11455400" cy="5461000"/>
          </a:xfrm>
          <a:ln>
            <a:noFill/>
          </a:ln>
        </p:spPr>
        <p:txBody>
          <a:bodyPr>
            <a:normAutofit/>
          </a:bodyPr>
          <a:lstStyle/>
          <a:p>
            <a:pPr algn="r" rtl="1">
              <a:lnSpc>
                <a:spcPct val="100000"/>
              </a:lnSpc>
              <a:buNone/>
            </a:pPr>
            <a:r>
              <a:rPr lang="ar-JO" sz="2000" b="1" dirty="0" smtClean="0"/>
              <a:t>تعريف الصفة المشبهة :</a:t>
            </a:r>
          </a:p>
          <a:p>
            <a:pPr algn="r" rtl="1">
              <a:lnSpc>
                <a:spcPct val="100000"/>
              </a:lnSpc>
              <a:buNone/>
            </a:pPr>
            <a:r>
              <a:rPr lang="ar-JO" sz="2000" dirty="0" smtClean="0"/>
              <a:t>اسم يُشتق من الفعل اللازم غالباً ليدل على مُتّصف بالحدث على وجه الثبات والدوام ؛ فكلمة (كريم ) تدل على مَنْ اتصف بالكرم، ومن المألوف أن صفة الكرم ثابتة ودائمة لدى الإنسان الكريم .</a:t>
            </a:r>
            <a:endParaRPr lang="en-US" sz="2000" dirty="0" smtClean="0"/>
          </a:p>
          <a:p>
            <a:pPr algn="r" rtl="1">
              <a:lnSpc>
                <a:spcPct val="100000"/>
              </a:lnSpc>
              <a:buNone/>
            </a:pPr>
            <a:endParaRPr lang="ar-JO" sz="2000" dirty="0" smtClean="0"/>
          </a:p>
          <a:p>
            <a:pPr algn="r" rtl="1">
              <a:lnSpc>
                <a:spcPct val="100000"/>
              </a:lnSpc>
              <a:buNone/>
            </a:pPr>
            <a:r>
              <a:rPr lang="ar-JO" sz="2000" b="1" dirty="0" smtClean="0"/>
              <a:t>أوزان الصفة المشبهة:</a:t>
            </a:r>
          </a:p>
          <a:p>
            <a:pPr algn="r" rtl="1">
              <a:lnSpc>
                <a:spcPct val="100000"/>
              </a:lnSpc>
              <a:buNone/>
            </a:pPr>
            <a:r>
              <a:rPr lang="ar-JO" sz="2000" dirty="0" smtClean="0"/>
              <a:t>لا يوجد للصفة المشبهة وزن قياسي واحد كما هي الحال في اسم الفاعل ، ولذلك تأتي الصفة المشبهة على أوزان مختلفة على النحو الآتي :</a:t>
            </a:r>
            <a:endParaRPr lang="en-US" sz="2000" dirty="0" smtClean="0"/>
          </a:p>
          <a:p>
            <a:pPr lvl="1" algn="r" rtl="1">
              <a:lnSpc>
                <a:spcPct val="100000"/>
              </a:lnSpc>
              <a:buNone/>
            </a:pPr>
            <a:r>
              <a:rPr lang="ar-JO" sz="2000" dirty="0" smtClean="0"/>
              <a:t> </a:t>
            </a:r>
            <a:r>
              <a:rPr lang="ar-SA" sz="2000" dirty="0" smtClean="0"/>
              <a:t>فَعْل :</a:t>
            </a:r>
            <a:r>
              <a:rPr lang="ar-JO" sz="2000" dirty="0" smtClean="0"/>
              <a:t> </a:t>
            </a:r>
            <a:r>
              <a:rPr lang="ar-SA" sz="2000" dirty="0" smtClean="0"/>
              <a:t>سَهْل</a:t>
            </a:r>
            <a:r>
              <a:rPr lang="ar-JO" sz="2000" dirty="0" smtClean="0"/>
              <a:t>.</a:t>
            </a:r>
            <a:endParaRPr lang="en-US" sz="2000" dirty="0" smtClean="0"/>
          </a:p>
          <a:p>
            <a:pPr lvl="1" algn="r" rtl="1">
              <a:lnSpc>
                <a:spcPct val="100000"/>
              </a:lnSpc>
              <a:buNone/>
            </a:pPr>
            <a:r>
              <a:rPr lang="ar-SA" sz="2000" dirty="0" smtClean="0"/>
              <a:t>فَعَل : حَسَن</a:t>
            </a:r>
            <a:r>
              <a:rPr lang="ar-JO" sz="2000" dirty="0" smtClean="0"/>
              <a:t>.</a:t>
            </a:r>
            <a:endParaRPr lang="en-US" sz="2000" dirty="0" smtClean="0"/>
          </a:p>
          <a:p>
            <a:pPr lvl="1" algn="r" rtl="1">
              <a:lnSpc>
                <a:spcPct val="100000"/>
              </a:lnSpc>
              <a:buNone/>
            </a:pPr>
            <a:r>
              <a:rPr lang="ar-SA" sz="2000" dirty="0" smtClean="0"/>
              <a:t>فَعِل :طَرِب</a:t>
            </a:r>
            <a:r>
              <a:rPr lang="ar-JO" sz="2000" dirty="0" smtClean="0"/>
              <a:t>.</a:t>
            </a:r>
            <a:endParaRPr lang="en-US" sz="2000" dirty="0" smtClean="0"/>
          </a:p>
          <a:p>
            <a:pPr lvl="1" algn="r" rtl="1">
              <a:lnSpc>
                <a:spcPct val="100000"/>
              </a:lnSpc>
              <a:buNone/>
            </a:pPr>
            <a:r>
              <a:rPr lang="ar-SA" sz="2000" dirty="0" smtClean="0"/>
              <a:t>فَعَال : جَبَان</a:t>
            </a:r>
            <a:r>
              <a:rPr lang="ar-JO" sz="2000" dirty="0" smtClean="0"/>
              <a:t>.</a:t>
            </a:r>
            <a:endParaRPr lang="en-US" sz="2000" dirty="0" smtClean="0"/>
          </a:p>
          <a:p>
            <a:pPr lvl="1" algn="r" rtl="1">
              <a:lnSpc>
                <a:spcPct val="100000"/>
              </a:lnSpc>
              <a:buNone/>
            </a:pPr>
            <a:r>
              <a:rPr lang="ar-SA" sz="2000" dirty="0" smtClean="0"/>
              <a:t>فُعال : شُجَاع</a:t>
            </a:r>
            <a:r>
              <a:rPr lang="ar-JO" sz="2000" dirty="0" smtClean="0"/>
              <a:t>.</a:t>
            </a:r>
            <a:endParaRPr lang="en-US" sz="2000" dirty="0" smtClean="0"/>
          </a:p>
          <a:p>
            <a:pPr lvl="1" algn="r" rtl="1">
              <a:lnSpc>
                <a:spcPct val="100000"/>
              </a:lnSpc>
              <a:buNone/>
            </a:pPr>
            <a:r>
              <a:rPr lang="ar-SA" sz="2000" dirty="0" smtClean="0"/>
              <a:t>فعيل: كريم</a:t>
            </a:r>
            <a:r>
              <a:rPr lang="ar-JO" sz="2000" dirty="0" smtClean="0"/>
              <a:t>.</a:t>
            </a:r>
            <a:endParaRPr lang="en-US" sz="2000" dirty="0" smtClean="0"/>
          </a:p>
          <a:p>
            <a:pPr lvl="1" algn="r" rtl="1">
              <a:lnSpc>
                <a:spcPct val="100000"/>
              </a:lnSpc>
              <a:buNone/>
            </a:pPr>
            <a:r>
              <a:rPr lang="ar-SA" sz="2000" dirty="0" smtClean="0"/>
              <a:t>أَفعَل مؤنثة فعلاء : أحمر –</a:t>
            </a:r>
            <a:r>
              <a:rPr lang="ar-JO" sz="2000" dirty="0" smtClean="0"/>
              <a:t> </a:t>
            </a:r>
            <a:r>
              <a:rPr lang="ar-SA" sz="2000" dirty="0" smtClean="0"/>
              <a:t>حمراء</a:t>
            </a:r>
            <a:r>
              <a:rPr lang="ar-JO" sz="2000" dirty="0" smtClean="0"/>
              <a:t>.</a:t>
            </a:r>
            <a:endParaRPr lang="en-US" sz="2000" dirty="0" smtClean="0"/>
          </a:p>
          <a:p>
            <a:pPr lvl="1" algn="r" rtl="1">
              <a:lnSpc>
                <a:spcPct val="100000"/>
              </a:lnSpc>
              <a:buNone/>
            </a:pPr>
            <a:r>
              <a:rPr lang="ar-SA" sz="2000" dirty="0" smtClean="0"/>
              <a:t>فعلان مؤنثة فعلى : عطشان – عطشى</a:t>
            </a:r>
            <a:r>
              <a:rPr lang="ar-JO" sz="2000" dirty="0" smtClean="0"/>
              <a:t>.</a:t>
            </a:r>
            <a:endParaRPr lang="en-US" sz="2000" dirty="0" smtClean="0"/>
          </a:p>
          <a:p>
            <a:pPr algn="r" rtl="1">
              <a:lnSpc>
                <a:spcPct val="100000"/>
              </a:lnSpc>
              <a:buNone/>
            </a:pPr>
            <a:endParaRPr lang="ar-JO" sz="2000" b="1" dirty="0" smtClean="0"/>
          </a:p>
          <a:p>
            <a:pPr algn="r" rtl="1">
              <a:lnSpc>
                <a:spcPct val="100000"/>
              </a:lnSpc>
              <a:buNone/>
            </a:pPr>
            <a:endParaRPr lang="ar-JO" sz="2000" dirty="0"/>
          </a:p>
        </p:txBody>
      </p:sp>
    </p:spTree>
    <p:extLst>
      <p:ext uri="{BB962C8B-B14F-4D97-AF65-F5344CB8AC3E}">
        <p14:creationId xmlns:p14="http://schemas.microsoft.com/office/powerpoint/2010/main" val="2701595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idx="4294967295"/>
          </p:nvPr>
        </p:nvSpPr>
        <p:spPr>
          <a:xfrm>
            <a:off x="431800" y="106363"/>
            <a:ext cx="11371179" cy="561975"/>
          </a:xfrm>
        </p:spPr>
        <p:txBody>
          <a:bodyPr>
            <a:noAutofit/>
          </a:bodyPr>
          <a:lstStyle/>
          <a:p>
            <a:pPr algn="r" rtl="1"/>
            <a:r>
              <a:rPr lang="ar-JO" sz="3600" b="1" dirty="0" smtClean="0">
                <a:cs typeface="+mn-cs"/>
              </a:rPr>
              <a:t>اسم المفعول</a:t>
            </a:r>
            <a:endParaRPr lang="en-US" sz="3600" b="1" dirty="0">
              <a:cs typeface="+mn-cs"/>
            </a:endParaRPr>
          </a:p>
        </p:txBody>
      </p:sp>
      <p:sp>
        <p:nvSpPr>
          <p:cNvPr id="7" name="Content Placeholder 6"/>
          <p:cNvSpPr>
            <a:spLocks noGrp="1"/>
          </p:cNvSpPr>
          <p:nvPr>
            <p:ph idx="4294967295"/>
          </p:nvPr>
        </p:nvSpPr>
        <p:spPr>
          <a:xfrm>
            <a:off x="385011" y="1136316"/>
            <a:ext cx="11526252" cy="5461000"/>
          </a:xfrm>
        </p:spPr>
        <p:txBody>
          <a:bodyPr>
            <a:normAutofit/>
          </a:bodyPr>
          <a:lstStyle/>
          <a:p>
            <a:pPr algn="r" rtl="1"/>
            <a:r>
              <a:rPr lang="ar-JO" sz="2000" b="1" dirty="0" smtClean="0"/>
              <a:t>تعريف اسم المفعول </a:t>
            </a:r>
          </a:p>
          <a:p>
            <a:pPr algn="r" rtl="1"/>
            <a:r>
              <a:rPr lang="ar-SA" sz="2000" dirty="0" smtClean="0"/>
              <a:t>اسم  يُشتقّ من الفعل المبني للمجهول للدلالة على من وقع عليه الحدث</a:t>
            </a:r>
            <a:r>
              <a:rPr lang="ar-JO" sz="2000" dirty="0" smtClean="0"/>
              <a:t>.  </a:t>
            </a:r>
            <a:r>
              <a:rPr lang="ar-SA" sz="2000" dirty="0" smtClean="0"/>
              <a:t>حين نقول</a:t>
            </a:r>
            <a:r>
              <a:rPr lang="ar-JO" sz="2000" dirty="0" smtClean="0"/>
              <a:t>:</a:t>
            </a:r>
            <a:r>
              <a:rPr lang="ar-SA" sz="2000" dirty="0" smtClean="0"/>
              <a:t> إنّ الكرة مضروبة </a:t>
            </a:r>
            <a:r>
              <a:rPr lang="ar-JO" sz="2000" dirty="0" smtClean="0"/>
              <a:t>،</a:t>
            </a:r>
            <a:r>
              <a:rPr lang="ar-SA" sz="2000" dirty="0" smtClean="0"/>
              <a:t>نعني أنّ الكرة هي التي وقع عليها فعل الضرب. وحين نقول</a:t>
            </a:r>
            <a:r>
              <a:rPr lang="ar-JO" sz="2000" dirty="0" smtClean="0"/>
              <a:t>:</a:t>
            </a:r>
            <a:r>
              <a:rPr lang="ar-SA" sz="2000" dirty="0" smtClean="0"/>
              <a:t> إنّ الحقوق</a:t>
            </a:r>
            <a:r>
              <a:rPr lang="ar-JO" sz="2000" dirty="0" smtClean="0"/>
              <a:t>َ</a:t>
            </a:r>
            <a:r>
              <a:rPr lang="ar-SA" sz="2000" dirty="0" smtClean="0"/>
              <a:t> مُستلَبة</a:t>
            </a:r>
            <a:r>
              <a:rPr lang="ar-JO" sz="2000" dirty="0" smtClean="0"/>
              <a:t>ٌ، </a:t>
            </a:r>
            <a:r>
              <a:rPr lang="ar-SA" sz="2000" dirty="0" smtClean="0"/>
              <a:t>نعني أنّ الحقوق هي التي وقع عليها فعل الاستلاب.</a:t>
            </a:r>
            <a:endParaRPr lang="ar-JO" sz="2000" dirty="0" smtClean="0"/>
          </a:p>
          <a:p>
            <a:pPr algn="r" rtl="1"/>
            <a:endParaRPr lang="ar-JO" sz="2000" b="1" dirty="0" smtClean="0"/>
          </a:p>
          <a:p>
            <a:pPr algn="r" rtl="1"/>
            <a:r>
              <a:rPr lang="ar-JO" sz="2000" b="1" dirty="0" smtClean="0"/>
              <a:t>صياغة اسم المفعول:</a:t>
            </a:r>
          </a:p>
          <a:p>
            <a:pPr algn="r" rtl="1">
              <a:buFont typeface="Calibri" pitchFamily="34" charset="0"/>
              <a:buChar char="–"/>
            </a:pPr>
            <a:r>
              <a:rPr lang="ar-SA" sz="2000" b="1" dirty="0" smtClean="0"/>
              <a:t> </a:t>
            </a:r>
            <a:r>
              <a:rPr lang="ar-JO" sz="2000" dirty="0" smtClean="0"/>
              <a:t>يشتق اسم المفعول من الفعل الثلاثي على وزن " مفعول " ، نحو : كُتِبَ : مكتوب \ ضُرِبَ : مضروب.</a:t>
            </a:r>
          </a:p>
          <a:p>
            <a:pPr algn="r" rtl="1">
              <a:buFont typeface="Calibri" pitchFamily="34" charset="0"/>
              <a:buChar char="–"/>
            </a:pPr>
            <a:r>
              <a:rPr lang="ar-JO" sz="2000" dirty="0" smtClean="0"/>
              <a:t>يشتق </a:t>
            </a:r>
            <a:r>
              <a:rPr lang="ar-SA" sz="2000" dirty="0" smtClean="0"/>
              <a:t>اسم المفعول من الفعل غير الثلاثيّ</a:t>
            </a:r>
            <a:r>
              <a:rPr lang="ar-JO" sz="2000" dirty="0" smtClean="0"/>
              <a:t> على النحو </a:t>
            </a:r>
            <a:r>
              <a:rPr lang="ar-SA" sz="2000" dirty="0" smtClean="0"/>
              <a:t>الآتي :</a:t>
            </a:r>
            <a:endParaRPr lang="en-US" sz="2000" dirty="0" smtClean="0"/>
          </a:p>
          <a:p>
            <a:pPr marL="914400" lvl="1" indent="-514350" algn="r" rtl="1">
              <a:buFont typeface="+mj-lt"/>
              <a:buAutoNum type="arabicPeriod"/>
            </a:pPr>
            <a:r>
              <a:rPr lang="ar-SA" sz="2000" dirty="0" smtClean="0"/>
              <a:t>نحول  الأفعال إلى صيغة مضارعة مثلا :</a:t>
            </a:r>
            <a:r>
              <a:rPr lang="ar-JO" sz="2000" dirty="0" smtClean="0"/>
              <a:t> </a:t>
            </a:r>
            <a:r>
              <a:rPr lang="ar-SA" sz="2000" dirty="0" smtClean="0"/>
              <a:t>استخرج – يستخرج</a:t>
            </a:r>
            <a:r>
              <a:rPr lang="ar-JO" sz="2000" dirty="0" smtClean="0"/>
              <a:t>.</a:t>
            </a:r>
            <a:endParaRPr lang="en-US" sz="2000" dirty="0" smtClean="0"/>
          </a:p>
          <a:p>
            <a:pPr marL="914400" lvl="1" indent="-514350" algn="r" rtl="1">
              <a:buFont typeface="+mj-lt"/>
              <a:buAutoNum type="arabicPeriod"/>
            </a:pPr>
            <a:r>
              <a:rPr lang="ar-SA" sz="2000" dirty="0" smtClean="0"/>
              <a:t>نقلب ياء المضارعة ميما مضمومة (مُستخرج)</a:t>
            </a:r>
            <a:r>
              <a:rPr lang="ar-JO" sz="2000" dirty="0" smtClean="0"/>
              <a:t>.</a:t>
            </a:r>
            <a:endParaRPr lang="en-US" sz="2000" dirty="0" smtClean="0"/>
          </a:p>
          <a:p>
            <a:pPr marL="914400" lvl="1" indent="-514350" algn="r" rtl="1">
              <a:buFont typeface="+mj-lt"/>
              <a:buAutoNum type="arabicPeriod"/>
            </a:pPr>
            <a:r>
              <a:rPr lang="ar-SA" sz="2000" dirty="0" smtClean="0"/>
              <a:t>نفتح  ما قبل الآخر (مُستخرَج)</a:t>
            </a:r>
            <a:r>
              <a:rPr lang="en-US" sz="2000" dirty="0" smtClean="0"/>
              <a:t> </a:t>
            </a:r>
            <a:r>
              <a:rPr lang="ar-JO" sz="2000" dirty="0" smtClean="0"/>
              <a:t>.</a:t>
            </a:r>
            <a:endParaRPr lang="en-US" sz="2000" dirty="0" smtClean="0"/>
          </a:p>
          <a:p>
            <a:pPr algn="r" rtl="1"/>
            <a:endParaRPr lang="ar-JO" sz="2000" b="1" dirty="0" smtClean="0"/>
          </a:p>
          <a:p>
            <a:pPr algn="r" rtl="1"/>
            <a:r>
              <a:rPr lang="ar-JO" sz="2000" b="1" dirty="0" smtClean="0"/>
              <a:t>  ملاحظة : </a:t>
            </a:r>
            <a:r>
              <a:rPr lang="ar-JO" sz="2000" dirty="0" smtClean="0"/>
              <a:t>ه</a:t>
            </a:r>
            <a:r>
              <a:rPr lang="ar-SA" sz="2000" dirty="0" smtClean="0"/>
              <a:t>ذه هي طريقة اشتقاق اسم الفاعل من غير الثلاثيّ مع فارقٍ بسيط هو فتح ما قبل الآخِر هنا بدلاً من كسره. </a:t>
            </a:r>
            <a:endParaRPr lang="en-US" sz="2000" dirty="0" smtClean="0"/>
          </a:p>
          <a:p>
            <a:pPr algn="r" rtl="1"/>
            <a:endParaRPr lang="ar-JO" sz="2000" dirty="0"/>
          </a:p>
        </p:txBody>
      </p:sp>
    </p:spTree>
    <p:extLst>
      <p:ext uri="{BB962C8B-B14F-4D97-AF65-F5344CB8AC3E}">
        <p14:creationId xmlns:p14="http://schemas.microsoft.com/office/powerpoint/2010/main" val="27015953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idx="4294967295"/>
          </p:nvPr>
        </p:nvSpPr>
        <p:spPr>
          <a:xfrm>
            <a:off x="431800" y="106363"/>
            <a:ext cx="11383211" cy="561975"/>
          </a:xfrm>
        </p:spPr>
        <p:txBody>
          <a:bodyPr>
            <a:noAutofit/>
          </a:bodyPr>
          <a:lstStyle/>
          <a:p>
            <a:pPr algn="r" rtl="1"/>
            <a:r>
              <a:rPr lang="ar-JO" sz="3600" b="1" dirty="0" smtClean="0">
                <a:cs typeface="+mn-cs"/>
              </a:rPr>
              <a:t>صيغة المبالغة</a:t>
            </a:r>
            <a:endParaRPr lang="en-US" sz="3600" b="1" dirty="0">
              <a:cs typeface="+mn-cs"/>
            </a:endParaRPr>
          </a:p>
        </p:txBody>
      </p:sp>
      <p:sp>
        <p:nvSpPr>
          <p:cNvPr id="7" name="Content Placeholder 6"/>
          <p:cNvSpPr>
            <a:spLocks noGrp="1"/>
          </p:cNvSpPr>
          <p:nvPr>
            <p:ph idx="4294967295"/>
          </p:nvPr>
        </p:nvSpPr>
        <p:spPr>
          <a:xfrm>
            <a:off x="407736" y="1052088"/>
            <a:ext cx="11407274" cy="5461000"/>
          </a:xfrm>
        </p:spPr>
        <p:txBody>
          <a:bodyPr>
            <a:normAutofit/>
          </a:bodyPr>
          <a:lstStyle/>
          <a:p>
            <a:pPr algn="r" rtl="1">
              <a:buNone/>
            </a:pPr>
            <a:r>
              <a:rPr lang="ar-JO" sz="2000" b="1" dirty="0" smtClean="0"/>
              <a:t>تعريف صيغة المبالغة</a:t>
            </a:r>
          </a:p>
          <a:p>
            <a:pPr algn="r" rtl="1">
              <a:buNone/>
            </a:pPr>
            <a:r>
              <a:rPr lang="ar-JO" sz="2000" dirty="0" smtClean="0"/>
              <a:t>اسم مشتق يدل على ما يدل عليه اسم الفاعل مع مبالغة في المعنى  ، فكلمة (أكول ) تدل  على الأكل  وعلى مَن قام بالأكل ، ولكن الشخص الأكول يبالغ في الأكل ولا يشعر بالشبع ، بخلاف اسم الفاعل  ( آكل ) الذي يأكل بطريقة مألوفة.</a:t>
            </a:r>
          </a:p>
          <a:p>
            <a:pPr algn="r" rtl="1">
              <a:buNone/>
            </a:pPr>
            <a:endParaRPr lang="ar-JO" sz="2000" b="1" dirty="0" smtClean="0"/>
          </a:p>
          <a:p>
            <a:pPr algn="r" rtl="1">
              <a:buNone/>
            </a:pPr>
            <a:r>
              <a:rPr lang="ar-JO" sz="2000" b="1" dirty="0" smtClean="0"/>
              <a:t> ومن أشهر أوزان صيغ المبالغة ما يلي :</a:t>
            </a:r>
            <a:endParaRPr lang="en-US" sz="2000" dirty="0" smtClean="0"/>
          </a:p>
          <a:p>
            <a:pPr lvl="1" algn="r" rtl="1">
              <a:buNone/>
            </a:pPr>
            <a:r>
              <a:rPr lang="ar-SA" sz="2000" dirty="0" smtClean="0"/>
              <a:t>فعيل </a:t>
            </a:r>
            <a:r>
              <a:rPr lang="ar-JO" sz="2000" dirty="0" smtClean="0"/>
              <a:t>نحو</a:t>
            </a:r>
            <a:r>
              <a:rPr lang="ar-SA" sz="2000" dirty="0" smtClean="0"/>
              <a:t>: رحيم</a:t>
            </a:r>
            <a:r>
              <a:rPr lang="ar-JO" sz="2000" dirty="0" smtClean="0"/>
              <a:t>.</a:t>
            </a:r>
            <a:endParaRPr lang="en-US" sz="2000" dirty="0" smtClean="0"/>
          </a:p>
          <a:p>
            <a:pPr lvl="1" algn="r" rtl="1">
              <a:buNone/>
            </a:pPr>
            <a:r>
              <a:rPr lang="ar-SA" sz="2000" dirty="0" smtClean="0"/>
              <a:t>فَعِل </a:t>
            </a:r>
            <a:r>
              <a:rPr lang="ar-JO" sz="2000" dirty="0" smtClean="0"/>
              <a:t>نحو</a:t>
            </a:r>
            <a:r>
              <a:rPr lang="ar-SA" sz="2000" dirty="0" smtClean="0"/>
              <a:t>: حذر</a:t>
            </a:r>
            <a:r>
              <a:rPr lang="ar-JO" sz="2000" dirty="0" smtClean="0"/>
              <a:t>.</a:t>
            </a:r>
            <a:endParaRPr lang="en-US" sz="2000" dirty="0" smtClean="0"/>
          </a:p>
          <a:p>
            <a:pPr lvl="1" algn="r" rtl="1">
              <a:buNone/>
            </a:pPr>
            <a:r>
              <a:rPr lang="ar-SA" sz="2000" dirty="0" smtClean="0"/>
              <a:t>فَعّال </a:t>
            </a:r>
            <a:r>
              <a:rPr lang="ar-JO" sz="2000" dirty="0" smtClean="0"/>
              <a:t>نحو</a:t>
            </a:r>
            <a:r>
              <a:rPr lang="ar-SA" sz="2000" dirty="0" smtClean="0"/>
              <a:t>: غفّار</a:t>
            </a:r>
            <a:r>
              <a:rPr lang="ar-JO" sz="2000" dirty="0" smtClean="0"/>
              <a:t>.</a:t>
            </a:r>
            <a:endParaRPr lang="en-US" sz="2000" dirty="0" smtClean="0"/>
          </a:p>
          <a:p>
            <a:pPr lvl="1" algn="r" rtl="1">
              <a:buNone/>
            </a:pPr>
            <a:r>
              <a:rPr lang="ar-SA" sz="2000" dirty="0" smtClean="0"/>
              <a:t>فَعول </a:t>
            </a:r>
            <a:r>
              <a:rPr lang="ar-JO" sz="2000" dirty="0" smtClean="0"/>
              <a:t>نحو</a:t>
            </a:r>
            <a:r>
              <a:rPr lang="ar-SA" sz="2000" dirty="0" smtClean="0"/>
              <a:t>: غفور</a:t>
            </a:r>
            <a:r>
              <a:rPr lang="ar-JO" sz="2000" dirty="0" smtClean="0"/>
              <a:t>.</a:t>
            </a:r>
            <a:endParaRPr lang="en-US" sz="2000" dirty="0" smtClean="0"/>
          </a:p>
          <a:p>
            <a:pPr lvl="1" algn="r" rtl="1">
              <a:buNone/>
            </a:pPr>
            <a:r>
              <a:rPr lang="ar-SA" sz="2000" dirty="0" smtClean="0"/>
              <a:t>مِفعالٌ </a:t>
            </a:r>
            <a:r>
              <a:rPr lang="ar-JO" sz="2000" dirty="0" smtClean="0"/>
              <a:t>نحو</a:t>
            </a:r>
            <a:r>
              <a:rPr lang="ar-SA" sz="2000" dirty="0" smtClean="0"/>
              <a:t>: معطاء</a:t>
            </a:r>
            <a:r>
              <a:rPr lang="ar-JO" sz="2000" dirty="0" smtClean="0"/>
              <a:t>.</a:t>
            </a:r>
            <a:r>
              <a:rPr lang="ar-SA" sz="2000" dirty="0" smtClean="0"/>
              <a:t> </a:t>
            </a:r>
            <a:endParaRPr lang="ar-JO" sz="2000" dirty="0" smtClean="0"/>
          </a:p>
          <a:p>
            <a:pPr algn="r" rtl="1">
              <a:buNone/>
            </a:pPr>
            <a:endParaRPr lang="ar-JO" sz="2000" u="sng" dirty="0" smtClean="0"/>
          </a:p>
          <a:p>
            <a:pPr algn="r" rtl="1">
              <a:buNone/>
            </a:pPr>
            <a:r>
              <a:rPr lang="ar-JO" sz="2000" dirty="0" smtClean="0"/>
              <a:t>ال</a:t>
            </a:r>
            <a:r>
              <a:rPr lang="ar-SA" sz="2000" dirty="0" smtClean="0"/>
              <a:t>جملة</a:t>
            </a:r>
            <a:r>
              <a:rPr lang="ar-JO" sz="2000" dirty="0" smtClean="0"/>
              <a:t> الآتية تجمع أ</a:t>
            </a:r>
            <a:r>
              <a:rPr lang="ar-SA" sz="2000" dirty="0" smtClean="0"/>
              <a:t>وزان صيغ المبالغة </a:t>
            </a:r>
            <a:r>
              <a:rPr lang="ar-JO" sz="2000" dirty="0" smtClean="0"/>
              <a:t>: </a:t>
            </a:r>
            <a:endParaRPr lang="en-US" sz="2000" dirty="0" smtClean="0"/>
          </a:p>
          <a:p>
            <a:pPr algn="r" rtl="1">
              <a:buNone/>
            </a:pPr>
            <a:r>
              <a:rPr lang="ar-SA" sz="2000" b="1" dirty="0" smtClean="0"/>
              <a:t>هو مِقوالٌ كَذّاب، وأنت حَذِرٌ، والله غَفُورٌ رَحِيمٌ</a:t>
            </a:r>
            <a:r>
              <a:rPr lang="ar-JO" sz="2000" b="1" dirty="0" smtClean="0"/>
              <a:t>.</a:t>
            </a:r>
            <a:r>
              <a:rPr lang="ar-SA" sz="2000" b="1" dirty="0" smtClean="0"/>
              <a:t> </a:t>
            </a:r>
            <a:endParaRPr lang="en-US" sz="2000" b="1" dirty="0" smtClean="0"/>
          </a:p>
          <a:p>
            <a:pPr lvl="0" algn="r" rtl="1">
              <a:buNone/>
            </a:pPr>
            <a:endParaRPr lang="en-US" sz="2000" dirty="0" smtClean="0"/>
          </a:p>
          <a:p>
            <a:pPr algn="r" rtl="1">
              <a:buNone/>
            </a:pPr>
            <a:endParaRPr lang="ar-JO" sz="2000" dirty="0"/>
          </a:p>
        </p:txBody>
      </p:sp>
    </p:spTree>
    <p:extLst>
      <p:ext uri="{BB962C8B-B14F-4D97-AF65-F5344CB8AC3E}">
        <p14:creationId xmlns:p14="http://schemas.microsoft.com/office/powerpoint/2010/main" val="27015953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idx="4294967295"/>
          </p:nvPr>
        </p:nvSpPr>
        <p:spPr>
          <a:xfrm>
            <a:off x="431800" y="106363"/>
            <a:ext cx="11383211" cy="561975"/>
          </a:xfrm>
        </p:spPr>
        <p:txBody>
          <a:bodyPr>
            <a:noAutofit/>
          </a:bodyPr>
          <a:lstStyle/>
          <a:p>
            <a:pPr algn="r" rtl="1"/>
            <a:r>
              <a:rPr lang="ar-JO" sz="3600" b="1" dirty="0" smtClean="0">
                <a:cs typeface="+mn-cs"/>
              </a:rPr>
              <a:t>اسما الزمان والمكان</a:t>
            </a:r>
            <a:endParaRPr lang="en-US" sz="3600" b="1" dirty="0">
              <a:cs typeface="+mn-cs"/>
            </a:endParaRPr>
          </a:p>
        </p:txBody>
      </p:sp>
      <p:sp>
        <p:nvSpPr>
          <p:cNvPr id="7" name="Content Placeholder 6"/>
          <p:cNvSpPr>
            <a:spLocks noGrp="1"/>
          </p:cNvSpPr>
          <p:nvPr>
            <p:ph idx="4294967295"/>
          </p:nvPr>
        </p:nvSpPr>
        <p:spPr>
          <a:xfrm>
            <a:off x="431800" y="1028024"/>
            <a:ext cx="11395242" cy="5461000"/>
          </a:xfrm>
        </p:spPr>
        <p:txBody>
          <a:bodyPr>
            <a:noAutofit/>
          </a:bodyPr>
          <a:lstStyle/>
          <a:p>
            <a:pPr algn="r" rtl="1">
              <a:buNone/>
            </a:pPr>
            <a:r>
              <a:rPr lang="ar-JO" sz="2000" b="1" dirty="0" smtClean="0"/>
              <a:t>تعريف اسما الزمان والمكان:</a:t>
            </a:r>
            <a:endParaRPr lang="ar-JO" sz="2000" dirty="0" smtClean="0"/>
          </a:p>
          <a:p>
            <a:pPr algn="r" rtl="1">
              <a:buNone/>
            </a:pPr>
            <a:r>
              <a:rPr lang="ar-SA" sz="2000" dirty="0" smtClean="0"/>
              <a:t>اسمان يُشتقان على وزن (مفْعَل ) أو (مفْعِل) للدلالة على زمن وقوع الفعل أو مكان الفعل.</a:t>
            </a:r>
            <a:endParaRPr lang="ar-JO" sz="2000" dirty="0" smtClean="0"/>
          </a:p>
          <a:p>
            <a:pPr algn="r" rtl="1">
              <a:buNone/>
            </a:pPr>
            <a:endParaRPr lang="ar-JO" sz="2000" u="sng" dirty="0" smtClean="0"/>
          </a:p>
          <a:p>
            <a:pPr algn="r" rtl="1">
              <a:buNone/>
            </a:pPr>
            <a:r>
              <a:rPr lang="ar-JO" sz="2000" b="1" dirty="0" smtClean="0"/>
              <a:t>صياغة اسم الزمان والمكان:</a:t>
            </a:r>
            <a:endParaRPr lang="en-US" sz="2000" b="1" dirty="0" smtClean="0"/>
          </a:p>
          <a:p>
            <a:pPr algn="r" rtl="1">
              <a:buNone/>
            </a:pPr>
            <a:r>
              <a:rPr lang="ar-SA" sz="2000" b="1" dirty="0" smtClean="0"/>
              <a:t>يصاغ  اسم الزمان والمكان من الفعل الثلاثي على وزن مَفْعَل </a:t>
            </a:r>
            <a:endParaRPr lang="en-US" sz="2000" dirty="0" smtClean="0"/>
          </a:p>
          <a:p>
            <a:pPr lvl="2" indent="-342900" algn="r" rtl="1">
              <a:buNone/>
            </a:pPr>
            <a:r>
              <a:rPr lang="ar-SA" dirty="0" smtClean="0"/>
              <a:t>إذا كان </a:t>
            </a:r>
            <a:r>
              <a:rPr lang="ar-JO" dirty="0" smtClean="0"/>
              <a:t> الفعل </a:t>
            </a:r>
            <a:r>
              <a:rPr lang="ar-SA" dirty="0" smtClean="0"/>
              <a:t>معتل الآخر : سعى: مسعى.</a:t>
            </a:r>
            <a:endParaRPr lang="en-US" dirty="0" smtClean="0"/>
          </a:p>
          <a:p>
            <a:pPr lvl="2" indent="-342900" algn="r" rtl="1">
              <a:buNone/>
            </a:pPr>
            <a:r>
              <a:rPr lang="ar-SA" dirty="0" smtClean="0"/>
              <a:t>إذا كان الفعل الثلاثي صحيح الأول والآخر وعين مضارعه مضمومة أو مفتوحة.</a:t>
            </a:r>
            <a:endParaRPr lang="en-US" dirty="0" smtClean="0"/>
          </a:p>
          <a:p>
            <a:pPr marL="800100" lvl="2" indent="0" algn="r" rtl="1">
              <a:buNone/>
            </a:pPr>
            <a:r>
              <a:rPr lang="ar-JO" dirty="0" smtClean="0"/>
              <a:t>       </a:t>
            </a:r>
            <a:r>
              <a:rPr lang="ar-SA" dirty="0" smtClean="0"/>
              <a:t>كتب: </a:t>
            </a:r>
            <a:r>
              <a:rPr lang="ar-JO" dirty="0" smtClean="0"/>
              <a:t> يكتُب </a:t>
            </a:r>
            <a:r>
              <a:rPr lang="ar-SA" dirty="0" smtClean="0"/>
              <a:t>مكتَب</a:t>
            </a:r>
            <a:r>
              <a:rPr lang="ar-JO" dirty="0" smtClean="0"/>
              <a:t> \ شرب : يشرَبُ مشرَب</a:t>
            </a:r>
            <a:endParaRPr lang="en-US" dirty="0" smtClean="0"/>
          </a:p>
          <a:p>
            <a:pPr algn="r" rtl="1">
              <a:buNone/>
            </a:pPr>
            <a:r>
              <a:rPr lang="ar-JO" sz="2000" b="1" dirty="0" smtClean="0"/>
              <a:t>يصاغ اسما الزمان والمكان </a:t>
            </a:r>
            <a:r>
              <a:rPr lang="ar-SA" sz="2000" b="1" dirty="0" smtClean="0"/>
              <a:t>من الفعل الثلاثي </a:t>
            </a:r>
            <a:r>
              <a:rPr lang="ar-JO" sz="2000" b="1" dirty="0" smtClean="0"/>
              <a:t>على وزن مَفعِل</a:t>
            </a:r>
            <a:endParaRPr lang="en-US" sz="2000" dirty="0" smtClean="0"/>
          </a:p>
          <a:p>
            <a:pPr marL="857250" lvl="1" indent="-457200" algn="r" rtl="1">
              <a:buNone/>
            </a:pPr>
            <a:r>
              <a:rPr lang="ar-JO" sz="2000" dirty="0" smtClean="0"/>
              <a:t>إذا كان الفعل مكسور العين في المضارع ، نحو : عرض \ يعرِض \ معرِض.</a:t>
            </a:r>
            <a:endParaRPr lang="en-US" sz="2000" dirty="0" smtClean="0"/>
          </a:p>
          <a:p>
            <a:pPr marL="857250" lvl="1" indent="-457200" algn="r" rtl="1">
              <a:buNone/>
            </a:pPr>
            <a:r>
              <a:rPr lang="ar-JO" sz="2000" dirty="0" smtClean="0"/>
              <a:t> إذا  كان أول الفعل حرف علة، نحو : وعد \ موعِد.</a:t>
            </a:r>
          </a:p>
          <a:p>
            <a:pPr marL="400050" lvl="1" indent="0" algn="r" rtl="1">
              <a:buNone/>
            </a:pPr>
            <a:r>
              <a:rPr lang="ar-JO" sz="2000" dirty="0" smtClean="0"/>
              <a:t> </a:t>
            </a:r>
            <a:endParaRPr lang="en-US" sz="2000" dirty="0" smtClean="0"/>
          </a:p>
          <a:p>
            <a:pPr algn="r" rtl="1">
              <a:buNone/>
            </a:pPr>
            <a:r>
              <a:rPr lang="ar-SA" sz="2000" b="1" dirty="0" smtClean="0"/>
              <a:t>تكون صيغة اسم الزمان والمكان من غير الثلاثي على زنة اسم المفعول </a:t>
            </a:r>
            <a:endParaRPr lang="en-US" sz="2000" dirty="0" smtClean="0"/>
          </a:p>
          <a:p>
            <a:pPr marL="800100" lvl="2" indent="0" algn="r" rtl="1">
              <a:buNone/>
            </a:pPr>
            <a:r>
              <a:rPr lang="ar-SA" dirty="0" smtClean="0"/>
              <a:t>جمَّع :  مُجَمّع</a:t>
            </a:r>
            <a:r>
              <a:rPr lang="ar-JO" dirty="0" smtClean="0"/>
              <a:t>.</a:t>
            </a:r>
            <a:endParaRPr lang="en-US" dirty="0" smtClean="0"/>
          </a:p>
          <a:p>
            <a:pPr marL="800100" lvl="2" indent="0" algn="r" rtl="1">
              <a:buNone/>
            </a:pPr>
            <a:r>
              <a:rPr lang="ar-SA" dirty="0" smtClean="0"/>
              <a:t>التقى : مُلتقى</a:t>
            </a:r>
            <a:r>
              <a:rPr lang="ar-JO" dirty="0" smtClean="0"/>
              <a:t>.</a:t>
            </a:r>
          </a:p>
          <a:p>
            <a:pPr marL="800100" lvl="2" indent="0" algn="r" rtl="1">
              <a:buNone/>
            </a:pPr>
            <a:r>
              <a:rPr lang="ar-SA" dirty="0" smtClean="0"/>
              <a:t>عسكر : مُعَسكَر</a:t>
            </a:r>
            <a:r>
              <a:rPr lang="ar-JO" dirty="0" smtClean="0"/>
              <a:t>.</a:t>
            </a:r>
            <a:endParaRPr lang="en-US" dirty="0" smtClean="0"/>
          </a:p>
          <a:p>
            <a:pPr marL="400050" lvl="1" indent="0" algn="r" rtl="1">
              <a:buNone/>
            </a:pPr>
            <a:endParaRPr lang="en-US" sz="2000" dirty="0" smtClean="0"/>
          </a:p>
          <a:p>
            <a:pPr algn="r" rtl="1">
              <a:buNone/>
            </a:pPr>
            <a:endParaRPr lang="ar-JO" sz="2000" dirty="0"/>
          </a:p>
        </p:txBody>
      </p:sp>
    </p:spTree>
    <p:extLst>
      <p:ext uri="{BB962C8B-B14F-4D97-AF65-F5344CB8AC3E}">
        <p14:creationId xmlns:p14="http://schemas.microsoft.com/office/powerpoint/2010/main" val="27015953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idx="4294967295"/>
          </p:nvPr>
        </p:nvSpPr>
        <p:spPr>
          <a:xfrm>
            <a:off x="431800" y="106363"/>
            <a:ext cx="11419305" cy="561975"/>
          </a:xfrm>
        </p:spPr>
        <p:txBody>
          <a:bodyPr>
            <a:noAutofit/>
          </a:bodyPr>
          <a:lstStyle/>
          <a:p>
            <a:pPr algn="r" rtl="1"/>
            <a:r>
              <a:rPr lang="ar-JO" sz="3600" b="1" dirty="0" smtClean="0">
                <a:cs typeface="+mn-cs"/>
              </a:rPr>
              <a:t>اسم التفضيل</a:t>
            </a:r>
            <a:endParaRPr lang="en-US" sz="3600" b="1" dirty="0">
              <a:cs typeface="+mn-cs"/>
            </a:endParaRPr>
          </a:p>
        </p:txBody>
      </p:sp>
      <p:sp>
        <p:nvSpPr>
          <p:cNvPr id="7" name="Content Placeholder 6"/>
          <p:cNvSpPr>
            <a:spLocks noGrp="1"/>
          </p:cNvSpPr>
          <p:nvPr>
            <p:ph idx="4294967295"/>
          </p:nvPr>
        </p:nvSpPr>
        <p:spPr>
          <a:xfrm>
            <a:off x="431800" y="1015992"/>
            <a:ext cx="11407274" cy="5461000"/>
          </a:xfrm>
        </p:spPr>
        <p:txBody>
          <a:bodyPr>
            <a:noAutofit/>
          </a:bodyPr>
          <a:lstStyle/>
          <a:p>
            <a:pPr algn="r" rtl="1">
              <a:buNone/>
            </a:pPr>
            <a:r>
              <a:rPr lang="ar-JO" sz="2000" b="1" dirty="0" smtClean="0">
                <a:cs typeface="+mn-cs"/>
              </a:rPr>
              <a:t>تعريف اسم التفضيل:</a:t>
            </a:r>
          </a:p>
          <a:p>
            <a:pPr algn="r" rtl="1">
              <a:buNone/>
            </a:pPr>
            <a:r>
              <a:rPr lang="ar-JO" sz="2000" dirty="0" smtClean="0">
                <a:cs typeface="+mn-cs"/>
              </a:rPr>
              <a:t>اسم على وزن (أفعَل) يدل على شيئين اشتركا في صفة معينة ، وزاد أحدهما على الآخر في الصفة.</a:t>
            </a:r>
            <a:endParaRPr lang="en-US" sz="2000" dirty="0" smtClean="0">
              <a:cs typeface="+mn-cs"/>
            </a:endParaRPr>
          </a:p>
          <a:p>
            <a:pPr algn="r" rtl="1">
              <a:buNone/>
            </a:pPr>
            <a:endParaRPr lang="ar-JO" sz="2000" dirty="0" smtClean="0">
              <a:cs typeface="+mn-cs"/>
            </a:endParaRPr>
          </a:p>
          <a:p>
            <a:pPr algn="r" rtl="1">
              <a:buNone/>
            </a:pPr>
            <a:r>
              <a:rPr lang="ar-JO" sz="2000" b="1" dirty="0" smtClean="0">
                <a:cs typeface="+mn-cs"/>
              </a:rPr>
              <a:t>صياغة اسم التفضيل:</a:t>
            </a:r>
          </a:p>
          <a:p>
            <a:pPr algn="r" rtl="1">
              <a:buNone/>
            </a:pPr>
            <a:r>
              <a:rPr lang="ar-JO" sz="2000" dirty="0" smtClean="0">
                <a:cs typeface="+mn-cs"/>
              </a:rPr>
              <a:t> ويُشترط في الفعل الذي يُشتق منه اسم تفضيل على وزن (أفعل ) أن يكون فعلاً ثلاثياً مثبتاً مبنياً للمعلوم متصرفاً تاماً قابلاً للتفاوت والتفاضل ولا يدل على لون أو عيب خَلقي. </a:t>
            </a:r>
            <a:endParaRPr lang="en-US" sz="2000" dirty="0" smtClean="0">
              <a:cs typeface="+mn-cs"/>
            </a:endParaRPr>
          </a:p>
          <a:p>
            <a:pPr algn="r" rtl="1">
              <a:buNone/>
            </a:pPr>
            <a:endParaRPr lang="ar-JO" sz="2000" dirty="0" smtClean="0">
              <a:cs typeface="+mn-cs"/>
            </a:endParaRPr>
          </a:p>
          <a:p>
            <a:pPr algn="r" rtl="1">
              <a:buNone/>
            </a:pPr>
            <a:r>
              <a:rPr lang="ar-JO" sz="2000" b="1" dirty="0" smtClean="0">
                <a:cs typeface="+mn-cs"/>
              </a:rPr>
              <a:t>+ مثال: ما هو اسم التفضيل للفعل جَمُلَ  ؟</a:t>
            </a:r>
          </a:p>
          <a:p>
            <a:pPr algn="r" rtl="1">
              <a:buNone/>
            </a:pPr>
            <a:r>
              <a:rPr lang="ar-JO" sz="2000" b="1" dirty="0" smtClean="0">
                <a:cs typeface="+mn-cs"/>
              </a:rPr>
              <a:t>         اسم التفضيل من الفعل ( جَمُلَ ) هو أجمل على وزن أفعل لأنه حقق الشروط ، حيث أنه فعل: </a:t>
            </a:r>
          </a:p>
          <a:p>
            <a:pPr lvl="2" algn="r" rtl="1">
              <a:buNone/>
            </a:pPr>
            <a:r>
              <a:rPr lang="ar-JO" dirty="0" smtClean="0"/>
              <a:t>ثلاثي: الفعل ( جَمُلَ ) ثلاثة حروف .</a:t>
            </a:r>
          </a:p>
          <a:p>
            <a:pPr lvl="2" algn="r" rtl="1">
              <a:buNone/>
            </a:pPr>
            <a:r>
              <a:rPr lang="ar-JO" dirty="0" smtClean="0"/>
              <a:t> مثبت: غير مسبوق بحرف نفي .</a:t>
            </a:r>
          </a:p>
          <a:p>
            <a:pPr lvl="2" algn="r" rtl="1">
              <a:buNone/>
            </a:pPr>
            <a:r>
              <a:rPr lang="ar-JO" dirty="0" smtClean="0"/>
              <a:t> مبني للمعلوم: أي ليس مبنياً للمجهول (جُمِل) .</a:t>
            </a:r>
          </a:p>
          <a:p>
            <a:pPr lvl="2" algn="r" rtl="1">
              <a:buNone/>
            </a:pPr>
            <a:r>
              <a:rPr lang="ar-JO" dirty="0" smtClean="0"/>
              <a:t>متصرف: يمكن أن نشتق منه صيغا كثيرة نحو المضارع ( يجمل ) والمصدر( الجمال ).</a:t>
            </a:r>
          </a:p>
          <a:p>
            <a:pPr lvl="2" algn="r" rtl="1">
              <a:buNone/>
            </a:pPr>
            <a:r>
              <a:rPr lang="ar-JO" dirty="0" smtClean="0"/>
              <a:t>تام:  أي ليس فعلا ناقصا مثل (كان وأخواتها ).</a:t>
            </a:r>
          </a:p>
          <a:p>
            <a:pPr lvl="2" algn="r" rtl="1">
              <a:buNone/>
            </a:pPr>
            <a:r>
              <a:rPr lang="ar-JO" dirty="0" smtClean="0"/>
              <a:t>قابل للتفاوت والتفاضل : لأن الناس يتفاوتون ويتفاضلون في صفات الجمال وليسوا على درجة واحدة من الجمال. </a:t>
            </a:r>
          </a:p>
          <a:p>
            <a:pPr lvl="2" algn="r" rtl="1">
              <a:buNone/>
            </a:pPr>
            <a:r>
              <a:rPr lang="ar-JO" dirty="0" smtClean="0"/>
              <a:t>لا يدل على أحد الألوان أو أحد العيوب الخَلْقية. </a:t>
            </a:r>
          </a:p>
          <a:p>
            <a:pPr algn="r" rtl="1">
              <a:buNone/>
            </a:pPr>
            <a:endParaRPr lang="ar-JO" sz="2000" dirty="0" smtClean="0">
              <a:cs typeface="+mn-cs"/>
            </a:endParaRPr>
          </a:p>
          <a:p>
            <a:pPr marL="400050" lvl="1" indent="0" algn="r" rtl="1">
              <a:buNone/>
            </a:pPr>
            <a:endParaRPr lang="ar-JO" sz="2000" b="1" dirty="0"/>
          </a:p>
        </p:txBody>
      </p:sp>
    </p:spTree>
    <p:extLst>
      <p:ext uri="{BB962C8B-B14F-4D97-AF65-F5344CB8AC3E}">
        <p14:creationId xmlns:p14="http://schemas.microsoft.com/office/powerpoint/2010/main" val="27015953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947" y="416659"/>
            <a:ext cx="11526253" cy="2459071"/>
          </a:xfrm>
          <a:prstGeom prst="rect">
            <a:avLst/>
          </a:prstGeom>
        </p:spPr>
        <p:txBody>
          <a:bodyPr wrap="square">
            <a:spAutoFit/>
          </a:bodyPr>
          <a:lstStyle/>
          <a:p>
            <a:pPr marL="0" lvl="1" indent="0" algn="r" rtl="1">
              <a:lnSpc>
                <a:spcPct val="200000"/>
              </a:lnSpc>
              <a:buNone/>
            </a:pPr>
            <a:r>
              <a:rPr lang="ar-JO" sz="2000" b="1" dirty="0" smtClean="0"/>
              <a:t>أما إذا خالف الفعل أحد الشروط السابقة نحو الفعل (اجتهد) وهو غير ثلاثي نقوم بما يلي : </a:t>
            </a:r>
            <a:endParaRPr lang="en-US" sz="2000" b="1" dirty="0" smtClean="0"/>
          </a:p>
          <a:p>
            <a:pPr marL="400050" lvl="1" indent="0" algn="r" rtl="1">
              <a:lnSpc>
                <a:spcPct val="200000"/>
              </a:lnSpc>
              <a:buNone/>
            </a:pPr>
            <a:r>
              <a:rPr lang="ar-JO" sz="2000" dirty="0" smtClean="0"/>
              <a:t>1- نأتي بمصدر الفعل منصوباً ؛ اجتهد : اجتهاداً</a:t>
            </a:r>
            <a:endParaRPr lang="en-US" sz="2000" dirty="0" smtClean="0"/>
          </a:p>
          <a:p>
            <a:pPr marL="400050" lvl="1" indent="0" algn="r" rtl="1">
              <a:lnSpc>
                <a:spcPct val="200000"/>
              </a:lnSpc>
              <a:buNone/>
            </a:pPr>
            <a:r>
              <a:rPr lang="ar-JO" sz="2000" dirty="0" smtClean="0"/>
              <a:t>2-نختار صيغة مناسبة ، من الصيغ الآتية ( أكثر ، أشد ، أحسن ...الخ ) ونضعها قبل المصدر المنصوب ؛ </a:t>
            </a:r>
          </a:p>
          <a:p>
            <a:pPr marL="400050" lvl="1" indent="0" algn="r" rtl="1">
              <a:lnSpc>
                <a:spcPct val="200000"/>
              </a:lnSpc>
              <a:buNone/>
            </a:pPr>
            <a:r>
              <a:rPr lang="ar-JO" sz="2000" dirty="0" smtClean="0"/>
              <a:t>     فنقول مثلاً : (أحمدُ أكثر اجتهاداً من أخيه ) ويكون إعراب المصدر المنصوب تمييزاً.</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idx="4294967295"/>
          </p:nvPr>
        </p:nvSpPr>
        <p:spPr>
          <a:xfrm>
            <a:off x="431800" y="106363"/>
            <a:ext cx="11395242" cy="561975"/>
          </a:xfrm>
        </p:spPr>
        <p:txBody>
          <a:bodyPr>
            <a:noAutofit/>
          </a:bodyPr>
          <a:lstStyle/>
          <a:p>
            <a:pPr algn="r" rtl="1"/>
            <a:r>
              <a:rPr lang="ar-JO" sz="3600" b="1" dirty="0" smtClean="0">
                <a:cs typeface="+mn-cs"/>
              </a:rPr>
              <a:t>اسم الآلة</a:t>
            </a:r>
            <a:endParaRPr lang="en-US" sz="3600" b="1" dirty="0">
              <a:cs typeface="+mn-cs"/>
            </a:endParaRPr>
          </a:p>
        </p:txBody>
      </p:sp>
      <p:sp>
        <p:nvSpPr>
          <p:cNvPr id="7" name="Content Placeholder 6"/>
          <p:cNvSpPr>
            <a:spLocks noGrp="1"/>
          </p:cNvSpPr>
          <p:nvPr>
            <p:ph idx="4294967295"/>
          </p:nvPr>
        </p:nvSpPr>
        <p:spPr>
          <a:xfrm>
            <a:off x="431800" y="1100216"/>
            <a:ext cx="11431337" cy="5461000"/>
          </a:xfrm>
        </p:spPr>
        <p:txBody>
          <a:bodyPr>
            <a:noAutofit/>
          </a:bodyPr>
          <a:lstStyle/>
          <a:p>
            <a:pPr algn="r" rtl="1">
              <a:buNone/>
            </a:pPr>
            <a:r>
              <a:rPr lang="ar-JO" sz="2000" b="1" dirty="0" smtClean="0">
                <a:cs typeface="+mn-cs"/>
              </a:rPr>
              <a:t>تعريف اسم الآلة </a:t>
            </a:r>
          </a:p>
          <a:p>
            <a:pPr algn="r" rtl="1">
              <a:buNone/>
            </a:pPr>
            <a:r>
              <a:rPr lang="ar-JO" sz="2000" dirty="0" smtClean="0">
                <a:cs typeface="+mn-cs"/>
              </a:rPr>
              <a:t>        اسم مشتق من الفعل الثلاثي المتعدي للدلالة على الآلة التي وقع بها الحدث.  </a:t>
            </a:r>
            <a:endParaRPr lang="en-US" sz="2000" dirty="0" smtClean="0">
              <a:cs typeface="+mn-cs"/>
            </a:endParaRPr>
          </a:p>
          <a:p>
            <a:pPr algn="r" rtl="1">
              <a:buNone/>
            </a:pPr>
            <a:r>
              <a:rPr lang="ar-JO" sz="2000" b="1" dirty="0" smtClean="0">
                <a:cs typeface="+mn-cs"/>
              </a:rPr>
              <a:t>صياغة اسم الآلة:</a:t>
            </a:r>
          </a:p>
          <a:p>
            <a:pPr algn="r" rtl="1">
              <a:buNone/>
            </a:pPr>
            <a:r>
              <a:rPr lang="ar-JO" sz="2000" dirty="0" smtClean="0">
                <a:cs typeface="+mn-cs"/>
              </a:rPr>
              <a:t> </a:t>
            </a:r>
            <a:r>
              <a:rPr lang="ar-SA" sz="2000" dirty="0" smtClean="0">
                <a:cs typeface="+mn-cs"/>
              </a:rPr>
              <a:t>اسم الآلة نوعان:</a:t>
            </a:r>
            <a:endParaRPr lang="en-US" sz="2000" dirty="0" smtClean="0">
              <a:cs typeface="+mn-cs"/>
            </a:endParaRPr>
          </a:p>
          <a:p>
            <a:pPr algn="r" rtl="1">
              <a:buNone/>
            </a:pPr>
            <a:r>
              <a:rPr lang="ar-SA" sz="2000" dirty="0" smtClean="0">
                <a:cs typeface="+mn-cs"/>
              </a:rPr>
              <a:t>جامد غير مشتق من فعل</a:t>
            </a:r>
            <a:endParaRPr lang="ar-JO" sz="2000" dirty="0" smtClean="0">
              <a:cs typeface="+mn-cs"/>
            </a:endParaRPr>
          </a:p>
          <a:p>
            <a:pPr algn="r" rtl="1">
              <a:buNone/>
            </a:pPr>
            <a:r>
              <a:rPr lang="ar-SA" sz="2000" dirty="0" smtClean="0">
                <a:cs typeface="+mn-cs"/>
              </a:rPr>
              <a:t> </a:t>
            </a:r>
            <a:r>
              <a:rPr lang="ar-JO" sz="2000" dirty="0" smtClean="0">
                <a:cs typeface="+mn-cs"/>
              </a:rPr>
              <a:t>        </a:t>
            </a:r>
            <a:r>
              <a:rPr lang="ar-SA" sz="2000" dirty="0" smtClean="0">
                <a:cs typeface="+mn-cs"/>
              </a:rPr>
              <a:t>ليس له أوزان معروفة</a:t>
            </a:r>
            <a:r>
              <a:rPr lang="ar-JO" sz="2000" dirty="0" smtClean="0">
                <a:cs typeface="+mn-cs"/>
              </a:rPr>
              <a:t> ، نحو (قلم ، سيف ،  إبرة ) فهذه الآلات ليس لها أفعال .</a:t>
            </a:r>
          </a:p>
          <a:p>
            <a:pPr algn="r" rtl="1">
              <a:buNone/>
            </a:pPr>
            <a:endParaRPr lang="en-US" sz="2000" dirty="0" smtClean="0">
              <a:cs typeface="+mn-cs"/>
            </a:endParaRPr>
          </a:p>
          <a:p>
            <a:pPr algn="r" rtl="1">
              <a:buNone/>
            </a:pPr>
            <a:r>
              <a:rPr lang="ar-SA" sz="2000" b="1" dirty="0" smtClean="0">
                <a:cs typeface="+mn-cs"/>
              </a:rPr>
              <a:t>مشتق</a:t>
            </a:r>
            <a:r>
              <a:rPr lang="ar-JO" sz="2000" b="1" dirty="0" smtClean="0">
                <a:cs typeface="+mn-cs"/>
              </a:rPr>
              <a:t> </a:t>
            </a:r>
            <a:r>
              <a:rPr lang="ar-SA" sz="2000" b="1" dirty="0" smtClean="0">
                <a:cs typeface="+mn-cs"/>
              </a:rPr>
              <a:t>من فعل وله أوزان معروفة</a:t>
            </a:r>
            <a:r>
              <a:rPr lang="ar-JO" sz="2000" b="1" dirty="0" smtClean="0">
                <a:cs typeface="+mn-cs"/>
              </a:rPr>
              <a:t>، ومن</a:t>
            </a:r>
            <a:r>
              <a:rPr lang="ar-SA" sz="2000" b="1" dirty="0" smtClean="0">
                <a:cs typeface="+mn-cs"/>
              </a:rPr>
              <a:t> أوزان اسم الآلة :</a:t>
            </a:r>
            <a:endParaRPr lang="en-US" sz="2000" b="1" dirty="0" smtClean="0">
              <a:cs typeface="+mn-cs"/>
            </a:endParaRPr>
          </a:p>
          <a:p>
            <a:pPr lvl="1" algn="r" rtl="1">
              <a:buNone/>
            </a:pPr>
            <a:r>
              <a:rPr lang="ar-SA" sz="2000" dirty="0" smtClean="0"/>
              <a:t>مِفْعال : مِنشار، مفتاح</a:t>
            </a:r>
            <a:endParaRPr lang="en-US" sz="2000" dirty="0" smtClean="0"/>
          </a:p>
          <a:p>
            <a:pPr lvl="1" algn="r" rtl="1">
              <a:buNone/>
            </a:pPr>
            <a:r>
              <a:rPr lang="ar-SA" sz="2000" dirty="0" smtClean="0"/>
              <a:t>مِفْعَل : مِبْرَد، مِنْجَل.</a:t>
            </a:r>
            <a:endParaRPr lang="en-US" sz="2000" dirty="0" smtClean="0"/>
          </a:p>
          <a:p>
            <a:pPr lvl="1" algn="r" rtl="1">
              <a:buNone/>
            </a:pPr>
            <a:r>
              <a:rPr lang="ar-SA" sz="2000" dirty="0" smtClean="0"/>
              <a:t>فعّالة: ثلاجة، غسالة.</a:t>
            </a:r>
            <a:endParaRPr lang="ar-JO" sz="2000" dirty="0" smtClean="0"/>
          </a:p>
          <a:p>
            <a:pPr marL="457200" lvl="1" indent="0" algn="r" rtl="1">
              <a:buNone/>
            </a:pPr>
            <a:endParaRPr lang="en-US" sz="2000" dirty="0" smtClean="0"/>
          </a:p>
        </p:txBody>
      </p:sp>
    </p:spTree>
    <p:extLst>
      <p:ext uri="{BB962C8B-B14F-4D97-AF65-F5344CB8AC3E}">
        <p14:creationId xmlns:p14="http://schemas.microsoft.com/office/powerpoint/2010/main" val="27015953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5389" y="1074905"/>
            <a:ext cx="9803218" cy="517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8159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409074" y="106363"/>
            <a:ext cx="11430000" cy="625475"/>
          </a:xfrm>
          <a:prstGeom prst="rect">
            <a:avLst/>
          </a:prstGeom>
        </p:spPr>
        <p:txBody>
          <a:bodyPr vert="horz" lIns="91440" tIns="45720" rIns="91440" bIns="45720" rtlCol="0" anchor="ctr">
            <a:normAutofit lnSpcReduction="10000"/>
          </a:bodyPr>
          <a:lstStyle/>
          <a:p>
            <a:pPr algn="r" rtl="1"/>
            <a:r>
              <a:rPr lang="ar-JO" sz="3600" b="1" dirty="0" smtClean="0">
                <a:latin typeface="Arial" charset="0"/>
                <a:cs typeface="Arial" charset="0"/>
              </a:rPr>
              <a:t>أهداف الوحدة</a:t>
            </a:r>
            <a:endParaRPr lang="en-US" sz="3600" b="1" dirty="0"/>
          </a:p>
        </p:txBody>
      </p:sp>
      <p:sp>
        <p:nvSpPr>
          <p:cNvPr id="4" name="TextBox 3"/>
          <p:cNvSpPr txBox="1"/>
          <p:nvPr/>
        </p:nvSpPr>
        <p:spPr>
          <a:xfrm>
            <a:off x="5305926" y="1143000"/>
            <a:ext cx="6605450" cy="461665"/>
          </a:xfrm>
          <a:prstGeom prst="rect">
            <a:avLst/>
          </a:prstGeom>
          <a:noFill/>
        </p:spPr>
        <p:txBody>
          <a:bodyPr wrap="square" rtlCol="0">
            <a:spAutoFit/>
          </a:bodyPr>
          <a:lstStyle/>
          <a:p>
            <a:pPr algn="r" rtl="1"/>
            <a:r>
              <a:rPr lang="ar-JO" sz="2400" b="1" dirty="0" smtClean="0"/>
              <a:t>بعد الإنتهاء من دراسة هذه الوحدة سيكون الطالب قادراً على أن:</a:t>
            </a:r>
            <a:endParaRPr lang="en-US" sz="2400" b="1" dirty="0"/>
          </a:p>
        </p:txBody>
      </p:sp>
      <p:sp>
        <p:nvSpPr>
          <p:cNvPr id="5" name="Rectangle 4"/>
          <p:cNvSpPr/>
          <p:nvPr/>
        </p:nvSpPr>
        <p:spPr>
          <a:xfrm>
            <a:off x="457200" y="1890100"/>
            <a:ext cx="11141242" cy="2812629"/>
          </a:xfrm>
          <a:prstGeom prst="rect">
            <a:avLst/>
          </a:prstGeom>
        </p:spPr>
        <p:txBody>
          <a:bodyPr wrap="square">
            <a:spAutoFit/>
          </a:bodyPr>
          <a:lstStyle/>
          <a:p>
            <a:pPr lvl="0" algn="r" rtl="1">
              <a:lnSpc>
                <a:spcPct val="150000"/>
              </a:lnSpc>
              <a:buFont typeface="Arial" pitchFamily="34" charset="0"/>
              <a:buChar char="•"/>
            </a:pPr>
            <a:r>
              <a:rPr lang="en-US" sz="2000" dirty="0" smtClean="0"/>
              <a:t> </a:t>
            </a:r>
            <a:r>
              <a:rPr lang="ar-JO" sz="2000" dirty="0" smtClean="0"/>
              <a:t>يبين ماهية علم الصرف في اللغة العربية واهميته وغاياته.</a:t>
            </a:r>
            <a:endParaRPr lang="en-US" sz="2000" dirty="0" smtClean="0"/>
          </a:p>
          <a:p>
            <a:pPr lvl="0" algn="r" rtl="1">
              <a:lnSpc>
                <a:spcPct val="150000"/>
              </a:lnSpc>
              <a:buFont typeface="Arial" pitchFamily="34" charset="0"/>
              <a:buChar char="•"/>
            </a:pPr>
            <a:r>
              <a:rPr lang="en-US" sz="2000" dirty="0" smtClean="0"/>
              <a:t> </a:t>
            </a:r>
            <a:r>
              <a:rPr lang="ar-JO" sz="2000" dirty="0" smtClean="0"/>
              <a:t>يزن الكلمات المجردة والمزيدة والكلمات التي طرأ عليها حذف.</a:t>
            </a:r>
            <a:endParaRPr lang="en-US" sz="2000" dirty="0" smtClean="0"/>
          </a:p>
          <a:p>
            <a:pPr lvl="0" algn="r" rtl="1">
              <a:lnSpc>
                <a:spcPct val="150000"/>
              </a:lnSpc>
              <a:buFont typeface="Arial" pitchFamily="34" charset="0"/>
              <a:buChar char="•"/>
            </a:pPr>
            <a:r>
              <a:rPr lang="en-US" sz="2000" dirty="0" smtClean="0"/>
              <a:t> </a:t>
            </a:r>
            <a:r>
              <a:rPr lang="ar-JO" sz="2000" dirty="0" smtClean="0"/>
              <a:t>يصوغ أنواع المشتقات.</a:t>
            </a:r>
            <a:endParaRPr lang="en-US" sz="2000" dirty="0" smtClean="0"/>
          </a:p>
          <a:p>
            <a:pPr lvl="0" algn="r" rtl="1">
              <a:lnSpc>
                <a:spcPct val="150000"/>
              </a:lnSpc>
              <a:buFont typeface="Arial" pitchFamily="34" charset="0"/>
              <a:buChar char="•"/>
            </a:pPr>
            <a:r>
              <a:rPr lang="en-US" sz="2000" dirty="0" smtClean="0"/>
              <a:t> </a:t>
            </a:r>
            <a:r>
              <a:rPr lang="ar-JO" sz="2000" dirty="0" smtClean="0"/>
              <a:t>يميز بين همزة القطع وهمزة الوصل . </a:t>
            </a:r>
            <a:endParaRPr lang="en-US" sz="2000" dirty="0" smtClean="0"/>
          </a:p>
          <a:p>
            <a:pPr lvl="0" algn="r" rtl="1">
              <a:lnSpc>
                <a:spcPct val="150000"/>
              </a:lnSpc>
              <a:buFont typeface="Arial" pitchFamily="34" charset="0"/>
              <a:buChar char="•"/>
            </a:pPr>
            <a:r>
              <a:rPr lang="en-US" sz="2000" dirty="0" smtClean="0"/>
              <a:t> </a:t>
            </a:r>
            <a:r>
              <a:rPr lang="ar-JO" sz="2000" dirty="0" smtClean="0"/>
              <a:t>يبين أهمية التخلص من التقاء الساكنين .</a:t>
            </a:r>
            <a:endParaRPr lang="en-US" sz="2000" dirty="0" smtClean="0"/>
          </a:p>
          <a:p>
            <a:pPr lvl="0" algn="r" rtl="1">
              <a:lnSpc>
                <a:spcPct val="150000"/>
              </a:lnSpc>
              <a:buFont typeface="Arial" pitchFamily="34" charset="0"/>
              <a:buChar char="•"/>
            </a:pPr>
            <a:r>
              <a:rPr lang="en-US" sz="2000" dirty="0" smtClean="0"/>
              <a:t> </a:t>
            </a:r>
            <a:r>
              <a:rPr lang="ar-JO" sz="2000" dirty="0" smtClean="0"/>
              <a:t>يُسند الأفعال إلى الضمائر.</a:t>
            </a:r>
            <a:endParaRPr lang="en-US" sz="2000" dirty="0" smtClean="0"/>
          </a:p>
        </p:txBody>
      </p:sp>
    </p:spTree>
  </p:cSld>
  <p:clrMapOvr>
    <a:masterClrMapping/>
  </p:clrMapOvr>
  <p:transition>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15264" y="363486"/>
            <a:ext cx="6096000" cy="2350965"/>
          </a:xfrm>
          <a:prstGeom prst="rect">
            <a:avLst/>
          </a:prstGeom>
        </p:spPr>
        <p:txBody>
          <a:bodyPr>
            <a:spAutoFit/>
          </a:bodyPr>
          <a:lstStyle/>
          <a:p>
            <a:pPr algn="r" rtl="1">
              <a:lnSpc>
                <a:spcPct val="150000"/>
              </a:lnSpc>
              <a:buNone/>
            </a:pPr>
            <a:r>
              <a:rPr lang="ar-JO" sz="2000" b="1" dirty="0" smtClean="0"/>
              <a:t>ومن الأخطاء الشائعة في اسم الآلة : </a:t>
            </a:r>
          </a:p>
          <a:p>
            <a:pPr algn="r" rtl="1">
              <a:lnSpc>
                <a:spcPct val="150000"/>
              </a:lnSpc>
              <a:buNone/>
            </a:pPr>
            <a:endParaRPr lang="ar-JO" sz="2000" dirty="0" smtClean="0"/>
          </a:p>
          <a:p>
            <a:pPr lvl="1" algn="r" rtl="1">
              <a:lnSpc>
                <a:spcPct val="150000"/>
              </a:lnSpc>
              <a:buNone/>
            </a:pPr>
            <a:r>
              <a:rPr lang="ar-JO" sz="2000" dirty="0" smtClean="0"/>
              <a:t>استخدام </a:t>
            </a:r>
            <a:r>
              <a:rPr lang="ar-JO" sz="2000" dirty="0" smtClean="0">
                <a:solidFill>
                  <a:srgbClr val="FF0000"/>
                </a:solidFill>
              </a:rPr>
              <a:t>مُ</a:t>
            </a:r>
            <a:r>
              <a:rPr lang="ar-JO" sz="2000" dirty="0" smtClean="0"/>
              <a:t>فتاح بضم الميم بدلاً من </a:t>
            </a:r>
            <a:r>
              <a:rPr lang="ar-JO" sz="2000" dirty="0" smtClean="0">
                <a:solidFill>
                  <a:srgbClr val="FF0000"/>
                </a:solidFill>
              </a:rPr>
              <a:t>مِ</a:t>
            </a:r>
            <a:r>
              <a:rPr lang="ar-JO" sz="2000" dirty="0" smtClean="0"/>
              <a:t>فتاح.</a:t>
            </a:r>
          </a:p>
          <a:p>
            <a:pPr lvl="1" algn="r" rtl="1">
              <a:lnSpc>
                <a:spcPct val="150000"/>
              </a:lnSpc>
              <a:buNone/>
            </a:pPr>
            <a:r>
              <a:rPr lang="ar-JO" sz="2000" dirty="0" smtClean="0"/>
              <a:t>استخدام </a:t>
            </a:r>
            <a:r>
              <a:rPr lang="ar-JO" sz="2000" dirty="0" smtClean="0">
                <a:solidFill>
                  <a:srgbClr val="FF0000"/>
                </a:solidFill>
              </a:rPr>
              <a:t>مَ</a:t>
            </a:r>
            <a:r>
              <a:rPr lang="ar-JO" sz="2000" dirty="0" smtClean="0"/>
              <a:t>قص بفتح الميم بدلاً من </a:t>
            </a:r>
            <a:r>
              <a:rPr lang="ar-JO" sz="2000" dirty="0" smtClean="0">
                <a:solidFill>
                  <a:srgbClr val="FF0000"/>
                </a:solidFill>
              </a:rPr>
              <a:t>مِ</a:t>
            </a:r>
            <a:r>
              <a:rPr lang="ar-JO" sz="2000" dirty="0" smtClean="0"/>
              <a:t>قص.</a:t>
            </a:r>
          </a:p>
          <a:p>
            <a:pPr lvl="1" algn="r" rtl="1">
              <a:lnSpc>
                <a:spcPct val="150000"/>
              </a:lnSpc>
              <a:buNone/>
            </a:pPr>
            <a:r>
              <a:rPr lang="ar-JO" sz="2000" dirty="0" smtClean="0"/>
              <a:t>استخدام </a:t>
            </a:r>
            <a:r>
              <a:rPr lang="ar-JO" sz="2000" dirty="0" smtClean="0">
                <a:solidFill>
                  <a:srgbClr val="FF0000"/>
                </a:solidFill>
              </a:rPr>
              <a:t>م</a:t>
            </a:r>
            <a:r>
              <a:rPr lang="ar-JO" sz="2000" dirty="0" smtClean="0"/>
              <a:t>ُنشار بضم الميم بدلاً من </a:t>
            </a:r>
            <a:r>
              <a:rPr lang="ar-JO" sz="2000" dirty="0" smtClean="0">
                <a:solidFill>
                  <a:srgbClr val="FF0000"/>
                </a:solidFill>
              </a:rPr>
              <a:t>مِ</a:t>
            </a:r>
            <a:r>
              <a:rPr lang="ar-JO" sz="2000" dirty="0" smtClean="0"/>
              <a:t>نشار.</a:t>
            </a:r>
            <a:endParaRPr lang="en-US" sz="2000"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1800" y="106363"/>
            <a:ext cx="11431337" cy="561975"/>
          </a:xfrm>
        </p:spPr>
        <p:txBody>
          <a:bodyPr>
            <a:noAutofit/>
          </a:bodyPr>
          <a:lstStyle/>
          <a:p>
            <a:pPr algn="r" rtl="1"/>
            <a:r>
              <a:rPr lang="ar-JO" sz="3600" b="1" i="0" dirty="0">
                <a:cs typeface="+mn-cs"/>
              </a:rPr>
              <a:t>1:4 </a:t>
            </a:r>
            <a:r>
              <a:rPr lang="ar-SA" sz="3600" b="1" dirty="0" smtClean="0">
                <a:cs typeface="+mn-cs"/>
              </a:rPr>
              <a:t>ظواهر صرفية وظيفية</a:t>
            </a:r>
            <a:endParaRPr lang="en-US" sz="3600" i="0" dirty="0">
              <a:cs typeface="+mn-cs"/>
            </a:endParaRPr>
          </a:p>
        </p:txBody>
      </p:sp>
      <p:sp>
        <p:nvSpPr>
          <p:cNvPr id="3" name="Content Placeholder 2"/>
          <p:cNvSpPr>
            <a:spLocks noGrp="1"/>
          </p:cNvSpPr>
          <p:nvPr>
            <p:ph idx="4294967295"/>
          </p:nvPr>
        </p:nvSpPr>
        <p:spPr>
          <a:xfrm>
            <a:off x="431800" y="1636310"/>
            <a:ext cx="11443368" cy="2187742"/>
          </a:xfrm>
        </p:spPr>
        <p:txBody>
          <a:bodyPr>
            <a:normAutofit/>
          </a:bodyPr>
          <a:lstStyle/>
          <a:p>
            <a:pPr lvl="0" algn="justLow" rtl="1">
              <a:lnSpc>
                <a:spcPct val="150000"/>
              </a:lnSpc>
              <a:buNone/>
            </a:pPr>
            <a:r>
              <a:rPr lang="en-US" sz="2000" dirty="0" smtClean="0">
                <a:cs typeface="+mn-cs"/>
              </a:rPr>
              <a:t>      </a:t>
            </a:r>
            <a:r>
              <a:rPr lang="ar-JO" sz="2000" dirty="0" smtClean="0">
                <a:cs typeface="+mn-cs"/>
              </a:rPr>
              <a:t> </a:t>
            </a:r>
            <a:r>
              <a:rPr lang="ar-JO" sz="2000" dirty="0">
                <a:cs typeface="+mn-cs"/>
              </a:rPr>
              <a:t>يحدّد </a:t>
            </a:r>
            <a:r>
              <a:rPr lang="ar-JO" sz="2000" dirty="0" smtClean="0">
                <a:cs typeface="+mn-cs"/>
              </a:rPr>
              <a:t>الموضوع  </a:t>
            </a:r>
            <a:r>
              <a:rPr lang="ar-JO" sz="2000" dirty="0">
                <a:cs typeface="+mn-cs"/>
              </a:rPr>
              <a:t>الرابع معياراً دقيقاً للتمييز بين همزة القطع وهمزة الوصل. ويفرق بين الهمزتين من حيث الأصل والزيادة، وموضعهما، وشكلهما الكتابي. ويؤكد على نظرية السهولة التي يحرص عليها نظام اللغة العربية من حيث تسهيل النطق في حالة التقاء ساكنين في كلمة واحدة، أو في كلمات متتابعة في الجملة، ويحدد طريقتين للتخلص من التقاء الساكنين، وهما الحذف والتحريك .  ويوضح </a:t>
            </a:r>
            <a:r>
              <a:rPr lang="ar-JO" sz="2000" dirty="0" smtClean="0">
                <a:cs typeface="+mn-cs"/>
              </a:rPr>
              <a:t>الموضوع  </a:t>
            </a:r>
            <a:r>
              <a:rPr lang="ar-JO" sz="2000" dirty="0">
                <a:cs typeface="+mn-cs"/>
              </a:rPr>
              <a:t>الرابع طريقة إسناد الضمائر إلى الأفعال.</a:t>
            </a:r>
          </a:p>
          <a:p>
            <a:pPr algn="justLow" rtl="1">
              <a:lnSpc>
                <a:spcPct val="150000"/>
              </a:lnSpc>
              <a:buNone/>
            </a:pPr>
            <a:endParaRPr lang="en-US" sz="2000" dirty="0">
              <a:cs typeface="+mn-cs"/>
            </a:endParaRPr>
          </a:p>
          <a:p>
            <a:pPr algn="justLow" rtl="1">
              <a:lnSpc>
                <a:spcPct val="150000"/>
              </a:lnSpc>
              <a:buNone/>
            </a:pPr>
            <a:endParaRPr lang="en-US" sz="2000" dirty="0">
              <a:cs typeface="+mn-cs"/>
            </a:endParaRPr>
          </a:p>
        </p:txBody>
      </p:sp>
      <p:sp>
        <p:nvSpPr>
          <p:cNvPr id="5" name="Rectangle 4"/>
          <p:cNvSpPr/>
          <p:nvPr/>
        </p:nvSpPr>
        <p:spPr>
          <a:xfrm>
            <a:off x="6260433" y="4333055"/>
            <a:ext cx="5674894" cy="1477328"/>
          </a:xfrm>
          <a:prstGeom prst="rect">
            <a:avLst/>
          </a:prstGeom>
        </p:spPr>
        <p:txBody>
          <a:bodyPr wrap="square">
            <a:spAutoFit/>
          </a:bodyPr>
          <a:lstStyle/>
          <a:p>
            <a:pPr marL="1257300" lvl="2" indent="-457200" algn="r" rtl="1">
              <a:lnSpc>
                <a:spcPct val="150000"/>
              </a:lnSpc>
              <a:buFont typeface="Arial" pitchFamily="34" charset="0"/>
              <a:buChar char="•"/>
            </a:pPr>
            <a:r>
              <a:rPr lang="ar-JO" sz="2000" dirty="0" smtClean="0"/>
              <a:t>يميز </a:t>
            </a:r>
            <a:r>
              <a:rPr lang="ar-SA" sz="2000" dirty="0" smtClean="0"/>
              <a:t>بين همزة القطع وهمزة الوصل .</a:t>
            </a:r>
            <a:endParaRPr lang="en-US" sz="2000" dirty="0" smtClean="0"/>
          </a:p>
          <a:p>
            <a:pPr marL="1257300" lvl="2" indent="-457200" algn="r" rtl="1">
              <a:lnSpc>
                <a:spcPct val="150000"/>
              </a:lnSpc>
              <a:buFont typeface="Arial" pitchFamily="34" charset="0"/>
              <a:buChar char="•"/>
            </a:pPr>
            <a:r>
              <a:rPr lang="ar-JO" sz="2000" dirty="0" smtClean="0"/>
              <a:t>يتخلص </a:t>
            </a:r>
            <a:r>
              <a:rPr lang="ar-SA" sz="2000" dirty="0" smtClean="0"/>
              <a:t>من </a:t>
            </a:r>
            <a:r>
              <a:rPr lang="ar-JO" sz="2000" dirty="0" smtClean="0"/>
              <a:t>التقاء</a:t>
            </a:r>
            <a:r>
              <a:rPr lang="ar-SA" sz="2000" dirty="0" smtClean="0"/>
              <a:t>الساكنين بالحذف</a:t>
            </a:r>
            <a:r>
              <a:rPr lang="ar-JO" sz="2000" dirty="0" smtClean="0"/>
              <a:t> و</a:t>
            </a:r>
            <a:r>
              <a:rPr lang="ar-SA" sz="2000" dirty="0" smtClean="0"/>
              <a:t>التحريك .</a:t>
            </a:r>
            <a:endParaRPr lang="en-US" sz="2000" dirty="0" smtClean="0"/>
          </a:p>
          <a:p>
            <a:pPr marL="1257300" lvl="2" indent="-457200" algn="r" rtl="1">
              <a:lnSpc>
                <a:spcPct val="150000"/>
              </a:lnSpc>
              <a:buFont typeface="Arial" pitchFamily="34" charset="0"/>
              <a:buChar char="•"/>
            </a:pPr>
            <a:r>
              <a:rPr lang="ar-JO" sz="2000" dirty="0" smtClean="0"/>
              <a:t>يسند</a:t>
            </a:r>
            <a:r>
              <a:rPr lang="ar-SA" sz="2000" dirty="0" smtClean="0"/>
              <a:t> الأفعال إلى الضمائر.</a:t>
            </a:r>
            <a:endParaRPr lang="en-US" sz="2000" dirty="0" smtClean="0"/>
          </a:p>
        </p:txBody>
      </p:sp>
      <p:sp>
        <p:nvSpPr>
          <p:cNvPr id="6" name="Rectangle 5"/>
          <p:cNvSpPr/>
          <p:nvPr/>
        </p:nvSpPr>
        <p:spPr>
          <a:xfrm>
            <a:off x="6322752" y="3785747"/>
            <a:ext cx="5463355" cy="461665"/>
          </a:xfrm>
          <a:prstGeom prst="rect">
            <a:avLst/>
          </a:prstGeom>
        </p:spPr>
        <p:txBody>
          <a:bodyPr wrap="none">
            <a:spAutoFit/>
          </a:bodyPr>
          <a:lstStyle/>
          <a:p>
            <a:r>
              <a:rPr lang="ar-SA" sz="2400" b="1" dirty="0" smtClean="0">
                <a:latin typeface="Arial" pitchFamily="34" charset="0"/>
                <a:cs typeface="Arial" pitchFamily="34" charset="0"/>
              </a:rPr>
              <a:t>في نهاية هذا الموضوع س</a:t>
            </a:r>
            <a:r>
              <a:rPr lang="ar-JO" sz="2400" b="1" dirty="0" smtClean="0">
                <a:latin typeface="Arial" pitchFamily="34" charset="0"/>
                <a:cs typeface="Arial" pitchFamily="34" charset="0"/>
              </a:rPr>
              <a:t>ي</a:t>
            </a:r>
            <a:r>
              <a:rPr lang="ar-SA" sz="2400" b="1" dirty="0" smtClean="0">
                <a:latin typeface="Arial" pitchFamily="34" charset="0"/>
                <a:cs typeface="Arial" pitchFamily="34" charset="0"/>
              </a:rPr>
              <a:t>كون </a:t>
            </a:r>
            <a:r>
              <a:rPr lang="ar-JO" sz="2400" b="1" dirty="0" smtClean="0">
                <a:latin typeface="Arial" pitchFamily="34" charset="0"/>
                <a:cs typeface="Arial" pitchFamily="34" charset="0"/>
              </a:rPr>
              <a:t>الطالب </a:t>
            </a:r>
            <a:r>
              <a:rPr lang="ar-SA" sz="2400" b="1" dirty="0" smtClean="0">
                <a:latin typeface="Arial" pitchFamily="34" charset="0"/>
                <a:cs typeface="Arial" pitchFamily="34" charset="0"/>
              </a:rPr>
              <a:t>قادراً على أن:</a:t>
            </a:r>
            <a:endParaRPr lang="en-US" sz="2400" dirty="0"/>
          </a:p>
        </p:txBody>
      </p:sp>
      <p:sp>
        <p:nvSpPr>
          <p:cNvPr id="7" name="Rectangle 6"/>
          <p:cNvSpPr/>
          <p:nvPr/>
        </p:nvSpPr>
        <p:spPr>
          <a:xfrm>
            <a:off x="10932808" y="1143000"/>
            <a:ext cx="774571" cy="461665"/>
          </a:xfrm>
          <a:prstGeom prst="rect">
            <a:avLst/>
          </a:prstGeom>
        </p:spPr>
        <p:txBody>
          <a:bodyPr wrap="none">
            <a:spAutoFit/>
          </a:bodyPr>
          <a:lstStyle/>
          <a:p>
            <a:r>
              <a:rPr lang="ar-SA" sz="2400" b="1" dirty="0" smtClean="0"/>
              <a:t>مقدم</a:t>
            </a:r>
            <a:r>
              <a:rPr lang="ar-JO" sz="2400" b="1" dirty="0" smtClean="0"/>
              <a:t>ة</a:t>
            </a:r>
            <a:endParaRPr lang="en-US" sz="2400" b="1" dirty="0"/>
          </a:p>
        </p:txBody>
      </p:sp>
    </p:spTree>
    <p:extLst>
      <p:ext uri="{BB962C8B-B14F-4D97-AF65-F5344CB8AC3E}">
        <p14:creationId xmlns:p14="http://schemas.microsoft.com/office/powerpoint/2010/main" val="22875273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idx="4294967295"/>
          </p:nvPr>
        </p:nvSpPr>
        <p:spPr>
          <a:xfrm>
            <a:off x="431800" y="106363"/>
            <a:ext cx="11383211" cy="561975"/>
          </a:xfrm>
        </p:spPr>
        <p:txBody>
          <a:bodyPr>
            <a:noAutofit/>
          </a:bodyPr>
          <a:lstStyle/>
          <a:p>
            <a:pPr algn="r" rtl="1"/>
            <a:r>
              <a:rPr lang="ar-SA" sz="3600" b="1" dirty="0" smtClean="0">
                <a:cs typeface="+mn-cs"/>
              </a:rPr>
              <a:t>همزة القطع وهمزة الوصل</a:t>
            </a:r>
            <a:endParaRPr lang="en-US" sz="3600" dirty="0">
              <a:cs typeface="+mn-cs"/>
            </a:endParaRPr>
          </a:p>
        </p:txBody>
      </p:sp>
      <p:sp>
        <p:nvSpPr>
          <p:cNvPr id="9" name="Rectangle 8"/>
          <p:cNvSpPr/>
          <p:nvPr/>
        </p:nvSpPr>
        <p:spPr>
          <a:xfrm>
            <a:off x="360949" y="1094388"/>
            <a:ext cx="11550315" cy="5122941"/>
          </a:xfrm>
          <a:prstGeom prst="rect">
            <a:avLst/>
          </a:prstGeom>
        </p:spPr>
        <p:txBody>
          <a:bodyPr wrap="square">
            <a:spAutoFit/>
          </a:bodyPr>
          <a:lstStyle/>
          <a:p>
            <a:pPr algn="just" rtl="1">
              <a:lnSpc>
                <a:spcPct val="150000"/>
              </a:lnSpc>
            </a:pPr>
            <a:r>
              <a:rPr lang="ar-SA" sz="2000" b="1" dirty="0" smtClean="0"/>
              <a:t>همزة القطع</a:t>
            </a:r>
            <a:r>
              <a:rPr lang="ar-JO" sz="2000" dirty="0" smtClean="0"/>
              <a:t>: </a:t>
            </a:r>
            <a:r>
              <a:rPr lang="ar-SA" sz="2000" dirty="0" smtClean="0"/>
              <a:t>حرف أصلي وجزء أساسي من الكلمة، وإذا سقط من الكلمة فقدت معناها نحو: أب، أم، أخ،</a:t>
            </a:r>
            <a:r>
              <a:rPr lang="ar-JO" sz="2000" dirty="0" smtClean="0"/>
              <a:t> </a:t>
            </a:r>
            <a:r>
              <a:rPr lang="ar-SA" sz="2000" dirty="0" smtClean="0"/>
              <a:t>أسامة، ألم.</a:t>
            </a:r>
            <a:endParaRPr lang="ar-JO" sz="2000" dirty="0" smtClean="0"/>
          </a:p>
          <a:p>
            <a:pPr algn="r" rtl="1">
              <a:lnSpc>
                <a:spcPct val="150000"/>
              </a:lnSpc>
            </a:pPr>
            <a:r>
              <a:rPr lang="ar-JO" sz="2000" b="1" dirty="0" smtClean="0"/>
              <a:t>همزة </a:t>
            </a:r>
            <a:r>
              <a:rPr lang="ar-SA" sz="2000" b="1" dirty="0" smtClean="0"/>
              <a:t>الوصل</a:t>
            </a:r>
            <a:r>
              <a:rPr lang="ar-JO" sz="2000" dirty="0" smtClean="0"/>
              <a:t>: </a:t>
            </a:r>
            <a:r>
              <a:rPr lang="ar-SA" sz="2000" dirty="0" smtClean="0"/>
              <a:t>همزة خفيفة زائدة، نتوصل بها إلى النطق بالحرف الساكن في أول الكلمة نحو: اكتب، القمر، امتحان، ابن، امرأة، وقد تسقط أحيانا دون أن يتغير المعنى، نحو: "عمر بن الخطاب عادل"، حيث حذفت همزة "ابن" (لوقوعها بين علمين).</a:t>
            </a:r>
            <a:endParaRPr lang="en-US" sz="2000" dirty="0" smtClean="0"/>
          </a:p>
          <a:p>
            <a:pPr algn="just" rtl="1">
              <a:lnSpc>
                <a:spcPct val="150000"/>
              </a:lnSpc>
            </a:pPr>
            <a:endParaRPr lang="ar-JO" sz="2000" b="1" u="sng" dirty="0" smtClean="0"/>
          </a:p>
          <a:p>
            <a:pPr algn="just" rtl="1">
              <a:lnSpc>
                <a:spcPct val="150000"/>
              </a:lnSpc>
            </a:pPr>
            <a:r>
              <a:rPr lang="ar-JO" sz="2000" b="1" dirty="0" smtClean="0"/>
              <a:t>كيف نفرق بين همزة الوصل وهمزة القطع؟</a:t>
            </a:r>
          </a:p>
          <a:p>
            <a:pPr algn="just" rtl="1">
              <a:lnSpc>
                <a:spcPct val="150000"/>
              </a:lnSpc>
            </a:pPr>
            <a:r>
              <a:rPr lang="ar-JO" sz="2000" b="1" dirty="0" smtClean="0"/>
              <a:t> </a:t>
            </a:r>
            <a:r>
              <a:rPr lang="ar-JO" sz="2000" dirty="0" smtClean="0"/>
              <a:t>معيار التفريق بين الهمزتين هو أن نلفظ الكلمة مسبوقة بحرف واو أو حرف فاء فإذا ظهر صوت الهمزة فهي همزة قطع، وإذا لم يظهر صوت الهمزة فهي همزة وصل . </a:t>
            </a:r>
          </a:p>
          <a:p>
            <a:pPr algn="just" rtl="1">
              <a:lnSpc>
                <a:spcPct val="150000"/>
              </a:lnSpc>
            </a:pPr>
            <a:r>
              <a:rPr lang="ar-JO" sz="2000" b="1" dirty="0" smtClean="0"/>
              <a:t>مثال:</a:t>
            </a:r>
          </a:p>
          <a:p>
            <a:pPr algn="just" rtl="1">
              <a:lnSpc>
                <a:spcPct val="150000"/>
              </a:lnSpc>
            </a:pPr>
            <a:r>
              <a:rPr lang="ar-JO" sz="2000" b="1" dirty="0" smtClean="0"/>
              <a:t> </a:t>
            </a:r>
            <a:r>
              <a:rPr lang="ar-JO" sz="2000" dirty="0" smtClean="0"/>
              <a:t>أشرقت الشمس، فالهمزة في الفعل</a:t>
            </a:r>
            <a:r>
              <a:rPr lang="en-US" sz="2000" dirty="0" smtClean="0"/>
              <a:t> </a:t>
            </a:r>
            <a:r>
              <a:rPr lang="ar-JO" sz="2000" dirty="0" smtClean="0"/>
              <a:t>(أشرقت) همزة قطع لأنها تظهر في الصوت عندما ننطقها مسبوقة بواو أو فاء. </a:t>
            </a:r>
          </a:p>
          <a:p>
            <a:pPr algn="just" rtl="1">
              <a:lnSpc>
                <a:spcPct val="150000"/>
              </a:lnSpc>
            </a:pPr>
            <a:r>
              <a:rPr lang="ar-JO" sz="2000" dirty="0" smtClean="0"/>
              <a:t>استخرج المهندسون النفط  فإن همزة الفعل (استخرج ) لا يظهر صوتها حينما ننطقها مسبوقة بواو أو فاء فهمزتها وصل. </a:t>
            </a:r>
          </a:p>
          <a:p>
            <a:pPr algn="just" rtl="1">
              <a:lnSpc>
                <a:spcPct val="150000"/>
              </a:lnSpc>
            </a:pPr>
            <a:endParaRPr lang="en-US" sz="2000" b="1" dirty="0"/>
          </a:p>
        </p:txBody>
      </p:sp>
    </p:spTree>
    <p:extLst>
      <p:ext uri="{BB962C8B-B14F-4D97-AF65-F5344CB8AC3E}">
        <p14:creationId xmlns:p14="http://schemas.microsoft.com/office/powerpoint/2010/main" val="25356781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913" y="199131"/>
            <a:ext cx="8780830" cy="6661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0347158" y="2323180"/>
            <a:ext cx="1358221" cy="3231654"/>
          </a:xfrm>
          <a:prstGeom prst="rect">
            <a:avLst/>
          </a:prstGeom>
        </p:spPr>
        <p:txBody>
          <a:bodyPr wrap="square">
            <a:spAutoFit/>
          </a:bodyPr>
          <a:lstStyle/>
          <a:p>
            <a:pPr algn="ctr"/>
            <a:r>
              <a:rPr lang="ar-JO" sz="3200" b="1" dirty="0" smtClean="0"/>
              <a:t>الفرق بين همزة القطع وهمزة الوصل </a:t>
            </a:r>
          </a:p>
          <a:p>
            <a:endParaRPr lang="ar-JO" sz="1200" b="1" dirty="0"/>
          </a:p>
        </p:txBody>
      </p:sp>
    </p:spTree>
    <p:extLst>
      <p:ext uri="{BB962C8B-B14F-4D97-AF65-F5344CB8AC3E}">
        <p14:creationId xmlns:p14="http://schemas.microsoft.com/office/powerpoint/2010/main" val="2730420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88891" y="1068458"/>
            <a:ext cx="6096000" cy="3785652"/>
          </a:xfrm>
          <a:prstGeom prst="rect">
            <a:avLst/>
          </a:prstGeom>
        </p:spPr>
        <p:txBody>
          <a:bodyPr>
            <a:spAutoFit/>
          </a:bodyPr>
          <a:lstStyle/>
          <a:p>
            <a:pPr algn="r" rtl="1">
              <a:lnSpc>
                <a:spcPct val="150000"/>
              </a:lnSpc>
            </a:pPr>
            <a:r>
              <a:rPr lang="ar-JO" sz="2000" b="1" u="sng" dirty="0" smtClean="0"/>
              <a:t>تدريب :</a:t>
            </a:r>
            <a:endParaRPr lang="en-US" sz="2000" b="1" u="sng" dirty="0" smtClean="0"/>
          </a:p>
          <a:p>
            <a:pPr algn="r" rtl="1">
              <a:lnSpc>
                <a:spcPct val="150000"/>
              </a:lnSpc>
            </a:pPr>
            <a:r>
              <a:rPr lang="ar-JO" sz="2000" dirty="0" smtClean="0"/>
              <a:t>صوب الأخطاء الإملائية المتعلقة بكتابة همزة الوصل والقطع : </a:t>
            </a:r>
          </a:p>
          <a:p>
            <a:pPr algn="r" rtl="1">
              <a:lnSpc>
                <a:spcPct val="150000"/>
              </a:lnSpc>
            </a:pPr>
            <a:r>
              <a:rPr lang="ar-JO" sz="2000" dirty="0" smtClean="0"/>
              <a:t>1- إِجْلِسْ هُنَا من فضلك. ( اجلس)</a:t>
            </a:r>
          </a:p>
          <a:p>
            <a:pPr algn="r" rtl="1">
              <a:lnSpc>
                <a:spcPct val="150000"/>
              </a:lnSpc>
            </a:pPr>
            <a:r>
              <a:rPr lang="ar-JO" sz="2000" dirty="0" smtClean="0"/>
              <a:t>2- وَقَفْتُ نِصْف ساعةٍ في إِنْتِظَارِ الحافلة .(انتظار)</a:t>
            </a:r>
          </a:p>
          <a:p>
            <a:pPr algn="r" rtl="1">
              <a:lnSpc>
                <a:spcPct val="150000"/>
              </a:lnSpc>
            </a:pPr>
            <a:r>
              <a:rPr lang="ar-JO" sz="2000" dirty="0" smtClean="0"/>
              <a:t>3- أَيْنَ إِبْنكَ وَإِبْنَتُكَ يا صديقي؟( ابنك \ ابنتك )</a:t>
            </a:r>
          </a:p>
          <a:p>
            <a:pPr algn="r" rtl="1">
              <a:lnSpc>
                <a:spcPct val="150000"/>
              </a:lnSpc>
            </a:pPr>
            <a:r>
              <a:rPr lang="ar-JO" sz="2000" dirty="0" smtClean="0"/>
              <a:t>4- هذا الرجل إِمْرَأَتُهُ طَبِيبَةُ أَطْفَالٍ .( امرأته)</a:t>
            </a:r>
          </a:p>
          <a:p>
            <a:pPr algn="r" rtl="1">
              <a:lnSpc>
                <a:spcPct val="150000"/>
              </a:lnSpc>
            </a:pPr>
            <a:r>
              <a:rPr lang="ar-JO" sz="2000" dirty="0" smtClean="0"/>
              <a:t>5- أُكْتُبْ هَذَا أَلدَّرْسَ.(اكتب)</a:t>
            </a:r>
          </a:p>
          <a:p>
            <a:pPr algn="r" rtl="1">
              <a:lnSpc>
                <a:spcPct val="150000"/>
              </a:lnSpc>
            </a:pPr>
            <a:endParaRPr lang="ar-JO"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idx="4294967295"/>
          </p:nvPr>
        </p:nvSpPr>
        <p:spPr>
          <a:xfrm>
            <a:off x="431800" y="106363"/>
            <a:ext cx="11419305" cy="561975"/>
          </a:xfrm>
        </p:spPr>
        <p:txBody>
          <a:bodyPr>
            <a:noAutofit/>
          </a:bodyPr>
          <a:lstStyle/>
          <a:p>
            <a:pPr algn="r" rtl="1"/>
            <a:r>
              <a:rPr lang="ar-JO" sz="3600" b="1" dirty="0" smtClean="0">
                <a:cs typeface="+mn-cs"/>
              </a:rPr>
              <a:t>التخلص من التقاء الساكنين </a:t>
            </a:r>
            <a:endParaRPr lang="en-US" sz="3600" dirty="0">
              <a:cs typeface="+mn-cs"/>
            </a:endParaRPr>
          </a:p>
        </p:txBody>
      </p:sp>
      <p:sp>
        <p:nvSpPr>
          <p:cNvPr id="11" name="Rectangle 10"/>
          <p:cNvSpPr/>
          <p:nvPr/>
        </p:nvSpPr>
        <p:spPr>
          <a:xfrm>
            <a:off x="421091" y="1014471"/>
            <a:ext cx="11454077" cy="5016758"/>
          </a:xfrm>
          <a:prstGeom prst="rect">
            <a:avLst/>
          </a:prstGeom>
        </p:spPr>
        <p:txBody>
          <a:bodyPr wrap="square">
            <a:spAutoFit/>
          </a:bodyPr>
          <a:lstStyle/>
          <a:p>
            <a:pPr algn="r" rtl="1"/>
            <a:r>
              <a:rPr lang="ar-JO" sz="2000" dirty="0" smtClean="0"/>
              <a:t>يحرص نظام اللغة العربية على تسهيل نطق الكلمة المفردة أو الكلمات المتتابعة في الجمل، ومن المعلوم أن التقاء حرفين ساكنين في كلمة واحدة أو في كلمتين متتابعتين يسبب صعوبة في النطق، لهذا نتخلص من الساكن الأول إما بحذفه أو بتحريكه . </a:t>
            </a:r>
            <a:endParaRPr lang="en-US" sz="2000" dirty="0" smtClean="0"/>
          </a:p>
          <a:p>
            <a:pPr algn="r" rtl="1"/>
            <a:endParaRPr lang="ar-JO" sz="2000" dirty="0" smtClean="0"/>
          </a:p>
          <a:p>
            <a:pPr marL="457200" indent="-457200" algn="r" rtl="1"/>
            <a:r>
              <a:rPr lang="ar-JO" sz="2000" b="1" dirty="0" smtClean="0"/>
              <a:t>التخلص بالحذف</a:t>
            </a:r>
            <a:endParaRPr lang="en-US" sz="2000" b="1" dirty="0" smtClean="0"/>
          </a:p>
          <a:p>
            <a:pPr algn="r" rtl="1"/>
            <a:r>
              <a:rPr lang="ar-JO" sz="2000" dirty="0" smtClean="0"/>
              <a:t>        - إذا التقى ساكنان وكان الأول ألفاً أو واواً أو ياءً وجب التخلص من الساكن الأول   لفظاً وخطاً</a:t>
            </a:r>
            <a:r>
              <a:rPr lang="en-US" sz="2000" dirty="0" smtClean="0"/>
              <a:t>:</a:t>
            </a:r>
          </a:p>
          <a:p>
            <a:pPr algn="r" rtl="1"/>
            <a:r>
              <a:rPr lang="en-US" sz="2000" dirty="0" smtClean="0"/>
              <a:t>    </a:t>
            </a:r>
            <a:r>
              <a:rPr lang="ar-JO" sz="2000" dirty="0" smtClean="0"/>
              <a:t> نحو : (لم أنمْ ليلة أمس ) ، فأصل الفعل (أنمْ) هو (أنامْ) الذي التقى فيه ساكنان ، وهما الألف الساكنة قبل الميم، والميم الساكنة بسبب السكون علامة الجزم، ولهذا حذفنا الساكن الأول وهو الألف فصار الفعل (أنمْ)، ويُعرب فعلاً مضارعاً مجزوماً وعلامة جزمه السكون الظاهر على آخره.</a:t>
            </a:r>
          </a:p>
          <a:p>
            <a:pPr algn="r" rtl="1"/>
            <a:r>
              <a:rPr lang="ar-JO" sz="2000" dirty="0" smtClean="0"/>
              <a:t>      - عندما يتصل الفعل المضارع المعتل الآخر بواو الجماعة فإن الساكن الأول يُحذف،  نحو الفعل (يرضى) يرضيون       يرضون</a:t>
            </a:r>
          </a:p>
          <a:p>
            <a:pPr algn="r" rtl="1"/>
            <a:r>
              <a:rPr lang="ar-JO" sz="2000" dirty="0" smtClean="0"/>
              <a:t>     فقد اجتمع ساكنان وهما الياء والواو، فحذف الساكن الأول لتسهيل النطق.</a:t>
            </a:r>
            <a:endParaRPr lang="en-US" sz="2000" dirty="0" smtClean="0"/>
          </a:p>
          <a:p>
            <a:pPr algn="r" rtl="1"/>
            <a:endParaRPr lang="ar-JO" sz="2000" dirty="0" smtClean="0"/>
          </a:p>
          <a:p>
            <a:pPr algn="r" rtl="1"/>
            <a:r>
              <a:rPr lang="ar-JO" sz="2000" b="1" dirty="0" smtClean="0"/>
              <a:t>التخلص بالتحريك</a:t>
            </a:r>
          </a:p>
          <a:p>
            <a:pPr algn="r" rtl="1"/>
            <a:r>
              <a:rPr lang="ar-SA" sz="2000" dirty="0" smtClean="0"/>
              <a:t>تحريك الساكن الأول بالكسر</a:t>
            </a:r>
            <a:r>
              <a:rPr lang="ar-JO" sz="2000" b="1" dirty="0" smtClean="0"/>
              <a:t>   </a:t>
            </a:r>
          </a:p>
          <a:p>
            <a:pPr algn="r" rtl="1"/>
            <a:r>
              <a:rPr lang="ar-JO" sz="2000" b="1" dirty="0" smtClean="0"/>
              <a:t>    نحو قوله تعالى : ( قال</a:t>
            </a:r>
            <a:r>
              <a:rPr lang="ar-JO" sz="2000" b="1" dirty="0" smtClean="0">
                <a:solidFill>
                  <a:srgbClr val="00B050"/>
                </a:solidFill>
              </a:rPr>
              <a:t>تِ</a:t>
            </a:r>
            <a:r>
              <a:rPr lang="ar-JO" sz="2000" b="1" dirty="0" smtClean="0"/>
              <a:t> الأعراب آمنا ) ، فقد اجتمع ساكنان وهما تاء التأنيث الساكنة في الفعل (قالتْ) ، وهمزة الوصل في (الأعراب ) ، ولهذا تحولت تاء التأنيث من السكون إلى حركة الكسرة .</a:t>
            </a:r>
          </a:p>
          <a:p>
            <a:pPr algn="r" rtl="1"/>
            <a:r>
              <a:rPr lang="ar-SA" sz="2000" dirty="0" smtClean="0"/>
              <a:t>تحريك الساكن الأول بالضم</a:t>
            </a:r>
            <a:endParaRPr lang="ar-JO" sz="2000" dirty="0" smtClean="0"/>
          </a:p>
        </p:txBody>
      </p:sp>
    </p:spTree>
    <p:extLst>
      <p:ext uri="{BB962C8B-B14F-4D97-AF65-F5344CB8AC3E}">
        <p14:creationId xmlns:p14="http://schemas.microsoft.com/office/powerpoint/2010/main" val="25356781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00694" y="3113901"/>
            <a:ext cx="2074607" cy="276999"/>
          </a:xfrm>
          <a:prstGeom prst="rect">
            <a:avLst/>
          </a:prstGeom>
        </p:spPr>
        <p:txBody>
          <a:bodyPr wrap="none">
            <a:spAutoFit/>
          </a:bodyPr>
          <a:lstStyle/>
          <a:p>
            <a:r>
              <a:rPr lang="ar-JO" sz="1200" b="1" dirty="0" smtClean="0"/>
              <a:t>الفرق بين همزة القطع وهمزة الوصل </a:t>
            </a:r>
            <a:endParaRPr lang="en-US" sz="1200" b="1" dirty="0"/>
          </a:p>
        </p:txBody>
      </p:sp>
      <p:sp>
        <p:nvSpPr>
          <p:cNvPr id="4" name="Rectangle 3"/>
          <p:cNvSpPr/>
          <p:nvPr/>
        </p:nvSpPr>
        <p:spPr>
          <a:xfrm>
            <a:off x="3068053" y="4157633"/>
            <a:ext cx="8684977" cy="2862322"/>
          </a:xfrm>
          <a:prstGeom prst="rect">
            <a:avLst/>
          </a:prstGeom>
        </p:spPr>
        <p:txBody>
          <a:bodyPr wrap="square">
            <a:spAutoFit/>
          </a:bodyPr>
          <a:lstStyle/>
          <a:p>
            <a:pPr algn="r" rtl="1"/>
            <a:r>
              <a:rPr lang="ar-JO" sz="2000" b="1" dirty="0" smtClean="0"/>
              <a:t>تدريب : </a:t>
            </a:r>
          </a:p>
          <a:p>
            <a:pPr algn="r" rtl="1"/>
            <a:r>
              <a:rPr lang="ar-JO" sz="2000" dirty="0" smtClean="0"/>
              <a:t>وضح التخلص من التقاء الساكنين بالتحريك في الآيات الكريمة الآتية : </a:t>
            </a:r>
          </a:p>
          <a:p>
            <a:pPr algn="r" rtl="1"/>
            <a:r>
              <a:rPr lang="ar-JO" sz="2000" dirty="0" smtClean="0"/>
              <a:t>1-(وَلَا تَهِنُوا وَلَا تَحْزَنُوا وَأَنتُمُ الْأَعْلَوْنَ إِن كُنتُمْ مُّؤْمِنِينَ)</a:t>
            </a:r>
          </a:p>
          <a:p>
            <a:pPr algn="r" rtl="1"/>
            <a:r>
              <a:rPr lang="ar-JO" sz="2000" dirty="0" smtClean="0"/>
              <a:t>2-(وَأَنذِرِ النَّاسَ يَوْمَ يَأْتِيهِمُ الْعَذَابُ فَيَقُولُ الَّذِينَ ظَلَمُواْ رَبَّنَا أَخِّرْنَا إِلَى أَجَلٍ قَرِيبٍ)</a:t>
            </a:r>
          </a:p>
          <a:p>
            <a:pPr algn="r" rtl="1"/>
            <a:r>
              <a:rPr lang="ar-JO" sz="2000" dirty="0" smtClean="0"/>
              <a:t>3-(قَالَ رَبِّ أَنَّىٰ يَكُونُ لِي غُلَامٌ وَقَدْ بَلَغَنِيَ الْكِبَرُ)</a:t>
            </a:r>
          </a:p>
          <a:p>
            <a:pPr algn="r" rtl="1">
              <a:buNone/>
            </a:pPr>
            <a:r>
              <a:rPr lang="ar-JO" sz="2000" dirty="0" smtClean="0"/>
              <a:t>1- تحريك الميم الساكنة في كلمة (أنتم) بضمة في الآية الأولى.</a:t>
            </a:r>
          </a:p>
          <a:p>
            <a:pPr algn="r" rtl="1">
              <a:buNone/>
            </a:pPr>
            <a:r>
              <a:rPr lang="ar-JO" sz="2000" dirty="0" smtClean="0"/>
              <a:t>2- تحريك الراء الساكنة في كلمة (وأنذر) بكسرة في الآية الثانية . </a:t>
            </a:r>
          </a:p>
          <a:p>
            <a:pPr algn="r" rtl="1">
              <a:buNone/>
            </a:pPr>
            <a:r>
              <a:rPr lang="ar-JO" sz="2000" dirty="0" smtClean="0"/>
              <a:t>3- تحريك الياء الساكنة في كلمة ( بلغني) بفتحة في الآية الثالثة . </a:t>
            </a:r>
          </a:p>
          <a:p>
            <a:pPr algn="r" rtl="1"/>
            <a:endParaRPr lang="en-US" sz="2000" dirty="0">
              <a:latin typeface="Arial" pitchFamily="34" charset="0"/>
            </a:endParaRPr>
          </a:p>
        </p:txBody>
      </p:sp>
      <p:sp>
        <p:nvSpPr>
          <p:cNvPr id="6" name="Rectangle 5"/>
          <p:cNvSpPr/>
          <p:nvPr/>
        </p:nvSpPr>
        <p:spPr>
          <a:xfrm>
            <a:off x="433137" y="512349"/>
            <a:ext cx="11538285" cy="2350965"/>
          </a:xfrm>
          <a:prstGeom prst="rect">
            <a:avLst/>
          </a:prstGeom>
        </p:spPr>
        <p:txBody>
          <a:bodyPr wrap="square">
            <a:spAutoFit/>
          </a:bodyPr>
          <a:lstStyle/>
          <a:p>
            <a:pPr algn="r" rtl="1">
              <a:lnSpc>
                <a:spcPct val="150000"/>
              </a:lnSpc>
            </a:pPr>
            <a:r>
              <a:rPr lang="ar-JO" sz="2000" b="1" dirty="0" smtClean="0"/>
              <a:t> في قوله تعالى : (كُتبَ عليك</a:t>
            </a:r>
            <a:r>
              <a:rPr lang="ar-JO" sz="2000" b="1" dirty="0" smtClean="0">
                <a:solidFill>
                  <a:srgbClr val="00B050"/>
                </a:solidFill>
              </a:rPr>
              <a:t>مُ</a:t>
            </a:r>
            <a:r>
              <a:rPr lang="ar-JO" sz="2000" b="1" dirty="0" smtClean="0"/>
              <a:t> الصيامُ) اجتمع ساكنان وهما ميم الجماعة في (عليكمْ) ، وهمزة الوصل في (الصيام ) ، ولهذا تحولت ميم الجماعة من السكون إلى حركة الضم .</a:t>
            </a:r>
          </a:p>
          <a:p>
            <a:pPr algn="r" rtl="1">
              <a:lnSpc>
                <a:spcPct val="150000"/>
              </a:lnSpc>
            </a:pPr>
            <a:r>
              <a:rPr lang="ar-SA" sz="2000" dirty="0" smtClean="0"/>
              <a:t>تحريك الساكن الأول بالفتح</a:t>
            </a:r>
            <a:endParaRPr lang="ar-JO" sz="2000" b="1" dirty="0" smtClean="0"/>
          </a:p>
          <a:p>
            <a:pPr algn="r" rtl="1">
              <a:lnSpc>
                <a:spcPct val="150000"/>
              </a:lnSpc>
            </a:pPr>
            <a:r>
              <a:rPr lang="ar-JO" sz="2000" b="1" dirty="0" smtClean="0"/>
              <a:t>   في قوله تعالى : (مِ</a:t>
            </a:r>
            <a:r>
              <a:rPr lang="ar-JO" sz="2000" b="1" dirty="0" smtClean="0">
                <a:solidFill>
                  <a:srgbClr val="00B050"/>
                </a:solidFill>
              </a:rPr>
              <a:t>نَ</a:t>
            </a:r>
            <a:r>
              <a:rPr lang="ar-JO" sz="2000" b="1" dirty="0" smtClean="0"/>
              <a:t> المؤمنين رجال صدقوا ) اجتمع ساكنان وهما النون في حرف الجر (مِنْ) وهمزة الوصل في (المؤمنين ) فتحول السكون في (مِنْ ) إلى حركة الفتحة .</a:t>
            </a:r>
            <a:endParaRPr lang="en-US"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idx="4294967295"/>
          </p:nvPr>
        </p:nvSpPr>
        <p:spPr>
          <a:xfrm>
            <a:off x="431800" y="106363"/>
            <a:ext cx="11371179" cy="561975"/>
          </a:xfrm>
        </p:spPr>
        <p:txBody>
          <a:bodyPr>
            <a:noAutofit/>
          </a:bodyPr>
          <a:lstStyle/>
          <a:p>
            <a:pPr algn="r" rtl="1"/>
            <a:r>
              <a:rPr lang="ar-SA" sz="3600" b="1" dirty="0" smtClean="0">
                <a:ln w="6350" cmpd="sng">
                  <a:noFill/>
                  <a:prstDash val="solid"/>
                  <a:miter lim="800000"/>
                </a:ln>
                <a:latin typeface="Tahoma" pitchFamily="34" charset="0"/>
                <a:cs typeface="+mn-cs"/>
              </a:rPr>
              <a:t>إسناد الفعل إلى الضمائر</a:t>
            </a:r>
            <a:endParaRPr lang="en-US" sz="3600" b="1" dirty="0">
              <a:cs typeface="+mn-cs"/>
            </a:endParaRPr>
          </a:p>
        </p:txBody>
      </p:sp>
      <p:sp>
        <p:nvSpPr>
          <p:cNvPr id="14" name="Content Placeholder 13"/>
          <p:cNvSpPr>
            <a:spLocks noGrp="1"/>
          </p:cNvSpPr>
          <p:nvPr>
            <p:ph idx="4294967295"/>
          </p:nvPr>
        </p:nvSpPr>
        <p:spPr>
          <a:xfrm>
            <a:off x="407736" y="1064120"/>
            <a:ext cx="11431337" cy="5461000"/>
          </a:xfrm>
        </p:spPr>
        <p:txBody>
          <a:bodyPr>
            <a:normAutofit/>
          </a:bodyPr>
          <a:lstStyle/>
          <a:p>
            <a:pPr algn="r" rtl="1"/>
            <a:r>
              <a:rPr lang="ar-JO" dirty="0" smtClean="0"/>
              <a:t>نستعرض نموذجاً</a:t>
            </a:r>
            <a:r>
              <a:rPr lang="ar-SA" dirty="0" smtClean="0"/>
              <a:t> على تصريف الفعل (درَسَ) مع الضمائر ماضياً ومضارعاً وأمراً</a:t>
            </a:r>
            <a:r>
              <a:rPr lang="ar-JO" dirty="0" smtClean="0"/>
              <a:t>، ويمكن استخدام هذا النموذج </a:t>
            </a:r>
            <a:r>
              <a:rPr lang="ar-SA" dirty="0" smtClean="0"/>
              <a:t>لإسناد أي فعل إلى الضمائر، مع إجراء بعض التغييرات التي تطرأ على بعض حروف العلة في الأفعال المعتلة.</a:t>
            </a:r>
            <a:endParaRPr lang="ar-JO" dirty="0" smtClean="0"/>
          </a:p>
          <a:p>
            <a:pPr lvl="0" algn="r" rtl="1">
              <a:buFontTx/>
              <a:buChar char="-"/>
            </a:pPr>
            <a:r>
              <a:rPr lang="ar-SA" dirty="0" smtClean="0">
                <a:ln w="6350" cmpd="sng">
                  <a:noFill/>
                  <a:prstDash val="solid"/>
                  <a:miter lim="800000"/>
                </a:ln>
                <a:latin typeface="Tahoma" pitchFamily="34" charset="0"/>
                <a:cs typeface="+mn-cs"/>
              </a:rPr>
              <a:t>ضمائر الغائب </a:t>
            </a:r>
            <a:endParaRPr lang="ar-JO" dirty="0" smtClean="0">
              <a:ln w="6350" cmpd="sng">
                <a:noFill/>
                <a:prstDash val="solid"/>
                <a:miter lim="800000"/>
              </a:ln>
              <a:latin typeface="Tahoma" pitchFamily="34" charset="0"/>
              <a:cs typeface="+mn-cs"/>
            </a:endParaRPr>
          </a:p>
          <a:p>
            <a:pPr lvl="0" algn="r" rtl="1">
              <a:buFontTx/>
              <a:buChar char="-"/>
            </a:pPr>
            <a:endParaRPr lang="ar-JO" dirty="0" smtClean="0">
              <a:ln w="6350" cmpd="sng">
                <a:noFill/>
                <a:prstDash val="solid"/>
                <a:miter lim="800000"/>
              </a:ln>
              <a:latin typeface="Tahoma" pitchFamily="34" charset="0"/>
              <a:cs typeface="+mn-cs"/>
            </a:endParaRPr>
          </a:p>
          <a:p>
            <a:pPr lvl="0" algn="r" rtl="1">
              <a:buFontTx/>
              <a:buChar char="-"/>
            </a:pPr>
            <a:endParaRPr lang="ar-JO" dirty="0" smtClean="0">
              <a:ln w="6350" cmpd="sng">
                <a:noFill/>
                <a:prstDash val="solid"/>
                <a:miter lim="800000"/>
              </a:ln>
              <a:latin typeface="Tahoma" pitchFamily="34" charset="0"/>
              <a:cs typeface="+mn-cs"/>
            </a:endParaRPr>
          </a:p>
          <a:p>
            <a:pPr lvl="0" algn="r" rtl="1">
              <a:buFontTx/>
              <a:buChar char="-"/>
            </a:pPr>
            <a:endParaRPr lang="ar-JO" dirty="0" smtClean="0">
              <a:ln w="6350" cmpd="sng">
                <a:noFill/>
                <a:prstDash val="solid"/>
                <a:miter lim="800000"/>
              </a:ln>
              <a:latin typeface="Tahoma" pitchFamily="34" charset="0"/>
              <a:cs typeface="+mn-cs"/>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9608" y="2976814"/>
            <a:ext cx="5977037" cy="330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56781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73842" y="1294673"/>
            <a:ext cx="6096000" cy="646331"/>
          </a:xfrm>
          <a:prstGeom prst="rect">
            <a:avLst/>
          </a:prstGeom>
        </p:spPr>
        <p:txBody>
          <a:bodyPr>
            <a:spAutoFit/>
          </a:bodyPr>
          <a:lstStyle/>
          <a:p>
            <a:pPr algn="r" rtl="1">
              <a:buFontTx/>
              <a:buChar char="-"/>
            </a:pPr>
            <a:r>
              <a:rPr lang="ar-JO" dirty="0">
                <a:ln w="6350" cmpd="sng">
                  <a:noFill/>
                  <a:prstDash val="solid"/>
                  <a:miter lim="800000"/>
                </a:ln>
                <a:latin typeface="Tahoma" pitchFamily="34" charset="0"/>
              </a:rPr>
              <a:t> </a:t>
            </a:r>
            <a:r>
              <a:rPr lang="ar-SA" dirty="0">
                <a:ln w="6350" cmpd="sng">
                  <a:noFill/>
                  <a:prstDash val="solid"/>
                  <a:miter lim="800000"/>
                </a:ln>
                <a:latin typeface="Tahoma" pitchFamily="34" charset="0"/>
              </a:rPr>
              <a:t>ضمائر </a:t>
            </a:r>
            <a:r>
              <a:rPr lang="ar-SA" dirty="0" smtClean="0">
                <a:ln w="6350" cmpd="sng">
                  <a:noFill/>
                  <a:prstDash val="solid"/>
                  <a:miter lim="800000"/>
                </a:ln>
                <a:latin typeface="Tahoma" pitchFamily="34" charset="0"/>
              </a:rPr>
              <a:t>المخاطب</a:t>
            </a:r>
            <a:endParaRPr lang="ar-JO" dirty="0">
              <a:ln w="6350" cmpd="sng">
                <a:noFill/>
                <a:prstDash val="solid"/>
                <a:miter lim="800000"/>
              </a:ln>
              <a:latin typeface="Tahoma" pitchFamily="34" charset="0"/>
            </a:endParaRPr>
          </a:p>
          <a:p>
            <a:pPr algn="r" rtl="1">
              <a:buFontTx/>
              <a:buChar char="-"/>
            </a:pPr>
            <a:endParaRPr lang="ar-JO" dirty="0">
              <a:ln w="6350" cmpd="sng">
                <a:noFill/>
                <a:prstDash val="solid"/>
                <a:miter lim="800000"/>
              </a:ln>
              <a:latin typeface="Tahoma" pitchFamily="34" charset="0"/>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6409" y="2254919"/>
            <a:ext cx="4930872" cy="330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1299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31509" y="1571945"/>
            <a:ext cx="1366079" cy="369332"/>
          </a:xfrm>
          <a:prstGeom prst="rect">
            <a:avLst/>
          </a:prstGeom>
        </p:spPr>
        <p:txBody>
          <a:bodyPr wrap="none">
            <a:spAutoFit/>
          </a:bodyPr>
          <a:lstStyle/>
          <a:p>
            <a:pPr lvl="0" algn="r" rtl="1">
              <a:buFontTx/>
              <a:buChar char="-"/>
            </a:pPr>
            <a:r>
              <a:rPr lang="ar-JO" dirty="0">
                <a:ln w="6350" cmpd="sng">
                  <a:noFill/>
                  <a:prstDash val="solid"/>
                  <a:miter lim="800000"/>
                </a:ln>
                <a:latin typeface="Tahoma" pitchFamily="34" charset="0"/>
              </a:rPr>
              <a:t> </a:t>
            </a:r>
            <a:r>
              <a:rPr lang="ar-SA" dirty="0">
                <a:ln w="6350" cmpd="sng">
                  <a:noFill/>
                  <a:prstDash val="solid"/>
                  <a:miter lim="800000"/>
                </a:ln>
                <a:latin typeface="Tahoma" pitchFamily="34" charset="0"/>
              </a:rPr>
              <a:t>ضمائر المتكلم</a:t>
            </a:r>
            <a:endParaRPr lang="en-US" dirty="0">
              <a:ln w="6350" cmpd="sng">
                <a:noFill/>
                <a:prstDash val="solid"/>
                <a:miter lim="800000"/>
              </a:ln>
              <a:latin typeface="Tahoma" pitchFamily="34" charset="0"/>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7867" y="2278648"/>
            <a:ext cx="5916681" cy="214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6214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49238" y="106363"/>
            <a:ext cx="11553741" cy="625475"/>
          </a:xfrm>
        </p:spPr>
        <p:txBody>
          <a:bodyPr>
            <a:normAutofit/>
          </a:bodyPr>
          <a:lstStyle/>
          <a:p>
            <a:pPr algn="r" rtl="1"/>
            <a:r>
              <a:rPr lang="ar-JO" sz="3600" b="1" i="0" dirty="0">
                <a:cs typeface="+mn-cs"/>
              </a:rPr>
              <a:t>موضوعات الوحدة</a:t>
            </a:r>
            <a:endParaRPr lang="en-US" sz="3600" b="1" i="0" dirty="0">
              <a:cs typeface="+mn-cs"/>
            </a:endParaRPr>
          </a:p>
        </p:txBody>
      </p:sp>
      <p:sp>
        <p:nvSpPr>
          <p:cNvPr id="7" name="Text Placeholder 6"/>
          <p:cNvSpPr>
            <a:spLocks noGrp="1"/>
          </p:cNvSpPr>
          <p:nvPr>
            <p:ph type="body" sz="quarter" idx="4294967295"/>
          </p:nvPr>
        </p:nvSpPr>
        <p:spPr>
          <a:xfrm>
            <a:off x="457200" y="1130967"/>
            <a:ext cx="11393905" cy="2563145"/>
          </a:xfrm>
        </p:spPr>
        <p:txBody>
          <a:bodyPr>
            <a:normAutofit/>
          </a:bodyPr>
          <a:lstStyle/>
          <a:p>
            <a:pPr algn="r" rtl="1">
              <a:buNone/>
            </a:pPr>
            <a:endParaRPr lang="ar-JO" sz="2400" i="0" dirty="0" smtClean="0"/>
          </a:p>
          <a:p>
            <a:pPr algn="r" rtl="1">
              <a:buNone/>
            </a:pPr>
            <a:r>
              <a:rPr lang="ar-JO" sz="2400" i="0" dirty="0" smtClean="0"/>
              <a:t>1:1 </a:t>
            </a:r>
            <a:r>
              <a:rPr lang="ar-SA" sz="2400" i="0" dirty="0" smtClean="0"/>
              <a:t>مفهوم علم الصرف</a:t>
            </a:r>
            <a:r>
              <a:rPr lang="ar-JO" sz="2400" i="0" dirty="0" smtClean="0"/>
              <a:t>، وأهميته في النظام اللغوي</a:t>
            </a:r>
          </a:p>
          <a:p>
            <a:pPr algn="r" rtl="1">
              <a:buNone/>
            </a:pPr>
            <a:r>
              <a:rPr lang="ar-JO" sz="2400" i="0" dirty="0" smtClean="0"/>
              <a:t>1:2 </a:t>
            </a:r>
            <a:r>
              <a:rPr lang="ar-SA" sz="2400" i="0" dirty="0" smtClean="0"/>
              <a:t>الميزان الصرفي</a:t>
            </a:r>
            <a:endParaRPr lang="ar-JO" sz="2400" i="0" dirty="0" smtClean="0"/>
          </a:p>
          <a:p>
            <a:pPr algn="r" rtl="1">
              <a:buNone/>
            </a:pPr>
            <a:r>
              <a:rPr lang="ar-JO" sz="2400" i="0" dirty="0" smtClean="0"/>
              <a:t>1:3 </a:t>
            </a:r>
            <a:r>
              <a:rPr lang="ar-SA" sz="2400" i="0" dirty="0" smtClean="0"/>
              <a:t>المشتقات</a:t>
            </a:r>
            <a:endParaRPr lang="ar-JO" sz="2400" i="0" dirty="0" smtClean="0"/>
          </a:p>
          <a:p>
            <a:pPr algn="r" rtl="1">
              <a:buNone/>
            </a:pPr>
            <a:r>
              <a:rPr lang="ar-JO" sz="2400" i="0" dirty="0" smtClean="0"/>
              <a:t>1:4 </a:t>
            </a:r>
            <a:r>
              <a:rPr lang="ar-SA" sz="2400" i="0" dirty="0" smtClean="0"/>
              <a:t>ظواهر صرفية وظيفية</a:t>
            </a:r>
            <a:endParaRPr lang="ar-JO" sz="2400" i="0" dirty="0" smtClean="0"/>
          </a:p>
          <a:p>
            <a:pPr algn="r" rtl="1">
              <a:buNone/>
            </a:pPr>
            <a:endParaRPr lang="ar-JO" sz="2400" dirty="0" smtClean="0"/>
          </a:p>
          <a:p>
            <a:pPr algn="r" rtl="1">
              <a:buNone/>
            </a:pPr>
            <a:endParaRPr lang="en-US" sz="2400" i="0" dirty="0"/>
          </a:p>
        </p:txBody>
      </p:sp>
    </p:spTree>
    <p:extLst>
      <p:ext uri="{BB962C8B-B14F-4D97-AF65-F5344CB8AC3E}">
        <p14:creationId xmlns:p14="http://schemas.microsoft.com/office/powerpoint/2010/main" val="40063572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عنصر نائب للمحتوى 3"/>
          <p:cNvGraphicFramePr>
            <a:graphicFrameLocks/>
          </p:cNvGraphicFramePr>
          <p:nvPr>
            <p:extLst>
              <p:ext uri="{D42A27DB-BD31-4B8C-83A1-F6EECF244321}">
                <p14:modId xmlns:p14="http://schemas.microsoft.com/office/powerpoint/2010/main" val="678329246"/>
              </p:ext>
            </p:extLst>
          </p:nvPr>
        </p:nvGraphicFramePr>
        <p:xfrm>
          <a:off x="1981200" y="938420"/>
          <a:ext cx="8229600" cy="2773680"/>
        </p:xfrm>
        <a:graphic>
          <a:graphicData uri="http://schemas.openxmlformats.org/drawingml/2006/table">
            <a:tbl>
              <a:tblPr rtl="1" firstRow="1" bandRow="1">
                <a:tableStyleId>{5940675A-B579-460E-94D1-54222C63F5DA}</a:tableStyleId>
              </a:tblPr>
              <a:tblGrid>
                <a:gridCol w="2057400"/>
                <a:gridCol w="2057400"/>
                <a:gridCol w="2057400"/>
                <a:gridCol w="2057400"/>
              </a:tblGrid>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ar-SA" sz="2000" u="none" strike="noStrike" kern="1200" cap="none" spc="0" normalizeH="0" noProof="0" dirty="0" smtClean="0">
                          <a:ln w="6350" cmpd="sng">
                            <a:noFill/>
                            <a:prstDash val="solid"/>
                            <a:miter lim="800000"/>
                          </a:ln>
                          <a:effectLst/>
                          <a:uLnTx/>
                          <a:uFillTx/>
                        </a:rPr>
                        <a:t>الضمائر</a:t>
                      </a:r>
                      <a:endParaRPr kumimoji="0" lang="en-US" sz="2000" b="1" i="0" u="none" strike="noStrike" kern="1200" cap="none" spc="0" normalizeH="0" noProof="0" dirty="0" smtClean="0">
                        <a:ln w="6350" cmpd="sng">
                          <a:noFill/>
                          <a:prstDash val="solid"/>
                          <a:miter lim="800000"/>
                        </a:ln>
                        <a:solidFill>
                          <a:schemeClr val="tx1"/>
                        </a:solidFill>
                        <a:effectLst/>
                        <a:uLnTx/>
                        <a:uFillTx/>
                        <a:latin typeface="Tahoma" pitchFamily="34" charset="0"/>
                        <a:ea typeface="+mn-ea"/>
                        <a:cs typeface="+mn-cs"/>
                      </a:endParaRPr>
                    </a:p>
                  </a:txBody>
                  <a:tcPr anchor="ctr">
                    <a:solidFill>
                      <a:srgbClr val="4C9ECD"/>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ar-SA" sz="2000" u="none" strike="noStrike" kern="1200" cap="none" spc="0" normalizeH="0" noProof="0" dirty="0" smtClean="0">
                          <a:ln w="6350" cmpd="sng">
                            <a:noFill/>
                            <a:prstDash val="solid"/>
                            <a:miter lim="800000"/>
                          </a:ln>
                          <a:effectLst/>
                          <a:uLnTx/>
                          <a:uFillTx/>
                        </a:rPr>
                        <a:t>الفعل الماضي</a:t>
                      </a:r>
                      <a:endParaRPr kumimoji="0" lang="en-US" sz="2000" b="1" i="0" u="none" strike="noStrike" kern="1200" cap="none" spc="0" normalizeH="0" noProof="0" dirty="0" smtClean="0">
                        <a:ln w="6350" cmpd="sng">
                          <a:noFill/>
                          <a:prstDash val="solid"/>
                          <a:miter lim="800000"/>
                        </a:ln>
                        <a:solidFill>
                          <a:schemeClr val="tx1"/>
                        </a:solidFill>
                        <a:effectLst/>
                        <a:uLnTx/>
                        <a:uFillTx/>
                        <a:latin typeface="Tahoma" pitchFamily="34" charset="0"/>
                        <a:ea typeface="+mn-ea"/>
                        <a:cs typeface="+mn-cs"/>
                      </a:endParaRPr>
                    </a:p>
                  </a:txBody>
                  <a:tcPr anchor="ctr">
                    <a:solidFill>
                      <a:srgbClr val="4C9ECD"/>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ar-SA" sz="2000" u="none" strike="noStrike" kern="1200" cap="none" spc="0" normalizeH="0" noProof="0" dirty="0" smtClean="0">
                          <a:ln w="6350" cmpd="sng">
                            <a:noFill/>
                            <a:prstDash val="solid"/>
                            <a:miter lim="800000"/>
                          </a:ln>
                          <a:effectLst/>
                          <a:uLnTx/>
                          <a:uFillTx/>
                        </a:rPr>
                        <a:t>الفعل المضارع</a:t>
                      </a:r>
                      <a:endParaRPr kumimoji="0" lang="en-US" sz="2000" b="1" i="0" u="none" strike="noStrike" kern="1200" cap="none" spc="0" normalizeH="0" noProof="0" dirty="0" smtClean="0">
                        <a:ln w="6350" cmpd="sng">
                          <a:noFill/>
                          <a:prstDash val="solid"/>
                          <a:miter lim="800000"/>
                        </a:ln>
                        <a:solidFill>
                          <a:schemeClr val="tx1"/>
                        </a:solidFill>
                        <a:effectLst/>
                        <a:uLnTx/>
                        <a:uFillTx/>
                        <a:latin typeface="Tahoma" pitchFamily="34" charset="0"/>
                        <a:ea typeface="+mn-ea"/>
                        <a:cs typeface="+mn-cs"/>
                      </a:endParaRPr>
                    </a:p>
                  </a:txBody>
                  <a:tcPr anchor="ctr">
                    <a:solidFill>
                      <a:srgbClr val="4C9ECD"/>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ar-SA" sz="2000" u="none" strike="noStrike" kern="1200" cap="none" spc="0" normalizeH="0" noProof="0" dirty="0" smtClean="0">
                          <a:ln w="6350" cmpd="sng">
                            <a:noFill/>
                            <a:prstDash val="solid"/>
                            <a:miter lim="800000"/>
                          </a:ln>
                          <a:effectLst/>
                          <a:uLnTx/>
                          <a:uFillTx/>
                        </a:rPr>
                        <a:t>فعل الأمر</a:t>
                      </a:r>
                      <a:endParaRPr kumimoji="0" lang="en-US" sz="2000" b="1" i="0" u="none" strike="noStrike" kern="1200" cap="none" spc="0" normalizeH="0" noProof="0" dirty="0" smtClean="0">
                        <a:ln w="6350" cmpd="sng">
                          <a:noFill/>
                          <a:prstDash val="solid"/>
                          <a:miter lim="800000"/>
                        </a:ln>
                        <a:solidFill>
                          <a:schemeClr val="tx1"/>
                        </a:solidFill>
                        <a:effectLst/>
                        <a:uLnTx/>
                        <a:uFillTx/>
                        <a:latin typeface="Tahoma" pitchFamily="34" charset="0"/>
                        <a:ea typeface="+mn-ea"/>
                        <a:cs typeface="+mn-cs"/>
                      </a:endParaRPr>
                    </a:p>
                  </a:txBody>
                  <a:tcPr anchor="ctr">
                    <a:solidFill>
                      <a:srgbClr val="4C9ECD"/>
                    </a:solidFill>
                  </a:tcPr>
                </a:tc>
              </a:tr>
              <a:tr h="370840">
                <a:tc>
                  <a:txBody>
                    <a:bodyPr/>
                    <a:lstStyle/>
                    <a:p>
                      <a:pPr algn="ctr"/>
                      <a:r>
                        <a:rPr kumimoji="0" lang="ar-JO" sz="2000" u="none" strike="noStrike" kern="1200" cap="none" spc="0" normalizeH="0" noProof="0" dirty="0" smtClean="0">
                          <a:ln w="6350" cmpd="sng">
                            <a:noFill/>
                            <a:prstDash val="solid"/>
                            <a:miter lim="800000"/>
                          </a:ln>
                          <a:effectLst/>
                          <a:uLnTx/>
                          <a:uFillTx/>
                        </a:rPr>
                        <a:t>أنتم</a:t>
                      </a:r>
                      <a:endParaRPr kumimoji="0" lang="en-US" sz="2000" b="0" i="0" u="none" strike="noStrike" kern="1200" cap="none" spc="0" normalizeH="0" noProof="0" dirty="0" smtClean="0">
                        <a:ln w="6350" cmpd="sng">
                          <a:noFill/>
                          <a:prstDash val="solid"/>
                          <a:miter lim="800000"/>
                        </a:ln>
                        <a:solidFill>
                          <a:schemeClr val="tx1"/>
                        </a:solidFill>
                        <a:effectLst/>
                        <a:uLnTx/>
                        <a:uFillTx/>
                        <a:latin typeface="Tahoma" pitchFamily="34" charset="0"/>
                        <a:ea typeface="+mn-ea"/>
                        <a:cs typeface="+mn-cs"/>
                      </a:endParaRPr>
                    </a:p>
                  </a:txBody>
                  <a:tcPr anchor="ctr"/>
                </a:tc>
                <a:tc>
                  <a:txBody>
                    <a:bodyPr/>
                    <a:lstStyle/>
                    <a:p>
                      <a:pPr algn="ctr" rtl="1"/>
                      <a:r>
                        <a:rPr lang="ar-JO" sz="2000" dirty="0" smtClean="0">
                          <a:effectLst/>
                        </a:rPr>
                        <a:t>كتبتم</a:t>
                      </a:r>
                      <a:r>
                        <a:rPr lang="ar-JO" sz="2000" baseline="0" dirty="0" smtClean="0">
                          <a:effectLst/>
                        </a:rPr>
                        <a:t> </a:t>
                      </a:r>
                      <a:endParaRPr lang="ar-JO" sz="2000" dirty="0">
                        <a:solidFill>
                          <a:schemeClr val="tx1"/>
                        </a:solidFill>
                        <a:effectLst/>
                        <a:cs typeface="+mn-cs"/>
                      </a:endParaRPr>
                    </a:p>
                  </a:txBody>
                  <a:tcPr anchor="ctr"/>
                </a:tc>
                <a:tc>
                  <a:txBody>
                    <a:bodyPr/>
                    <a:lstStyle/>
                    <a:p>
                      <a:pPr algn="ctr" rtl="1"/>
                      <a:r>
                        <a:rPr lang="ar-JO" sz="2000" dirty="0" smtClean="0">
                          <a:effectLst/>
                        </a:rPr>
                        <a:t>تكتبون</a:t>
                      </a:r>
                      <a:endParaRPr lang="ar-JO" sz="2000" dirty="0">
                        <a:solidFill>
                          <a:schemeClr val="tx1"/>
                        </a:solidFill>
                        <a:effectLst/>
                        <a:cs typeface="+mn-cs"/>
                      </a:endParaRPr>
                    </a:p>
                  </a:txBody>
                  <a:tcPr anchor="ctr"/>
                </a:tc>
                <a:tc>
                  <a:txBody>
                    <a:bodyPr/>
                    <a:lstStyle/>
                    <a:p>
                      <a:pPr algn="ctr" rtl="1"/>
                      <a:r>
                        <a:rPr lang="ar-JO" sz="2000" dirty="0" smtClean="0">
                          <a:effectLst/>
                        </a:rPr>
                        <a:t>اكتبوا</a:t>
                      </a:r>
                      <a:endParaRPr lang="ar-JO" sz="2000" dirty="0">
                        <a:solidFill>
                          <a:schemeClr val="tx1"/>
                        </a:solidFill>
                        <a:effectLst/>
                        <a:cs typeface="+mn-cs"/>
                      </a:endParaRPr>
                    </a:p>
                  </a:txBody>
                  <a:tcPr anchor="ctr"/>
                </a:tc>
              </a:tr>
              <a:tr h="370840">
                <a:tc>
                  <a:txBody>
                    <a:bodyPr/>
                    <a:lstStyle/>
                    <a:p>
                      <a:pPr algn="ctr"/>
                      <a:r>
                        <a:rPr kumimoji="0" lang="ar-JO" sz="2000" u="none" strike="noStrike" kern="1200" cap="none" spc="0" normalizeH="0" noProof="0" dirty="0" smtClean="0">
                          <a:ln w="6350" cmpd="sng">
                            <a:noFill/>
                            <a:prstDash val="solid"/>
                            <a:miter lim="800000"/>
                          </a:ln>
                          <a:effectLst/>
                          <a:uLnTx/>
                          <a:uFillTx/>
                        </a:rPr>
                        <a:t>انتن</a:t>
                      </a:r>
                      <a:endParaRPr kumimoji="0" lang="en-US" sz="2000" b="0" i="0" u="none" strike="noStrike" kern="1200" cap="none" spc="0" normalizeH="0" noProof="0" dirty="0" smtClean="0">
                        <a:ln w="6350" cmpd="sng">
                          <a:noFill/>
                          <a:prstDash val="solid"/>
                          <a:miter lim="800000"/>
                        </a:ln>
                        <a:solidFill>
                          <a:schemeClr val="tx1"/>
                        </a:solidFill>
                        <a:effectLst/>
                        <a:uLnTx/>
                        <a:uFillTx/>
                        <a:latin typeface="Tahoma" pitchFamily="34" charset="0"/>
                        <a:ea typeface="+mn-ea"/>
                        <a:cs typeface="+mn-cs"/>
                      </a:endParaRPr>
                    </a:p>
                  </a:txBody>
                  <a:tcPr anchor="ctr"/>
                </a:tc>
                <a:tc>
                  <a:txBody>
                    <a:bodyPr/>
                    <a:lstStyle/>
                    <a:p>
                      <a:pPr algn="ctr" rtl="1"/>
                      <a:r>
                        <a:rPr lang="ar-JO" sz="2000" dirty="0" smtClean="0">
                          <a:effectLst/>
                        </a:rPr>
                        <a:t>كتبتن</a:t>
                      </a:r>
                      <a:endParaRPr lang="ar-JO" sz="2000" dirty="0">
                        <a:solidFill>
                          <a:schemeClr val="tx1"/>
                        </a:solidFill>
                        <a:effectLst/>
                        <a:cs typeface="+mn-cs"/>
                      </a:endParaRPr>
                    </a:p>
                  </a:txBody>
                  <a:tcPr anchor="ctr"/>
                </a:tc>
                <a:tc>
                  <a:txBody>
                    <a:bodyPr/>
                    <a:lstStyle/>
                    <a:p>
                      <a:pPr algn="ctr" rtl="1"/>
                      <a:r>
                        <a:rPr lang="ar-JO" sz="2000" dirty="0" smtClean="0">
                          <a:effectLst/>
                        </a:rPr>
                        <a:t>تكتبن</a:t>
                      </a:r>
                      <a:endParaRPr lang="ar-JO" sz="2000" dirty="0">
                        <a:solidFill>
                          <a:schemeClr val="tx1"/>
                        </a:solidFill>
                        <a:effectLst/>
                        <a:cs typeface="+mn-cs"/>
                      </a:endParaRPr>
                    </a:p>
                  </a:txBody>
                  <a:tcPr anchor="ctr"/>
                </a:tc>
                <a:tc>
                  <a:txBody>
                    <a:bodyPr/>
                    <a:lstStyle/>
                    <a:p>
                      <a:pPr algn="ctr" rtl="1"/>
                      <a:r>
                        <a:rPr lang="ar-JO" sz="2000" dirty="0" smtClean="0">
                          <a:effectLst/>
                        </a:rPr>
                        <a:t>اكتبن</a:t>
                      </a:r>
                      <a:endParaRPr lang="ar-JO" sz="2000" dirty="0">
                        <a:solidFill>
                          <a:schemeClr val="tx1"/>
                        </a:solidFill>
                        <a:effectLst/>
                        <a:cs typeface="+mn-cs"/>
                      </a:endParaRPr>
                    </a:p>
                  </a:txBody>
                  <a:tcPr anchor="ctr"/>
                </a:tc>
              </a:tr>
              <a:tr h="370840">
                <a:tc>
                  <a:txBody>
                    <a:bodyPr/>
                    <a:lstStyle/>
                    <a:p>
                      <a:pPr algn="ctr"/>
                      <a:r>
                        <a:rPr kumimoji="0" lang="ar-JO" sz="2000" u="none" strike="noStrike" kern="1200" cap="none" spc="0" normalizeH="0" noProof="0" dirty="0" smtClean="0">
                          <a:ln w="6350" cmpd="sng">
                            <a:noFill/>
                            <a:prstDash val="solid"/>
                            <a:miter lim="800000"/>
                          </a:ln>
                          <a:effectLst/>
                          <a:uLnTx/>
                          <a:uFillTx/>
                        </a:rPr>
                        <a:t>نحن</a:t>
                      </a:r>
                      <a:endParaRPr kumimoji="0" lang="en-US" sz="2000" b="0" i="0" u="none" strike="noStrike" kern="1200" cap="none" spc="0" normalizeH="0" noProof="0" dirty="0" smtClean="0">
                        <a:ln w="6350" cmpd="sng">
                          <a:noFill/>
                          <a:prstDash val="solid"/>
                          <a:miter lim="800000"/>
                        </a:ln>
                        <a:solidFill>
                          <a:schemeClr val="tx1"/>
                        </a:solidFill>
                        <a:effectLst/>
                        <a:uLnTx/>
                        <a:uFillTx/>
                        <a:latin typeface="Tahoma" pitchFamily="34" charset="0"/>
                        <a:ea typeface="+mn-ea"/>
                        <a:cs typeface="+mn-cs"/>
                      </a:endParaRPr>
                    </a:p>
                  </a:txBody>
                  <a:tcPr anchor="ctr"/>
                </a:tc>
                <a:tc>
                  <a:txBody>
                    <a:bodyPr/>
                    <a:lstStyle/>
                    <a:p>
                      <a:pPr algn="ctr" rtl="1"/>
                      <a:r>
                        <a:rPr lang="ar-JO" sz="2000" dirty="0" smtClean="0">
                          <a:effectLst/>
                        </a:rPr>
                        <a:t>كتبنا</a:t>
                      </a:r>
                      <a:endParaRPr lang="ar-JO" sz="2000" dirty="0">
                        <a:solidFill>
                          <a:schemeClr val="tx1"/>
                        </a:solidFill>
                        <a:effectLst/>
                        <a:cs typeface="+mn-cs"/>
                      </a:endParaRPr>
                    </a:p>
                  </a:txBody>
                  <a:tcPr anchor="ctr"/>
                </a:tc>
                <a:tc>
                  <a:txBody>
                    <a:bodyPr/>
                    <a:lstStyle/>
                    <a:p>
                      <a:pPr algn="ctr" rtl="1"/>
                      <a:r>
                        <a:rPr lang="ar-JO" sz="2000" dirty="0" smtClean="0">
                          <a:effectLst/>
                        </a:rPr>
                        <a:t>نكتبُ</a:t>
                      </a:r>
                      <a:endParaRPr lang="ar-JO" sz="2000" dirty="0">
                        <a:solidFill>
                          <a:schemeClr val="tx1"/>
                        </a:solidFill>
                        <a:effectLst/>
                        <a:cs typeface="+mn-cs"/>
                      </a:endParaRPr>
                    </a:p>
                  </a:txBody>
                  <a:tcPr anchor="ctr"/>
                </a:tc>
                <a:tc>
                  <a:txBody>
                    <a:bodyPr/>
                    <a:lstStyle/>
                    <a:p>
                      <a:pPr algn="ctr" rtl="1"/>
                      <a:r>
                        <a:rPr lang="ar-JO" sz="2000" dirty="0" err="1" smtClean="0">
                          <a:effectLst/>
                        </a:rPr>
                        <a:t>.................</a:t>
                      </a:r>
                      <a:endParaRPr lang="ar-JO" sz="2000" dirty="0">
                        <a:solidFill>
                          <a:schemeClr val="tx1"/>
                        </a:solidFill>
                        <a:effectLst/>
                        <a:cs typeface="+mn-cs"/>
                      </a:endParaRPr>
                    </a:p>
                  </a:txBody>
                  <a:tcPr anchor="ctr"/>
                </a:tc>
              </a:tr>
              <a:tr h="370840">
                <a:tc>
                  <a:txBody>
                    <a:bodyPr/>
                    <a:lstStyle/>
                    <a:p>
                      <a:pPr algn="ctr"/>
                      <a:r>
                        <a:rPr kumimoji="0" lang="ar-JO" sz="2000" u="none" strike="noStrike" kern="1200" cap="none" spc="0" normalizeH="0" noProof="0" dirty="0" smtClean="0">
                          <a:ln w="6350" cmpd="sng">
                            <a:noFill/>
                            <a:prstDash val="solid"/>
                            <a:miter lim="800000"/>
                          </a:ln>
                          <a:effectLst/>
                          <a:uLnTx/>
                          <a:uFillTx/>
                        </a:rPr>
                        <a:t>أنا</a:t>
                      </a:r>
                      <a:endParaRPr kumimoji="0" lang="en-US" sz="2000" b="0" i="0" u="none" strike="noStrike" kern="1200" cap="none" spc="0" normalizeH="0" noProof="0" dirty="0" smtClean="0">
                        <a:ln w="6350" cmpd="sng">
                          <a:noFill/>
                          <a:prstDash val="solid"/>
                          <a:miter lim="800000"/>
                        </a:ln>
                        <a:solidFill>
                          <a:schemeClr val="tx1"/>
                        </a:solidFill>
                        <a:effectLst/>
                        <a:uLnTx/>
                        <a:uFillTx/>
                        <a:latin typeface="Tahoma" pitchFamily="34" charset="0"/>
                        <a:ea typeface="+mn-ea"/>
                        <a:cs typeface="+mn-cs"/>
                      </a:endParaRPr>
                    </a:p>
                  </a:txBody>
                  <a:tcPr anchor="ctr"/>
                </a:tc>
                <a:tc>
                  <a:txBody>
                    <a:bodyPr/>
                    <a:lstStyle/>
                    <a:p>
                      <a:pPr algn="ctr" rtl="1"/>
                      <a:r>
                        <a:rPr lang="ar-JO" sz="2000" dirty="0" smtClean="0">
                          <a:effectLst/>
                        </a:rPr>
                        <a:t>كتبتُ</a:t>
                      </a:r>
                      <a:endParaRPr lang="ar-JO" sz="2000" dirty="0">
                        <a:solidFill>
                          <a:schemeClr val="tx1"/>
                        </a:solidFill>
                        <a:effectLst/>
                        <a:cs typeface="+mn-cs"/>
                      </a:endParaRPr>
                    </a:p>
                  </a:txBody>
                  <a:tcPr anchor="ctr"/>
                </a:tc>
                <a:tc>
                  <a:txBody>
                    <a:bodyPr/>
                    <a:lstStyle/>
                    <a:p>
                      <a:pPr algn="ctr" rtl="1"/>
                      <a:r>
                        <a:rPr lang="ar-JO" sz="2000" dirty="0" smtClean="0">
                          <a:effectLst/>
                        </a:rPr>
                        <a:t>أكتبُ</a:t>
                      </a:r>
                      <a:endParaRPr lang="ar-JO" sz="2000" dirty="0">
                        <a:solidFill>
                          <a:schemeClr val="tx1"/>
                        </a:solidFill>
                        <a:effectLst/>
                        <a:cs typeface="+mn-cs"/>
                      </a:endParaRPr>
                    </a:p>
                  </a:txBody>
                  <a:tcPr anchor="ctr"/>
                </a:tc>
                <a:tc>
                  <a:txBody>
                    <a:bodyPr/>
                    <a:lstStyle/>
                    <a:p>
                      <a:pPr algn="ctr" rtl="1"/>
                      <a:r>
                        <a:rPr lang="ar-JO" sz="2000" dirty="0" err="1" smtClean="0">
                          <a:effectLst/>
                        </a:rPr>
                        <a:t>.................</a:t>
                      </a:r>
                      <a:endParaRPr lang="ar-JO" sz="2000" dirty="0">
                        <a:solidFill>
                          <a:schemeClr val="tx1"/>
                        </a:solidFill>
                        <a:effectLst/>
                        <a:cs typeface="+mn-cs"/>
                      </a:endParaRPr>
                    </a:p>
                  </a:txBody>
                  <a:tcPr anchor="ctr"/>
                </a:tc>
              </a:tr>
              <a:tr h="370840">
                <a:tc>
                  <a:txBody>
                    <a:bodyPr/>
                    <a:lstStyle/>
                    <a:p>
                      <a:pPr algn="ctr"/>
                      <a:r>
                        <a:rPr kumimoji="0" lang="ar-SA" sz="2000" u="none" strike="noStrike" kern="1200" cap="none" spc="0" normalizeH="0" noProof="0" dirty="0" smtClean="0">
                          <a:ln w="6350" cmpd="sng">
                            <a:noFill/>
                            <a:prstDash val="solid"/>
                            <a:miter lim="800000"/>
                          </a:ln>
                          <a:effectLst/>
                          <a:uLnTx/>
                          <a:uFillTx/>
                        </a:rPr>
                        <a:t>هما</a:t>
                      </a:r>
                      <a:endParaRPr kumimoji="0" lang="en-US" sz="2000" b="0" i="0" u="none" strike="noStrike" kern="1200" cap="none" spc="0" normalizeH="0" noProof="0" dirty="0" smtClean="0">
                        <a:ln w="6350" cmpd="sng">
                          <a:noFill/>
                          <a:prstDash val="solid"/>
                          <a:miter lim="800000"/>
                        </a:ln>
                        <a:solidFill>
                          <a:schemeClr val="tx1"/>
                        </a:solidFill>
                        <a:effectLst/>
                        <a:uLnTx/>
                        <a:uFillTx/>
                        <a:latin typeface="Tahoma" pitchFamily="34" charset="0"/>
                        <a:ea typeface="+mn-ea"/>
                        <a:cs typeface="+mn-cs"/>
                      </a:endParaRPr>
                    </a:p>
                  </a:txBody>
                  <a:tcPr anchor="ctr"/>
                </a:tc>
                <a:tc>
                  <a:txBody>
                    <a:bodyPr/>
                    <a:lstStyle/>
                    <a:p>
                      <a:pPr algn="ctr" rtl="1"/>
                      <a:r>
                        <a:rPr lang="ar-JO" sz="2000" dirty="0" smtClean="0">
                          <a:effectLst/>
                        </a:rPr>
                        <a:t>كتبا</a:t>
                      </a:r>
                      <a:endParaRPr lang="ar-JO" sz="2000" dirty="0">
                        <a:solidFill>
                          <a:schemeClr val="tx1"/>
                        </a:solidFill>
                        <a:effectLst/>
                        <a:cs typeface="+mn-cs"/>
                      </a:endParaRPr>
                    </a:p>
                  </a:txBody>
                  <a:tcPr anchor="ctr"/>
                </a:tc>
                <a:tc>
                  <a:txBody>
                    <a:bodyPr/>
                    <a:lstStyle/>
                    <a:p>
                      <a:pPr algn="ctr" rtl="1"/>
                      <a:r>
                        <a:rPr lang="ar-JO" sz="2000" dirty="0" smtClean="0">
                          <a:effectLst/>
                        </a:rPr>
                        <a:t>يكتبان</a:t>
                      </a:r>
                      <a:endParaRPr lang="ar-JO" sz="2000" dirty="0">
                        <a:solidFill>
                          <a:schemeClr val="tx1"/>
                        </a:solidFill>
                        <a:effectLst/>
                        <a:cs typeface="+mn-cs"/>
                      </a:endParaRPr>
                    </a:p>
                  </a:txBody>
                  <a:tcPr anchor="ctr"/>
                </a:tc>
                <a:tc>
                  <a:txBody>
                    <a:bodyPr/>
                    <a:lstStyle/>
                    <a:p>
                      <a:pPr algn="ctr" rtl="1"/>
                      <a:r>
                        <a:rPr lang="ar-JO" sz="2000" dirty="0" err="1" smtClean="0">
                          <a:effectLst/>
                        </a:rPr>
                        <a:t>................</a:t>
                      </a:r>
                      <a:endParaRPr lang="ar-JO" sz="2000" dirty="0">
                        <a:solidFill>
                          <a:schemeClr val="tx1"/>
                        </a:solidFill>
                        <a:effectLst/>
                        <a:cs typeface="+mn-cs"/>
                      </a:endParaRPr>
                    </a:p>
                  </a:txBody>
                  <a:tcPr anchor="ctr"/>
                </a:tc>
              </a:tr>
              <a:tr h="370840">
                <a:tc>
                  <a:txBody>
                    <a:bodyPr/>
                    <a:lstStyle/>
                    <a:p>
                      <a:pPr algn="ctr"/>
                      <a:r>
                        <a:rPr kumimoji="0" lang="ar-SA" sz="2000" u="none" strike="noStrike" kern="1200" cap="none" spc="0" normalizeH="0" noProof="0" dirty="0" smtClean="0">
                          <a:ln w="6350" cmpd="sng">
                            <a:noFill/>
                            <a:prstDash val="solid"/>
                            <a:miter lim="800000"/>
                          </a:ln>
                          <a:effectLst/>
                          <a:uLnTx/>
                          <a:uFillTx/>
                        </a:rPr>
                        <a:t>هنّ</a:t>
                      </a:r>
                      <a:endParaRPr kumimoji="0" lang="en-US" sz="2000" b="0" i="0" u="none" strike="noStrike" kern="1200" cap="none" spc="0" normalizeH="0" noProof="0" dirty="0" smtClean="0">
                        <a:ln w="6350" cmpd="sng">
                          <a:noFill/>
                          <a:prstDash val="solid"/>
                          <a:miter lim="800000"/>
                        </a:ln>
                        <a:solidFill>
                          <a:schemeClr val="tx1"/>
                        </a:solidFill>
                        <a:effectLst/>
                        <a:uLnTx/>
                        <a:uFillTx/>
                        <a:latin typeface="Tahoma" pitchFamily="34" charset="0"/>
                        <a:ea typeface="+mn-ea"/>
                        <a:cs typeface="+mn-cs"/>
                      </a:endParaRPr>
                    </a:p>
                  </a:txBody>
                  <a:tcPr anchor="ctr"/>
                </a:tc>
                <a:tc>
                  <a:txBody>
                    <a:bodyPr/>
                    <a:lstStyle/>
                    <a:p>
                      <a:pPr algn="ctr" rtl="1"/>
                      <a:r>
                        <a:rPr lang="ar-JO" sz="2000" dirty="0" smtClean="0">
                          <a:effectLst/>
                        </a:rPr>
                        <a:t>كتبن</a:t>
                      </a:r>
                      <a:endParaRPr lang="ar-JO" sz="2000" dirty="0">
                        <a:solidFill>
                          <a:schemeClr val="tx1"/>
                        </a:solidFill>
                        <a:effectLst/>
                        <a:cs typeface="+mn-cs"/>
                      </a:endParaRPr>
                    </a:p>
                  </a:txBody>
                  <a:tcPr anchor="ctr"/>
                </a:tc>
                <a:tc>
                  <a:txBody>
                    <a:bodyPr/>
                    <a:lstStyle/>
                    <a:p>
                      <a:pPr algn="ctr" rtl="1"/>
                      <a:r>
                        <a:rPr lang="ar-JO" sz="2000" dirty="0" smtClean="0">
                          <a:effectLst/>
                        </a:rPr>
                        <a:t>يكتبن</a:t>
                      </a:r>
                      <a:endParaRPr lang="ar-JO" sz="2000" dirty="0">
                        <a:solidFill>
                          <a:schemeClr val="tx1"/>
                        </a:solidFill>
                        <a:effectLst/>
                        <a:cs typeface="+mn-cs"/>
                      </a:endParaRPr>
                    </a:p>
                  </a:txBody>
                  <a:tcPr anchor="ctr"/>
                </a:tc>
                <a:tc>
                  <a:txBody>
                    <a:bodyPr/>
                    <a:lstStyle/>
                    <a:p>
                      <a:pPr algn="ctr" rtl="1"/>
                      <a:r>
                        <a:rPr lang="ar-JO" sz="2000" dirty="0" err="1" smtClean="0">
                          <a:effectLst/>
                        </a:rPr>
                        <a:t>...................</a:t>
                      </a:r>
                      <a:endParaRPr lang="ar-JO" sz="2000" dirty="0">
                        <a:solidFill>
                          <a:schemeClr val="tx1"/>
                        </a:solidFill>
                        <a:effectLst/>
                        <a:cs typeface="+mn-cs"/>
                      </a:endParaRPr>
                    </a:p>
                  </a:txBody>
                  <a:tcPr anchor="ctr"/>
                </a:tc>
              </a:tr>
            </a:tbl>
          </a:graphicData>
        </a:graphic>
      </p:graphicFrame>
      <p:sp>
        <p:nvSpPr>
          <p:cNvPr id="6" name="Rectangle 5"/>
          <p:cNvSpPr/>
          <p:nvPr/>
        </p:nvSpPr>
        <p:spPr>
          <a:xfrm>
            <a:off x="2622884" y="3895876"/>
            <a:ext cx="9131239" cy="3323987"/>
          </a:xfrm>
          <a:prstGeom prst="rect">
            <a:avLst/>
          </a:prstGeom>
        </p:spPr>
        <p:txBody>
          <a:bodyPr wrap="square">
            <a:spAutoFit/>
          </a:bodyPr>
          <a:lstStyle/>
          <a:p>
            <a:pPr algn="r" rtl="1">
              <a:lnSpc>
                <a:spcPct val="150000"/>
              </a:lnSpc>
            </a:pPr>
            <a:r>
              <a:rPr lang="ar-JO" sz="2000" b="1" dirty="0" smtClean="0"/>
              <a:t>تدريب :صوب الأخطاء الإملائية المتعلقة بكتابة همزة الوصل والقطع : </a:t>
            </a:r>
          </a:p>
          <a:p>
            <a:pPr algn="r" rtl="1">
              <a:lnSpc>
                <a:spcPct val="150000"/>
              </a:lnSpc>
            </a:pPr>
            <a:r>
              <a:rPr lang="ar-JO" sz="2000" dirty="0" smtClean="0"/>
              <a:t>1- إِجْلِسْ هُنَا من فضلك. ( اجلس)</a:t>
            </a:r>
          </a:p>
          <a:p>
            <a:pPr algn="r" rtl="1">
              <a:lnSpc>
                <a:spcPct val="150000"/>
              </a:lnSpc>
            </a:pPr>
            <a:r>
              <a:rPr lang="ar-JO" sz="2000" dirty="0" smtClean="0"/>
              <a:t>2- وَقَفْتُ نِصْف ساعةٍ في إِنْتِظَارِ الحافلة .(انتظار)</a:t>
            </a:r>
          </a:p>
          <a:p>
            <a:pPr algn="r" rtl="1">
              <a:lnSpc>
                <a:spcPct val="150000"/>
              </a:lnSpc>
            </a:pPr>
            <a:r>
              <a:rPr lang="ar-JO" sz="2000" dirty="0" smtClean="0"/>
              <a:t>3- أَيْنَ إِبْنكَ وَإِبْنَتُكَ يا صديقي؟( ابنك \ ابنتك )</a:t>
            </a:r>
          </a:p>
          <a:p>
            <a:pPr algn="r" rtl="1">
              <a:lnSpc>
                <a:spcPct val="150000"/>
              </a:lnSpc>
            </a:pPr>
            <a:r>
              <a:rPr lang="ar-JO" sz="2000" dirty="0" smtClean="0"/>
              <a:t>4- هذا الرجل إِمْرَأَتُهُ طَبِيبَةُ أَطْفَالٍ .( امرأته)</a:t>
            </a:r>
          </a:p>
          <a:p>
            <a:pPr algn="r" rtl="1">
              <a:lnSpc>
                <a:spcPct val="150000"/>
              </a:lnSpc>
            </a:pPr>
            <a:r>
              <a:rPr lang="ar-JO" sz="2000" dirty="0" smtClean="0"/>
              <a:t>5- أُكْتُبْ هَذَا أَلدَّرْسَ.(اكتب)</a:t>
            </a:r>
          </a:p>
          <a:p>
            <a:pPr algn="r" rtl="1">
              <a:lnSpc>
                <a:spcPct val="150000"/>
              </a:lnSpc>
            </a:pPr>
            <a:endParaRPr lang="ar-JO" sz="2000" dirty="0"/>
          </a:p>
        </p:txBody>
      </p:sp>
      <p:sp>
        <p:nvSpPr>
          <p:cNvPr id="7" name="Rectangle 6"/>
          <p:cNvSpPr/>
          <p:nvPr/>
        </p:nvSpPr>
        <p:spPr>
          <a:xfrm>
            <a:off x="5466347" y="248107"/>
            <a:ext cx="6096000" cy="400110"/>
          </a:xfrm>
          <a:prstGeom prst="rect">
            <a:avLst/>
          </a:prstGeom>
        </p:spPr>
        <p:txBody>
          <a:bodyPr>
            <a:spAutoFit/>
          </a:bodyPr>
          <a:lstStyle/>
          <a:p>
            <a:pPr algn="r" rtl="1"/>
            <a:r>
              <a:rPr lang="ar-JO" sz="2000" b="1" dirty="0" smtClean="0"/>
              <a:t>تدريب </a:t>
            </a:r>
            <a:r>
              <a:rPr lang="en-US" sz="2000" b="1" dirty="0" smtClean="0"/>
              <a:t>: </a:t>
            </a:r>
            <a:r>
              <a:rPr lang="ar-JO" sz="2000" b="1" dirty="0" smtClean="0"/>
              <a:t>اسند الفعل (كتب ) للضمائر الآتية </a:t>
            </a:r>
          </a:p>
        </p:txBody>
      </p:sp>
    </p:spTree>
    <p:extLst>
      <p:ext uri="{BB962C8B-B14F-4D97-AF65-F5344CB8AC3E}">
        <p14:creationId xmlns:p14="http://schemas.microsoft.com/office/powerpoint/2010/main" val="941098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1800" y="106363"/>
            <a:ext cx="11407274" cy="561975"/>
          </a:xfrm>
        </p:spPr>
        <p:txBody>
          <a:bodyPr>
            <a:noAutofit/>
          </a:bodyPr>
          <a:lstStyle/>
          <a:p>
            <a:pPr algn="r" rtl="1"/>
            <a:r>
              <a:rPr lang="ar-JO" sz="3600" b="1" i="0" dirty="0" smtClean="0">
                <a:cs typeface="+mn-cs"/>
              </a:rPr>
              <a:t>1:1 </a:t>
            </a:r>
            <a:r>
              <a:rPr lang="ar-SA" sz="3600" b="1" i="0" dirty="0" smtClean="0">
                <a:cs typeface="+mn-cs"/>
              </a:rPr>
              <a:t>مفهوم علم الصرف</a:t>
            </a:r>
            <a:r>
              <a:rPr lang="ar-JO" sz="3600" b="1" i="0" dirty="0" smtClean="0">
                <a:cs typeface="+mn-cs"/>
              </a:rPr>
              <a:t>، وأهميته في النظام اللغوي</a:t>
            </a:r>
            <a:endParaRPr lang="en-US" sz="3600" i="0" dirty="0">
              <a:cs typeface="+mn-cs"/>
            </a:endParaRPr>
          </a:p>
        </p:txBody>
      </p:sp>
      <p:sp>
        <p:nvSpPr>
          <p:cNvPr id="3" name="Content Placeholder 2"/>
          <p:cNvSpPr>
            <a:spLocks noGrp="1"/>
          </p:cNvSpPr>
          <p:nvPr>
            <p:ph idx="4294967295"/>
          </p:nvPr>
        </p:nvSpPr>
        <p:spPr>
          <a:xfrm>
            <a:off x="431800" y="1569464"/>
            <a:ext cx="11599779" cy="2146300"/>
          </a:xfrm>
        </p:spPr>
        <p:txBody>
          <a:bodyPr>
            <a:normAutofit/>
          </a:bodyPr>
          <a:lstStyle/>
          <a:p>
            <a:pPr lvl="0" algn="justLow" rtl="1">
              <a:lnSpc>
                <a:spcPct val="150000"/>
              </a:lnSpc>
              <a:buNone/>
            </a:pPr>
            <a:r>
              <a:rPr lang="en-US" sz="2000" dirty="0" smtClean="0"/>
              <a:t>       </a:t>
            </a:r>
            <a:r>
              <a:rPr lang="ar-JO" sz="2000" dirty="0" smtClean="0"/>
              <a:t>تعدّ </a:t>
            </a:r>
            <a:r>
              <a:rPr lang="ar-JO" sz="2000" dirty="0"/>
              <a:t>اللغة العربية من أوسع لغات العالم اشتقاقاً، وتعود هذه الميزة إلى علم الصرف الذي يُثري اللغة العربية بصيغ عدة تؤدي  دلالات مختلفة؛ فالمادة اللغوية الواحدة أو الجذر اللغوي نحو (كتب ) يُتيح لنا أن نُفرع أو نشتق منه كلمات عدة. كما أن علم الصرف يشغل مرتبة أصيلة في النظام اللغوي وهي المرتبة الثانية بعد علم الأصوات. ويعزز علم الصرف نظرية السهولة في اللغة العربية من حيث الإعلال والإبدال اللذين يؤديان إلى سهولة نطق </a:t>
            </a:r>
            <a:r>
              <a:rPr lang="ar-JO" sz="2000" dirty="0" smtClean="0"/>
              <a:t>الكلمة.</a:t>
            </a:r>
            <a:endParaRPr lang="en-US" sz="2000" dirty="0"/>
          </a:p>
          <a:p>
            <a:pPr algn="justLow" rtl="1">
              <a:lnSpc>
                <a:spcPct val="150000"/>
              </a:lnSpc>
              <a:buNone/>
            </a:pPr>
            <a:endParaRPr lang="en-US" sz="2000" dirty="0"/>
          </a:p>
        </p:txBody>
      </p:sp>
      <p:sp>
        <p:nvSpPr>
          <p:cNvPr id="5" name="Rectangle 4"/>
          <p:cNvSpPr/>
          <p:nvPr/>
        </p:nvSpPr>
        <p:spPr>
          <a:xfrm>
            <a:off x="5466370" y="4114799"/>
            <a:ext cx="6096000" cy="1569660"/>
          </a:xfrm>
          <a:prstGeom prst="rect">
            <a:avLst/>
          </a:prstGeom>
        </p:spPr>
        <p:txBody>
          <a:bodyPr wrap="square">
            <a:spAutoFit/>
          </a:bodyPr>
          <a:lstStyle/>
          <a:p>
            <a:pPr algn="just" rtl="1">
              <a:lnSpc>
                <a:spcPct val="150000"/>
              </a:lnSpc>
              <a:buNone/>
            </a:pPr>
            <a:r>
              <a:rPr lang="ar-SA" sz="2400" b="1" dirty="0" smtClean="0">
                <a:latin typeface="Arial" pitchFamily="34" charset="0"/>
                <a:cs typeface="Arial" pitchFamily="34" charset="0"/>
              </a:rPr>
              <a:t> </a:t>
            </a:r>
            <a:endParaRPr lang="ar-JO" sz="2400" b="1" dirty="0" smtClean="0">
              <a:latin typeface="Arial" pitchFamily="34" charset="0"/>
              <a:cs typeface="Arial" pitchFamily="34" charset="0"/>
            </a:endParaRPr>
          </a:p>
          <a:p>
            <a:pPr marL="514350" lvl="0" indent="-514350" algn="r" rtl="1">
              <a:buFont typeface="Arial" pitchFamily="34" charset="0"/>
              <a:buChar char="•"/>
            </a:pPr>
            <a:r>
              <a:rPr lang="ar-JO" sz="2000" dirty="0" smtClean="0"/>
              <a:t>يعرّف علم الصرف. </a:t>
            </a:r>
          </a:p>
          <a:p>
            <a:pPr marL="514350" lvl="0" indent="-514350" algn="r" rtl="1">
              <a:buFont typeface="Arial" pitchFamily="34" charset="0"/>
              <a:buChar char="•"/>
            </a:pPr>
            <a:r>
              <a:rPr lang="ar-JO" sz="2000" dirty="0" smtClean="0"/>
              <a:t>يبين أهمية علم الصرف في اللغة العربية. </a:t>
            </a:r>
          </a:p>
          <a:p>
            <a:pPr marL="514350" lvl="0" indent="-514350" algn="r" rtl="1">
              <a:buFont typeface="Arial" pitchFamily="34" charset="0"/>
              <a:buChar char="•"/>
            </a:pPr>
            <a:r>
              <a:rPr lang="ar-JO" sz="2000" dirty="0" smtClean="0"/>
              <a:t>يوضح الغاية من علم الصرف.</a:t>
            </a:r>
            <a:endParaRPr lang="en-US" sz="2000" dirty="0" smtClean="0"/>
          </a:p>
        </p:txBody>
      </p:sp>
      <p:sp>
        <p:nvSpPr>
          <p:cNvPr id="6" name="Rectangle 5"/>
          <p:cNvSpPr/>
          <p:nvPr/>
        </p:nvSpPr>
        <p:spPr>
          <a:xfrm>
            <a:off x="6322752" y="4026387"/>
            <a:ext cx="5463355" cy="461665"/>
          </a:xfrm>
          <a:prstGeom prst="rect">
            <a:avLst/>
          </a:prstGeom>
        </p:spPr>
        <p:txBody>
          <a:bodyPr wrap="none">
            <a:spAutoFit/>
          </a:bodyPr>
          <a:lstStyle/>
          <a:p>
            <a:r>
              <a:rPr lang="ar-SA" sz="2400" b="1" dirty="0" smtClean="0">
                <a:latin typeface="Arial" pitchFamily="34" charset="0"/>
                <a:cs typeface="Arial" pitchFamily="34" charset="0"/>
              </a:rPr>
              <a:t>في نهاية هذا الموضوع س</a:t>
            </a:r>
            <a:r>
              <a:rPr lang="ar-JO" sz="2400" b="1" dirty="0" smtClean="0">
                <a:latin typeface="Arial" pitchFamily="34" charset="0"/>
                <a:cs typeface="Arial" pitchFamily="34" charset="0"/>
              </a:rPr>
              <a:t>ي</a:t>
            </a:r>
            <a:r>
              <a:rPr lang="ar-SA" sz="2400" b="1" dirty="0" smtClean="0">
                <a:latin typeface="Arial" pitchFamily="34" charset="0"/>
                <a:cs typeface="Arial" pitchFamily="34" charset="0"/>
              </a:rPr>
              <a:t>كون </a:t>
            </a:r>
            <a:r>
              <a:rPr lang="ar-JO" sz="2400" b="1" dirty="0" smtClean="0">
                <a:latin typeface="Arial" pitchFamily="34" charset="0"/>
                <a:cs typeface="Arial" pitchFamily="34" charset="0"/>
              </a:rPr>
              <a:t>الطالب </a:t>
            </a:r>
            <a:r>
              <a:rPr lang="ar-SA" sz="2400" b="1" dirty="0" smtClean="0">
                <a:latin typeface="Arial" pitchFamily="34" charset="0"/>
                <a:cs typeface="Arial" pitchFamily="34" charset="0"/>
              </a:rPr>
              <a:t>قادراً على أن:</a:t>
            </a:r>
            <a:endParaRPr lang="en-US" sz="2400" dirty="0"/>
          </a:p>
        </p:txBody>
      </p:sp>
      <p:sp>
        <p:nvSpPr>
          <p:cNvPr id="7" name="Rectangle 6"/>
          <p:cNvSpPr/>
          <p:nvPr/>
        </p:nvSpPr>
        <p:spPr>
          <a:xfrm>
            <a:off x="10932808" y="1143000"/>
            <a:ext cx="774571" cy="461665"/>
          </a:xfrm>
          <a:prstGeom prst="rect">
            <a:avLst/>
          </a:prstGeom>
        </p:spPr>
        <p:txBody>
          <a:bodyPr wrap="none">
            <a:spAutoFit/>
          </a:bodyPr>
          <a:lstStyle/>
          <a:p>
            <a:r>
              <a:rPr lang="ar-SA" sz="2400" b="1" dirty="0" smtClean="0"/>
              <a:t>مقدم</a:t>
            </a:r>
            <a:r>
              <a:rPr lang="ar-JO" sz="2400" b="1" dirty="0" smtClean="0"/>
              <a:t>ة</a:t>
            </a:r>
            <a:endParaRPr lang="en-US" sz="2400" b="1" dirty="0"/>
          </a:p>
        </p:txBody>
      </p:sp>
    </p:spTree>
    <p:extLst>
      <p:ext uri="{BB962C8B-B14F-4D97-AF65-F5344CB8AC3E}">
        <p14:creationId xmlns:p14="http://schemas.microsoft.com/office/powerpoint/2010/main" val="3905838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idx="4294967295"/>
          </p:nvPr>
        </p:nvSpPr>
        <p:spPr>
          <a:xfrm>
            <a:off x="431800" y="106363"/>
            <a:ext cx="11443368" cy="561975"/>
          </a:xfrm>
        </p:spPr>
        <p:txBody>
          <a:bodyPr>
            <a:noAutofit/>
          </a:bodyPr>
          <a:lstStyle/>
          <a:p>
            <a:pPr algn="r" rtl="1"/>
            <a:r>
              <a:rPr lang="ar-JO" sz="3600" b="1" dirty="0" smtClean="0">
                <a:cs typeface="+mn-cs"/>
              </a:rPr>
              <a:t>تعريف علم الصرف</a:t>
            </a:r>
            <a:endParaRPr lang="en-US" sz="3600" dirty="0">
              <a:cs typeface="+mn-cs"/>
            </a:endParaRPr>
          </a:p>
        </p:txBody>
      </p:sp>
      <p:sp>
        <p:nvSpPr>
          <p:cNvPr id="11" name="Content Placeholder 10"/>
          <p:cNvSpPr>
            <a:spLocks noGrp="1"/>
          </p:cNvSpPr>
          <p:nvPr>
            <p:ph idx="4294967295"/>
          </p:nvPr>
        </p:nvSpPr>
        <p:spPr>
          <a:xfrm>
            <a:off x="431800" y="1244600"/>
            <a:ext cx="11383211" cy="4578684"/>
          </a:xfrm>
        </p:spPr>
        <p:txBody>
          <a:bodyPr>
            <a:normAutofit/>
          </a:bodyPr>
          <a:lstStyle/>
          <a:p>
            <a:pPr algn="r" rtl="1">
              <a:buNone/>
            </a:pPr>
            <a:r>
              <a:rPr lang="ar-JO" sz="2000" dirty="0" smtClean="0"/>
              <a:t> </a:t>
            </a:r>
            <a:r>
              <a:rPr lang="ar-JO" sz="2000" b="1" dirty="0" smtClean="0"/>
              <a:t>المعنى اللغوي للصرف: </a:t>
            </a:r>
            <a:r>
              <a:rPr lang="ar-JO" sz="2000" dirty="0" smtClean="0"/>
              <a:t>التغيير والتحويل، نحو تصريف الرياح أي تحويل اتجاهها من جهة إلى جهة أخرى. </a:t>
            </a:r>
            <a:endParaRPr lang="en-US" sz="2000" dirty="0" smtClean="0"/>
          </a:p>
          <a:p>
            <a:pPr algn="r" rtl="1">
              <a:buNone/>
            </a:pPr>
            <a:endParaRPr lang="ar-JO" sz="2000" i="1" dirty="0" smtClean="0"/>
          </a:p>
          <a:p>
            <a:pPr algn="r" rtl="1">
              <a:buNone/>
            </a:pPr>
            <a:r>
              <a:rPr lang="ar-JO" sz="2000" b="1" dirty="0" smtClean="0"/>
              <a:t>المعنى الاصطلاحي للصرف:</a:t>
            </a:r>
            <a:r>
              <a:rPr lang="ar-JO" sz="2000" dirty="0" smtClean="0"/>
              <a:t> تحويل الأصل الواحد إلى أبنية مختلفة تخضع لأوزان اللغة العربية. </a:t>
            </a:r>
            <a:endParaRPr lang="en-US" sz="2000" dirty="0" smtClean="0"/>
          </a:p>
          <a:p>
            <a:pPr algn="r" rtl="1">
              <a:buNone/>
            </a:pPr>
            <a:r>
              <a:rPr lang="ar-JO" sz="2000" dirty="0" smtClean="0"/>
              <a:t> </a:t>
            </a:r>
            <a:endParaRPr lang="en-US" sz="2000" dirty="0" smtClean="0"/>
          </a:p>
          <a:p>
            <a:pPr algn="r" rtl="1">
              <a:buNone/>
            </a:pPr>
            <a:r>
              <a:rPr lang="ar-JO" sz="2000" b="1" u="sng" dirty="0" smtClean="0"/>
              <a:t>مثال: </a:t>
            </a:r>
          </a:p>
          <a:p>
            <a:pPr algn="r" rtl="1">
              <a:buNone/>
            </a:pPr>
            <a:r>
              <a:rPr lang="ar-JO" sz="2000" dirty="0" smtClean="0"/>
              <a:t>      يمكن تحويل الفعل (كتب) إلى أبنية مختلفة لها أوزان مختلفة في اللغة العربية نحو : </a:t>
            </a:r>
          </a:p>
          <a:p>
            <a:pPr lvl="1" algn="r" rtl="1"/>
            <a:r>
              <a:rPr lang="ar-JO" sz="2000" dirty="0" smtClean="0"/>
              <a:t>   يكتب</a:t>
            </a:r>
            <a:r>
              <a:rPr lang="en-US" sz="2000" dirty="0" smtClean="0"/>
              <a:t>:</a:t>
            </a:r>
            <a:r>
              <a:rPr lang="ar-JO" sz="2000" dirty="0" smtClean="0"/>
              <a:t> فعل مضارع.</a:t>
            </a:r>
          </a:p>
          <a:p>
            <a:pPr lvl="1" algn="r" rtl="1"/>
            <a:r>
              <a:rPr lang="ar-JO" sz="2000" dirty="0" smtClean="0"/>
              <a:t>   اكتب</a:t>
            </a:r>
            <a:r>
              <a:rPr lang="en-US" sz="2000" dirty="0" smtClean="0"/>
              <a:t>:</a:t>
            </a:r>
            <a:r>
              <a:rPr lang="ar-JO" sz="2000" dirty="0" smtClean="0"/>
              <a:t> فعل أمر.</a:t>
            </a:r>
          </a:p>
          <a:p>
            <a:pPr lvl="1" algn="r" rtl="1"/>
            <a:r>
              <a:rPr lang="ar-JO" sz="2000" dirty="0" smtClean="0"/>
              <a:t>   كاتب</a:t>
            </a:r>
            <a:r>
              <a:rPr lang="en-US" sz="2000" dirty="0" smtClean="0"/>
              <a:t>:</a:t>
            </a:r>
            <a:r>
              <a:rPr lang="ar-JO" sz="2000" dirty="0" smtClean="0"/>
              <a:t> اسم فاعل. </a:t>
            </a:r>
            <a:endParaRPr lang="en-US" sz="2000" dirty="0" smtClean="0"/>
          </a:p>
          <a:p>
            <a:pPr lvl="1" algn="r" rtl="1"/>
            <a:r>
              <a:rPr lang="en-US" sz="2000" dirty="0" smtClean="0"/>
              <a:t>   </a:t>
            </a:r>
            <a:r>
              <a:rPr lang="ar-JO" sz="2000" dirty="0" smtClean="0"/>
              <a:t>مكتوب</a:t>
            </a:r>
            <a:r>
              <a:rPr lang="en-US" sz="2000" dirty="0" smtClean="0"/>
              <a:t>:</a:t>
            </a:r>
            <a:r>
              <a:rPr lang="ar-JO" sz="2000" dirty="0" smtClean="0"/>
              <a:t> اسم مفعول.</a:t>
            </a:r>
          </a:p>
          <a:p>
            <a:pPr lvl="1" algn="r" rtl="1"/>
            <a:r>
              <a:rPr lang="ar-JO" sz="2000" dirty="0" smtClean="0"/>
              <a:t>   كتابة</a:t>
            </a:r>
            <a:r>
              <a:rPr lang="en-US" sz="2000" dirty="0" smtClean="0"/>
              <a:t>:</a:t>
            </a:r>
            <a:r>
              <a:rPr lang="ar-JO" sz="2000" dirty="0" smtClean="0"/>
              <a:t> مصدر.</a:t>
            </a:r>
            <a:endParaRPr lang="ar-JO" sz="2000" dirty="0"/>
          </a:p>
        </p:txBody>
      </p:sp>
    </p:spTree>
    <p:extLst>
      <p:ext uri="{BB962C8B-B14F-4D97-AF65-F5344CB8AC3E}">
        <p14:creationId xmlns:p14="http://schemas.microsoft.com/office/powerpoint/2010/main" val="3433814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4294967295"/>
          </p:nvPr>
        </p:nvSpPr>
        <p:spPr>
          <a:xfrm>
            <a:off x="5831306" y="203449"/>
            <a:ext cx="6096000" cy="392112"/>
          </a:xfrm>
        </p:spPr>
        <p:txBody>
          <a:bodyPr>
            <a:noAutofit/>
          </a:bodyPr>
          <a:lstStyle/>
          <a:p>
            <a:pPr algn="r" rtl="1">
              <a:buNone/>
            </a:pPr>
            <a:r>
              <a:rPr lang="ar-JO" sz="3600" b="1" i="0" dirty="0" smtClean="0"/>
              <a:t>أهمية علم الصرف في اللغة العربية</a:t>
            </a:r>
            <a:endParaRPr lang="en-US" sz="3600" i="0" dirty="0"/>
          </a:p>
        </p:txBody>
      </p:sp>
      <p:sp>
        <p:nvSpPr>
          <p:cNvPr id="8" name="TextBox 7"/>
          <p:cNvSpPr txBox="1"/>
          <p:nvPr/>
        </p:nvSpPr>
        <p:spPr>
          <a:xfrm>
            <a:off x="383240" y="995778"/>
            <a:ext cx="11409831" cy="511364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rtl="1">
              <a:lnSpc>
                <a:spcPct val="150000"/>
              </a:lnSpc>
            </a:pPr>
            <a:r>
              <a:rPr lang="ar-JO" sz="2000" dirty="0" smtClean="0"/>
              <a:t>يأتي علم الصرف في المرتبة الثانية من مستويات نظام اللغة العربية بعد علم الأصوات، وتتمثل أهميته بأنه:</a:t>
            </a:r>
          </a:p>
          <a:p>
            <a:pPr algn="just" rtl="1">
              <a:lnSpc>
                <a:spcPct val="150000"/>
              </a:lnSpc>
            </a:pPr>
            <a:r>
              <a:rPr lang="ar-JO" sz="2000" dirty="0" smtClean="0"/>
              <a:t> علم يدرس التغيرات التي تطرأ على الكلمة المفردة، من حيث الإعلال والإبدال والميزان الصرفي وغيرها.</a:t>
            </a:r>
          </a:p>
          <a:p>
            <a:pPr algn="just" rtl="1">
              <a:lnSpc>
                <a:spcPct val="150000"/>
              </a:lnSpc>
            </a:pPr>
            <a:endParaRPr lang="ar-JO" sz="2000" dirty="0" smtClean="0"/>
          </a:p>
          <a:p>
            <a:pPr algn="just" rtl="1">
              <a:lnSpc>
                <a:spcPct val="150000"/>
              </a:lnSpc>
            </a:pPr>
            <a:r>
              <a:rPr lang="ar-JO" sz="2000" dirty="0" smtClean="0"/>
              <a:t> مرتبط مع المستوى النحوي التركيبي، فلا يمكن تحديد نوع بعض الكلمات إلا إذا وضعت في سياق.</a:t>
            </a:r>
          </a:p>
          <a:p>
            <a:pPr algn="just" rtl="1">
              <a:lnSpc>
                <a:spcPct val="150000"/>
              </a:lnSpc>
            </a:pPr>
            <a:endParaRPr lang="ar-JO" sz="2000" dirty="0" smtClean="0"/>
          </a:p>
          <a:p>
            <a:pPr algn="just" rtl="1">
              <a:lnSpc>
                <a:spcPct val="150000"/>
              </a:lnSpc>
            </a:pPr>
            <a:r>
              <a:rPr lang="ar-JO" sz="2000" b="1" dirty="0" smtClean="0"/>
              <a:t>مثال </a:t>
            </a:r>
            <a:r>
              <a:rPr lang="en-US" sz="2000" b="1" dirty="0" smtClean="0"/>
              <a:t>: </a:t>
            </a:r>
            <a:r>
              <a:rPr lang="ar-JO" sz="2000" dirty="0" smtClean="0"/>
              <a:t> </a:t>
            </a:r>
            <a:endParaRPr lang="en-US" sz="2000" dirty="0" smtClean="0"/>
          </a:p>
          <a:p>
            <a:pPr algn="just" rtl="1">
              <a:lnSpc>
                <a:spcPct val="150000"/>
              </a:lnSpc>
            </a:pPr>
            <a:r>
              <a:rPr lang="en-US" sz="2000" dirty="0" smtClean="0"/>
              <a:t>      </a:t>
            </a:r>
            <a:r>
              <a:rPr lang="ar-JO" sz="2000" dirty="0" smtClean="0"/>
              <a:t>قد تكون كلمة (سائل)</a:t>
            </a:r>
            <a:r>
              <a:rPr lang="en-US" sz="2000" dirty="0" smtClean="0"/>
              <a:t>:</a:t>
            </a:r>
            <a:endParaRPr lang="ar-JO" sz="2000" dirty="0" smtClean="0"/>
          </a:p>
          <a:p>
            <a:pPr lvl="1" algn="just" rtl="1">
              <a:lnSpc>
                <a:spcPct val="150000"/>
              </a:lnSpc>
              <a:buFont typeface="Calibri" pitchFamily="34" charset="0"/>
              <a:buChar char="⁻"/>
            </a:pPr>
            <a:r>
              <a:rPr lang="ar-JO" sz="2000" dirty="0" smtClean="0"/>
              <a:t>اسم فاعل بمعنى سأل سؤالاً كما في الجملة (سأل سائل عما يجري من أحداث).</a:t>
            </a:r>
          </a:p>
          <a:p>
            <a:pPr lvl="1" algn="just" rtl="1">
              <a:lnSpc>
                <a:spcPct val="150000"/>
              </a:lnSpc>
              <a:buFont typeface="Calibri" pitchFamily="34" charset="0"/>
              <a:buChar char="⁻"/>
            </a:pPr>
            <a:r>
              <a:rPr lang="ar-JO" sz="2000" dirty="0" smtClean="0"/>
              <a:t>اسم فاعل بمعنى السيولة كما في الجملة (سال الماء فهو سائل).</a:t>
            </a:r>
          </a:p>
          <a:p>
            <a:pPr lvl="1" algn="just" rtl="1">
              <a:lnSpc>
                <a:spcPct val="150000"/>
              </a:lnSpc>
              <a:buFont typeface="Calibri" pitchFamily="34" charset="0"/>
              <a:buChar char="⁻"/>
            </a:pPr>
            <a:r>
              <a:rPr lang="ar-JO" sz="2000" dirty="0" smtClean="0"/>
              <a:t>فعل أمر من الفعل (ساءل ) كما في قول الشاعر: </a:t>
            </a:r>
          </a:p>
          <a:p>
            <a:pPr algn="just" rtl="1">
              <a:lnSpc>
                <a:spcPct val="150000"/>
              </a:lnSpc>
            </a:pPr>
            <a:r>
              <a:rPr lang="ar-JO" sz="2000" dirty="0" smtClean="0"/>
              <a:t>               سائل العلياء عنا والزمانا    هل خفرنا ذمة مذ عرفانا </a:t>
            </a:r>
            <a:endParaRPr lang="ar-JO" sz="2000" dirty="0"/>
          </a:p>
        </p:txBody>
      </p:sp>
    </p:spTree>
    <p:extLst>
      <p:ext uri="{BB962C8B-B14F-4D97-AF65-F5344CB8AC3E}">
        <p14:creationId xmlns:p14="http://schemas.microsoft.com/office/powerpoint/2010/main" val="2125542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431800" y="1122363"/>
            <a:ext cx="11760200" cy="5430837"/>
          </a:xfrm>
        </p:spPr>
        <p:txBody>
          <a:bodyPr/>
          <a:lstStyle/>
          <a:p>
            <a:pPr marL="457200" lvl="1" indent="0" algn="just" rtl="1">
              <a:buNone/>
            </a:pPr>
            <a:endParaRPr lang="ar-JO" sz="1200" dirty="0" smtClean="0"/>
          </a:p>
          <a:p>
            <a:pPr algn="r"/>
            <a:r>
              <a:rPr lang="ar-JO" dirty="0" smtClean="0"/>
              <a:t>              </a:t>
            </a:r>
            <a:endParaRPr lang="ar-JO" dirty="0"/>
          </a:p>
        </p:txBody>
      </p:sp>
      <p:sp>
        <p:nvSpPr>
          <p:cNvPr id="8" name="TextBox 7"/>
          <p:cNvSpPr txBox="1"/>
          <p:nvPr/>
        </p:nvSpPr>
        <p:spPr>
          <a:xfrm>
            <a:off x="156412" y="923586"/>
            <a:ext cx="11802978" cy="624786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r" rtl="1"/>
            <a:r>
              <a:rPr lang="ar-JO" sz="2000" dirty="0" smtClean="0"/>
              <a:t> إن لعلم الصرف غايتين أساسيتين هما:</a:t>
            </a:r>
          </a:p>
          <a:p>
            <a:pPr lvl="1" algn="r" rtl="1">
              <a:buFont typeface="Courier New" pitchFamily="49" charset="0"/>
              <a:buChar char="o"/>
            </a:pPr>
            <a:r>
              <a:rPr lang="en-US" sz="2000" dirty="0" smtClean="0"/>
              <a:t> </a:t>
            </a:r>
            <a:r>
              <a:rPr lang="ar-JO" sz="2000" dirty="0" smtClean="0"/>
              <a:t>الغاية المعنوية.</a:t>
            </a:r>
          </a:p>
          <a:p>
            <a:pPr algn="r" rtl="1"/>
            <a:r>
              <a:rPr lang="ar-JO" sz="2000" dirty="0" smtClean="0"/>
              <a:t>يقصد بذلك </a:t>
            </a:r>
            <a:r>
              <a:rPr lang="ar-JO" sz="2000" dirty="0" smtClean="0"/>
              <a:t>توليد صيغ </a:t>
            </a:r>
            <a:r>
              <a:rPr lang="ar-JO" sz="2000" dirty="0" smtClean="0"/>
              <a:t>جديدة تؤدي معان مختلفة، فنستخدم: </a:t>
            </a:r>
          </a:p>
          <a:p>
            <a:pPr lvl="1" algn="r" rtl="1">
              <a:buFont typeface="Arial" pitchFamily="34" charset="0"/>
              <a:buChar char="•"/>
            </a:pPr>
            <a:r>
              <a:rPr lang="ar-JO" sz="2000" dirty="0" smtClean="0"/>
              <a:t>الفعل الماضي للدلالة على حدث مرتبط بزمن ماض. </a:t>
            </a:r>
          </a:p>
          <a:p>
            <a:pPr lvl="1" algn="r" rtl="1">
              <a:buFont typeface="Arial" pitchFamily="34" charset="0"/>
              <a:buChar char="•"/>
            </a:pPr>
            <a:r>
              <a:rPr lang="ar-JO" sz="2000" dirty="0" smtClean="0"/>
              <a:t>الفعل المضارع للدلالة على حدث مرتبط بزمن حاضر. </a:t>
            </a:r>
          </a:p>
          <a:p>
            <a:pPr lvl="1" algn="r" rtl="1">
              <a:buFont typeface="Arial" pitchFamily="34" charset="0"/>
              <a:buChar char="•"/>
            </a:pPr>
            <a:r>
              <a:rPr lang="ar-JO" sz="2000" dirty="0" smtClean="0"/>
              <a:t>المصدر للدلالة على حدث مجرد من الزمن.</a:t>
            </a:r>
          </a:p>
          <a:p>
            <a:pPr lvl="1" algn="r" rtl="1">
              <a:buFont typeface="Arial" pitchFamily="34" charset="0"/>
              <a:buChar char="•"/>
            </a:pPr>
            <a:r>
              <a:rPr lang="ar-JO" sz="2000" dirty="0" smtClean="0"/>
              <a:t>اسم الفاعل للدلالة على مَن قام بالحدث.</a:t>
            </a:r>
          </a:p>
          <a:p>
            <a:pPr lvl="1" algn="r" rtl="1">
              <a:buFont typeface="Arial" pitchFamily="34" charset="0"/>
              <a:buChar char="•"/>
            </a:pPr>
            <a:r>
              <a:rPr lang="ar-JO" sz="2000" dirty="0" smtClean="0"/>
              <a:t> اسم المفعول للدلالة على مَن وقع عليه الحدث.</a:t>
            </a:r>
          </a:p>
          <a:p>
            <a:pPr lvl="1" algn="r" rtl="1">
              <a:buFont typeface="Arial" pitchFamily="34" charset="0"/>
              <a:buChar char="•"/>
            </a:pPr>
            <a:r>
              <a:rPr lang="ar-JO" sz="2000" dirty="0" smtClean="0"/>
              <a:t>اسم التفضيل للدلالة على التفاضل بين شيئين مشتركين في صفة. </a:t>
            </a:r>
          </a:p>
          <a:p>
            <a:pPr lvl="1" algn="r" rtl="1">
              <a:buFont typeface="Arial" pitchFamily="34" charset="0"/>
              <a:buChar char="•"/>
            </a:pPr>
            <a:r>
              <a:rPr lang="ar-JO" sz="2000" dirty="0" smtClean="0"/>
              <a:t>اسم الآلة للدلالة على الآلة التي وقع بوساطتها الحدث.</a:t>
            </a:r>
          </a:p>
          <a:p>
            <a:pPr lvl="1" algn="r" rtl="1">
              <a:buFont typeface="Arial" pitchFamily="34" charset="0"/>
              <a:buChar char="•"/>
            </a:pPr>
            <a:r>
              <a:rPr lang="ar-JO" sz="2000" dirty="0" smtClean="0"/>
              <a:t>صيغة المبالغة للدلالة على المبالغة في التعبير عن الحدث.</a:t>
            </a:r>
          </a:p>
          <a:p>
            <a:pPr lvl="1" algn="r" rtl="1">
              <a:buNone/>
            </a:pPr>
            <a:endParaRPr lang="ar-JO" sz="2000" dirty="0" smtClean="0"/>
          </a:p>
          <a:p>
            <a:pPr lvl="1" algn="r" rtl="1">
              <a:buFont typeface="Courier New" pitchFamily="49" charset="0"/>
              <a:buChar char="o"/>
            </a:pPr>
            <a:r>
              <a:rPr lang="en-US" sz="2000" dirty="0" smtClean="0">
                <a:solidFill>
                  <a:schemeClr val="tx1"/>
                </a:solidFill>
              </a:rPr>
              <a:t> </a:t>
            </a:r>
            <a:r>
              <a:rPr lang="ar-JO" sz="2000" dirty="0" smtClean="0">
                <a:solidFill>
                  <a:schemeClr val="tx1"/>
                </a:solidFill>
              </a:rPr>
              <a:t>الغاية الصوتية.</a:t>
            </a:r>
          </a:p>
          <a:p>
            <a:pPr algn="r" rtl="1"/>
            <a:r>
              <a:rPr lang="ar-JO" sz="2000" dirty="0" smtClean="0"/>
              <a:t> الغاية الصوتية: هي تخفيف ثقل أصوات الكلمة بوساطة تغيير بعض الحروف كي يسهل نطق الكلمة، ويتم التخفيف</a:t>
            </a:r>
            <a:r>
              <a:rPr lang="en-US" sz="2000" dirty="0" smtClean="0"/>
              <a:t> </a:t>
            </a:r>
            <a:r>
              <a:rPr lang="ar-JO" sz="2000" dirty="0" smtClean="0"/>
              <a:t> بطريقتين :</a:t>
            </a:r>
            <a:endParaRPr lang="en-US" sz="2000" dirty="0" smtClean="0"/>
          </a:p>
          <a:p>
            <a:pPr algn="r" rtl="1"/>
            <a:r>
              <a:rPr lang="ar-JO" sz="2000" dirty="0" smtClean="0"/>
              <a:t> 1. </a:t>
            </a:r>
            <a:r>
              <a:rPr lang="ar-JO" sz="2000" b="1" u="sng" dirty="0" smtClean="0"/>
              <a:t>الإعلال: </a:t>
            </a:r>
            <a:r>
              <a:rPr lang="ar-JO" sz="2000" dirty="0" smtClean="0"/>
              <a:t>وهو حذف حرف علة لتخفيف نطق الفعل، نحو:</a:t>
            </a:r>
          </a:p>
          <a:p>
            <a:pPr algn="r" rtl="1">
              <a:buNone/>
            </a:pPr>
            <a:r>
              <a:rPr lang="ar-JO" sz="2000" dirty="0" smtClean="0"/>
              <a:t> إن مضارع الفعل (وصل) هو يصل، فأصل المضارع (يَوْصل)، فحذفت الواو وهي حرف علة لتخفيف نطق الفعل؛ ويسمى هذا التغيير إعلال حذف. </a:t>
            </a:r>
          </a:p>
          <a:p>
            <a:pPr algn="r" rtl="1"/>
            <a:r>
              <a:rPr lang="ar-JO" sz="2000" dirty="0" smtClean="0"/>
              <a:t>2. </a:t>
            </a:r>
            <a:r>
              <a:rPr lang="ar-JO" sz="2000" b="1" u="sng" dirty="0" smtClean="0"/>
              <a:t>الإبدال: </a:t>
            </a:r>
            <a:r>
              <a:rPr lang="ar-JO" sz="2000" dirty="0" smtClean="0"/>
              <a:t>وهو قلب أو إبدال بعض الحروف لتسهيل النطق، نحو:</a:t>
            </a:r>
          </a:p>
          <a:p>
            <a:pPr algn="r" rtl="1">
              <a:buNone/>
            </a:pPr>
            <a:r>
              <a:rPr lang="ar-JO" sz="2000" dirty="0" smtClean="0"/>
              <a:t>مصدر الفعل (زهر) هو(ازدهار)، فأصل هذا المصدر (ازتهار)، وقلبت أو أُبدلت التاء طاء لتسهيل نطق الكلمة، ويسمى هذا التغيير إبدالاً. </a:t>
            </a:r>
          </a:p>
          <a:p>
            <a:pPr lvl="1" algn="r" rtl="1">
              <a:buNone/>
            </a:pPr>
            <a:endParaRPr lang="en-US" sz="2000" dirty="0"/>
          </a:p>
        </p:txBody>
      </p:sp>
      <p:sp>
        <p:nvSpPr>
          <p:cNvPr id="10" name="Title 9"/>
          <p:cNvSpPr txBox="1">
            <a:spLocks/>
          </p:cNvSpPr>
          <p:nvPr/>
        </p:nvSpPr>
        <p:spPr>
          <a:xfrm>
            <a:off x="288760" y="106363"/>
            <a:ext cx="11574379" cy="427037"/>
          </a:xfrm>
          <a:prstGeom prst="rect">
            <a:avLst/>
          </a:prstGeom>
          <a:ln>
            <a:noFill/>
          </a:ln>
        </p:spPr>
        <p:style>
          <a:lnRef idx="2">
            <a:schemeClr val="dk1"/>
          </a:lnRef>
          <a:fillRef idx="1">
            <a:schemeClr val="lt1"/>
          </a:fillRef>
          <a:effectRef idx="0">
            <a:schemeClr val="dk1"/>
          </a:effectRef>
          <a:fontRef idx="minor">
            <a:schemeClr val="dk1"/>
          </a:fontRef>
        </p:style>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JO" sz="3600" b="1" dirty="0" smtClean="0">
                <a:cs typeface="+mn-cs"/>
              </a:rPr>
              <a:t>الغاية من علم الصرف</a:t>
            </a:r>
            <a:endParaRPr lang="en-US" sz="3600" dirty="0">
              <a:cs typeface="+mn-cs"/>
            </a:endParaRPr>
          </a:p>
        </p:txBody>
      </p:sp>
    </p:spTree>
    <p:extLst>
      <p:ext uri="{BB962C8B-B14F-4D97-AF65-F5344CB8AC3E}">
        <p14:creationId xmlns:p14="http://schemas.microsoft.com/office/powerpoint/2010/main" val="2125542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1800" y="106363"/>
            <a:ext cx="11419305" cy="561975"/>
          </a:xfrm>
        </p:spPr>
        <p:txBody>
          <a:bodyPr>
            <a:noAutofit/>
          </a:bodyPr>
          <a:lstStyle/>
          <a:p>
            <a:pPr algn="r" rtl="1"/>
            <a:r>
              <a:rPr lang="ar-JO" sz="3600" b="1" i="0" dirty="0" smtClean="0">
                <a:cs typeface="+mn-cs"/>
              </a:rPr>
              <a:t>1:2 </a:t>
            </a:r>
            <a:r>
              <a:rPr lang="ar-SA" sz="3600" b="1" dirty="0" smtClean="0">
                <a:cs typeface="+mn-cs"/>
              </a:rPr>
              <a:t>الميزان الصرفي</a:t>
            </a:r>
            <a:endParaRPr lang="en-US" sz="3600" i="0" dirty="0">
              <a:cs typeface="+mn-cs"/>
            </a:endParaRPr>
          </a:p>
        </p:txBody>
      </p:sp>
      <p:sp>
        <p:nvSpPr>
          <p:cNvPr id="5" name="Rectangle 4"/>
          <p:cNvSpPr/>
          <p:nvPr/>
        </p:nvSpPr>
        <p:spPr>
          <a:xfrm>
            <a:off x="5289885" y="4356832"/>
            <a:ext cx="6096000" cy="1015663"/>
          </a:xfrm>
          <a:prstGeom prst="rect">
            <a:avLst/>
          </a:prstGeom>
        </p:spPr>
        <p:txBody>
          <a:bodyPr>
            <a:spAutoFit/>
          </a:bodyPr>
          <a:lstStyle/>
          <a:p>
            <a:pPr marL="514350" indent="-514350" algn="r" rtl="1">
              <a:buFont typeface="Arial" pitchFamily="34" charset="0"/>
              <a:buChar char="•"/>
            </a:pPr>
            <a:r>
              <a:rPr lang="ar-JO" sz="2000" dirty="0" smtClean="0"/>
              <a:t>يعرّف الميزان الصرفي . </a:t>
            </a:r>
          </a:p>
          <a:p>
            <a:pPr marL="514350" indent="-514350" algn="r" rtl="1">
              <a:buFont typeface="Arial" pitchFamily="34" charset="0"/>
              <a:buChar char="•"/>
            </a:pPr>
            <a:r>
              <a:rPr lang="ar-JO" sz="2000" dirty="0" smtClean="0"/>
              <a:t>يميز بين الكلمات المجردة والمزيدة.</a:t>
            </a:r>
            <a:endParaRPr lang="en-US" sz="2000" dirty="0" smtClean="0"/>
          </a:p>
          <a:p>
            <a:pPr marL="514350" indent="-514350" algn="r" rtl="1">
              <a:buFont typeface="Arial" pitchFamily="34" charset="0"/>
              <a:buChar char="•"/>
            </a:pPr>
            <a:r>
              <a:rPr lang="ar-JO" sz="2000" dirty="0" smtClean="0"/>
              <a:t>يزن الكلمات المجردة والمزيدة والتي طرأ عليها حذف.</a:t>
            </a:r>
          </a:p>
        </p:txBody>
      </p:sp>
      <p:sp>
        <p:nvSpPr>
          <p:cNvPr id="6" name="Rectangle 5"/>
          <p:cNvSpPr/>
          <p:nvPr/>
        </p:nvSpPr>
        <p:spPr>
          <a:xfrm>
            <a:off x="372979" y="1583695"/>
            <a:ext cx="11490158" cy="1463862"/>
          </a:xfrm>
          <a:prstGeom prst="rect">
            <a:avLst/>
          </a:prstGeom>
        </p:spPr>
        <p:txBody>
          <a:bodyPr wrap="square">
            <a:spAutoFit/>
          </a:bodyPr>
          <a:lstStyle/>
          <a:p>
            <a:pPr lvl="0" algn="r" rtl="1">
              <a:lnSpc>
                <a:spcPct val="200000"/>
              </a:lnSpc>
            </a:pPr>
            <a:r>
              <a:rPr lang="ar-JO" sz="2400" dirty="0" smtClean="0"/>
              <a:t> يستعرض </a:t>
            </a:r>
            <a:r>
              <a:rPr lang="ar-JO" sz="2400" dirty="0" smtClean="0"/>
              <a:t>الموضوع</a:t>
            </a:r>
            <a:r>
              <a:rPr lang="en-US" sz="2400" dirty="0" smtClean="0"/>
              <a:t> </a:t>
            </a:r>
            <a:r>
              <a:rPr lang="ar-JO" sz="2400" dirty="0" smtClean="0"/>
              <a:t>الثاني  </a:t>
            </a:r>
            <a:r>
              <a:rPr lang="ar-JO" sz="2400" dirty="0" smtClean="0"/>
              <a:t>قضية أساسية في علم الصرف وهي الميزان الصرفي، الذي  يكشف عن الكلمات الدخيلة على اللغة العربية ؛لأن الكلمة التي لا وزن لها في اللغة العربية تعد لفظاً دخيلاً أجنبياً</a:t>
            </a:r>
            <a:r>
              <a:rPr lang="en-US" sz="2400" dirty="0" smtClean="0"/>
              <a:t>.</a:t>
            </a:r>
            <a:endParaRPr lang="en-US" sz="2400" dirty="0"/>
          </a:p>
        </p:txBody>
      </p:sp>
      <p:sp>
        <p:nvSpPr>
          <p:cNvPr id="7" name="Rectangle 6"/>
          <p:cNvSpPr/>
          <p:nvPr/>
        </p:nvSpPr>
        <p:spPr>
          <a:xfrm>
            <a:off x="6322752" y="3785747"/>
            <a:ext cx="5463355" cy="461665"/>
          </a:xfrm>
          <a:prstGeom prst="rect">
            <a:avLst/>
          </a:prstGeom>
        </p:spPr>
        <p:txBody>
          <a:bodyPr wrap="none">
            <a:spAutoFit/>
          </a:bodyPr>
          <a:lstStyle/>
          <a:p>
            <a:r>
              <a:rPr lang="ar-SA" sz="2400" b="1" dirty="0" smtClean="0">
                <a:latin typeface="Arial" pitchFamily="34" charset="0"/>
                <a:cs typeface="Arial" pitchFamily="34" charset="0"/>
              </a:rPr>
              <a:t>في نهاية هذا الموضوع س</a:t>
            </a:r>
            <a:r>
              <a:rPr lang="ar-JO" sz="2400" b="1" dirty="0" smtClean="0">
                <a:latin typeface="Arial" pitchFamily="34" charset="0"/>
                <a:cs typeface="Arial" pitchFamily="34" charset="0"/>
              </a:rPr>
              <a:t>ي</a:t>
            </a:r>
            <a:r>
              <a:rPr lang="ar-SA" sz="2400" b="1" dirty="0" smtClean="0">
                <a:latin typeface="Arial" pitchFamily="34" charset="0"/>
                <a:cs typeface="Arial" pitchFamily="34" charset="0"/>
              </a:rPr>
              <a:t>كون </a:t>
            </a:r>
            <a:r>
              <a:rPr lang="ar-JO" sz="2400" b="1" dirty="0" smtClean="0">
                <a:latin typeface="Arial" pitchFamily="34" charset="0"/>
                <a:cs typeface="Arial" pitchFamily="34" charset="0"/>
              </a:rPr>
              <a:t>الطالب </a:t>
            </a:r>
            <a:r>
              <a:rPr lang="ar-SA" sz="2400" b="1" dirty="0" smtClean="0">
                <a:latin typeface="Arial" pitchFamily="34" charset="0"/>
                <a:cs typeface="Arial" pitchFamily="34" charset="0"/>
              </a:rPr>
              <a:t>قادراً على أن:</a:t>
            </a:r>
            <a:endParaRPr lang="en-US" sz="2400" dirty="0"/>
          </a:p>
        </p:txBody>
      </p:sp>
      <p:sp>
        <p:nvSpPr>
          <p:cNvPr id="8" name="Rectangle 7"/>
          <p:cNvSpPr/>
          <p:nvPr/>
        </p:nvSpPr>
        <p:spPr>
          <a:xfrm>
            <a:off x="10932808" y="1143000"/>
            <a:ext cx="774571" cy="461665"/>
          </a:xfrm>
          <a:prstGeom prst="rect">
            <a:avLst/>
          </a:prstGeom>
        </p:spPr>
        <p:txBody>
          <a:bodyPr wrap="none">
            <a:spAutoFit/>
          </a:bodyPr>
          <a:lstStyle/>
          <a:p>
            <a:r>
              <a:rPr lang="ar-SA" sz="2400" b="1" dirty="0" smtClean="0"/>
              <a:t>مقدم</a:t>
            </a:r>
            <a:r>
              <a:rPr lang="ar-JO" sz="2400" b="1" dirty="0" smtClean="0"/>
              <a:t>ة</a:t>
            </a:r>
            <a:endParaRPr lang="en-US" sz="2400" b="1" dirty="0"/>
          </a:p>
        </p:txBody>
      </p:sp>
    </p:spTree>
    <p:extLst>
      <p:ext uri="{BB962C8B-B14F-4D97-AF65-F5344CB8AC3E}">
        <p14:creationId xmlns:p14="http://schemas.microsoft.com/office/powerpoint/2010/main" val="711621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1380-1">
      <a:dk1>
        <a:sysClr val="windowText" lastClr="000000"/>
      </a:dk1>
      <a:lt1>
        <a:sysClr val="window" lastClr="FFFFFF"/>
      </a:lt1>
      <a:dk2>
        <a:srgbClr val="44546A"/>
      </a:dk2>
      <a:lt2>
        <a:srgbClr val="E7E6E6"/>
      </a:lt2>
      <a:accent1>
        <a:srgbClr val="F37C78"/>
      </a:accent1>
      <a:accent2>
        <a:srgbClr val="FCB742"/>
      </a:accent2>
      <a:accent3>
        <a:srgbClr val="0AADBD"/>
      </a:accent3>
      <a:accent4>
        <a:srgbClr val="A1BF3D"/>
      </a:accent4>
      <a:accent5>
        <a:srgbClr val="999999"/>
      </a:accent5>
      <a:accent6>
        <a:srgbClr val="BCBCBC"/>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3269</TotalTime>
  <Words>3607</Words>
  <Application>Microsoft Office PowerPoint</Application>
  <PresentationFormat>Custom</PresentationFormat>
  <Paragraphs>382</Paragraphs>
  <Slides>40</Slides>
  <Notes>18</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 مقرر اللغة العربية 1 0111</vt:lpstr>
      <vt:lpstr>مقدمة</vt:lpstr>
      <vt:lpstr>PowerPoint Presentation</vt:lpstr>
      <vt:lpstr>موضوعات الوحدة</vt:lpstr>
      <vt:lpstr>1:1 مفهوم علم الصرف، وأهميته في النظام اللغوي</vt:lpstr>
      <vt:lpstr>تعريف علم الصرف</vt:lpstr>
      <vt:lpstr>PowerPoint Presentation</vt:lpstr>
      <vt:lpstr>PowerPoint Presentation</vt:lpstr>
      <vt:lpstr>1:2 الميزان الصرفي</vt:lpstr>
      <vt:lpstr>تعريف الميزان الصرفي</vt:lpstr>
      <vt:lpstr>وزن الكلمات المجردة</vt:lpstr>
      <vt:lpstr>PowerPoint Presentation</vt:lpstr>
      <vt:lpstr>وزن الكلمات المزيدة</vt:lpstr>
      <vt:lpstr>PowerPoint Presentation</vt:lpstr>
      <vt:lpstr>PowerPoint Presentation</vt:lpstr>
      <vt:lpstr>وزن الكلمات التي طرأ عليها حذف</vt:lpstr>
      <vt:lpstr>PowerPoint Presentation</vt:lpstr>
      <vt:lpstr>1:3 المشتقات</vt:lpstr>
      <vt:lpstr>اسم الفاعل </vt:lpstr>
      <vt:lpstr>PowerPoint Presentation</vt:lpstr>
      <vt:lpstr>PowerPoint Presentation</vt:lpstr>
      <vt:lpstr>الصفة المشبهة</vt:lpstr>
      <vt:lpstr>اسم المفعول</vt:lpstr>
      <vt:lpstr>صيغة المبالغة</vt:lpstr>
      <vt:lpstr>اسما الزمان والمكان</vt:lpstr>
      <vt:lpstr>اسم التفضيل</vt:lpstr>
      <vt:lpstr>PowerPoint Presentation</vt:lpstr>
      <vt:lpstr>اسم الآلة</vt:lpstr>
      <vt:lpstr>PowerPoint Presentation</vt:lpstr>
      <vt:lpstr>PowerPoint Presentation</vt:lpstr>
      <vt:lpstr>1:4 ظواهر صرفية وظيفية</vt:lpstr>
      <vt:lpstr>همزة القطع وهمزة الوصل</vt:lpstr>
      <vt:lpstr>PowerPoint Presentation</vt:lpstr>
      <vt:lpstr>PowerPoint Presentation</vt:lpstr>
      <vt:lpstr>التخلص من التقاء الساكنين </vt:lpstr>
      <vt:lpstr>PowerPoint Presentation</vt:lpstr>
      <vt:lpstr>إسناد الفعل إلى الضمائر</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ghader hamed</cp:lastModifiedBy>
  <cp:revision>223</cp:revision>
  <dcterms:created xsi:type="dcterms:W3CDTF">2016-03-10T11:50:26Z</dcterms:created>
  <dcterms:modified xsi:type="dcterms:W3CDTF">2016-08-13T09:17:25Z</dcterms:modified>
</cp:coreProperties>
</file>